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handoutMasterIdLst>
    <p:handoutMasterId r:id="rId29"/>
  </p:handoutMasterIdLst>
  <p:sldIdLst>
    <p:sldId id="256" r:id="rId5"/>
    <p:sldId id="267" r:id="rId6"/>
    <p:sldId id="268" r:id="rId7"/>
    <p:sldId id="269" r:id="rId8"/>
    <p:sldId id="270" r:id="rId9"/>
    <p:sldId id="271" r:id="rId10"/>
    <p:sldId id="257" r:id="rId11"/>
    <p:sldId id="259" r:id="rId12"/>
    <p:sldId id="260" r:id="rId13"/>
    <p:sldId id="261" r:id="rId14"/>
    <p:sldId id="263" r:id="rId15"/>
    <p:sldId id="291" r:id="rId16"/>
    <p:sldId id="286" r:id="rId17"/>
    <p:sldId id="262" r:id="rId18"/>
    <p:sldId id="282" r:id="rId19"/>
    <p:sldId id="273" r:id="rId20"/>
    <p:sldId id="287" r:id="rId21"/>
    <p:sldId id="274" r:id="rId22"/>
    <p:sldId id="289" r:id="rId23"/>
    <p:sldId id="278" r:id="rId24"/>
    <p:sldId id="288" r:id="rId25"/>
    <p:sldId id="290" r:id="rId26"/>
    <p:sldId id="285" r:id="rId27"/>
    <p:sldId id="272" r:id="rId28"/>
  </p:sldIdLst>
  <p:sldSz cx="9144000" cy="6858000" type="screen4x3"/>
  <p:notesSz cx="679450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9342"/>
    <a:srgbClr val="B3E0C2"/>
    <a:srgbClr val="E5F6EB"/>
    <a:srgbClr val="006600"/>
    <a:srgbClr val="9C8F70"/>
    <a:srgbClr val="CA2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1B7328-19B3-4F7A-9D3C-B03021C97B28}" v="6" dt="2022-02-17T14:30:34.4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94" autoAdjust="0"/>
    <p:restoredTop sz="94647"/>
  </p:normalViewPr>
  <p:slideViewPr>
    <p:cSldViewPr snapToGrid="0" snapToObjects="1">
      <p:cViewPr varScale="1">
        <p:scale>
          <a:sx n="128" d="100"/>
          <a:sy n="128" d="100"/>
        </p:scale>
        <p:origin x="12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ehrk0\Documents\Eigene%20Dateien\MW%20Dateien%20neu\MEA%20free%20Project%20N22A%20LD0147SC\Cast%20Iron%20Product\Alkalinity\Alkalinity%204%25%20LD0147SC%20Becrosan%20vs%20Puremix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ehrk0\Documents\Eigene%20Dateien\MW%20Dateien%20neu\MEA%20free%20Project%20N22A%20LD0147SC\Cast%20Iron%20Product\SITAs\SITA%20-%20MEA%20free%20CastIron%20N2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ehrk0\Documents\Eigene%20Dateien\MW%20Dateien%20neu\MEA%20free%20Project%20N22A%20LD0147SC\Cast%20Iron%20Product\CNOMOs\CNOMO%20-%20MN%20modification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ehrk0\Documents\Eigene%20Dateien\MW%20Dateien%20neu\MEA%20free%20Project%20N22A%20LD0147SC\Cast%20Iron%20Product\CNOMOs\CNOMO%20-%20MN%20modificat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376096569387267E-2"/>
          <c:y val="1.7721323228414462E-2"/>
          <c:w val="0.69079442600200236"/>
          <c:h val="0.8745475252024522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'4% 20°dH'!$T$1</c:f>
              <c:strCache>
                <c:ptCount val="1"/>
                <c:pt idx="0">
                  <c:v>LD 0147 SC </c:v>
                </c:pt>
              </c:strCache>
            </c:strRef>
          </c:tx>
          <c:marker>
            <c:symbol val="none"/>
          </c:marker>
          <c:xVal>
            <c:numRef>
              <c:f>'4% 20°dH'!$V$3:$V$216</c:f>
              <c:numCache>
                <c:formatCode>General</c:formatCode>
                <c:ptCount val="214"/>
                <c:pt idx="0">
                  <c:v>0</c:v>
                </c:pt>
                <c:pt idx="1">
                  <c:v>1E-3</c:v>
                </c:pt>
                <c:pt idx="2">
                  <c:v>3.0000000000000001E-3</c:v>
                </c:pt>
                <c:pt idx="3">
                  <c:v>8.0000000000000002E-3</c:v>
                </c:pt>
                <c:pt idx="4">
                  <c:v>1.4999999999999999E-2</c:v>
                </c:pt>
                <c:pt idx="5">
                  <c:v>2.7E-2</c:v>
                </c:pt>
                <c:pt idx="6">
                  <c:v>4.5999999999999999E-2</c:v>
                </c:pt>
                <c:pt idx="7">
                  <c:v>7.4999999999999997E-2</c:v>
                </c:pt>
                <c:pt idx="8">
                  <c:v>0.11600000000000001</c:v>
                </c:pt>
                <c:pt idx="9">
                  <c:v>0.16500000000000001</c:v>
                </c:pt>
                <c:pt idx="10">
                  <c:v>0.23400000000000001</c:v>
                </c:pt>
                <c:pt idx="11">
                  <c:v>0.317</c:v>
                </c:pt>
                <c:pt idx="12">
                  <c:v>0.42</c:v>
                </c:pt>
                <c:pt idx="13">
                  <c:v>0.54600000000000004</c:v>
                </c:pt>
                <c:pt idx="14">
                  <c:v>0.69499999999999995</c:v>
                </c:pt>
                <c:pt idx="15">
                  <c:v>0.87</c:v>
                </c:pt>
                <c:pt idx="16">
                  <c:v>1.071</c:v>
                </c:pt>
                <c:pt idx="17">
                  <c:v>1.2729999999999999</c:v>
                </c:pt>
                <c:pt idx="18">
                  <c:v>1.524</c:v>
                </c:pt>
                <c:pt idx="19">
                  <c:v>1.798</c:v>
                </c:pt>
                <c:pt idx="20">
                  <c:v>2.093</c:v>
                </c:pt>
                <c:pt idx="21">
                  <c:v>2.4180000000000001</c:v>
                </c:pt>
                <c:pt idx="22">
                  <c:v>2.7519999999999998</c:v>
                </c:pt>
                <c:pt idx="23">
                  <c:v>3.0859999999999999</c:v>
                </c:pt>
                <c:pt idx="24">
                  <c:v>3.4209999999999998</c:v>
                </c:pt>
                <c:pt idx="25">
                  <c:v>3.722</c:v>
                </c:pt>
                <c:pt idx="26">
                  <c:v>4.056</c:v>
                </c:pt>
                <c:pt idx="27">
                  <c:v>4.391</c:v>
                </c:pt>
                <c:pt idx="28">
                  <c:v>4.726</c:v>
                </c:pt>
                <c:pt idx="29">
                  <c:v>5.0609999999999999</c:v>
                </c:pt>
                <c:pt idx="30">
                  <c:v>5.3949999999999996</c:v>
                </c:pt>
                <c:pt idx="31">
                  <c:v>5.7309999999999999</c:v>
                </c:pt>
                <c:pt idx="32">
                  <c:v>6.032</c:v>
                </c:pt>
                <c:pt idx="33">
                  <c:v>6.367</c:v>
                </c:pt>
                <c:pt idx="34">
                  <c:v>6.702</c:v>
                </c:pt>
                <c:pt idx="35">
                  <c:v>7.0369999999999999</c:v>
                </c:pt>
                <c:pt idx="36">
                  <c:v>7.3710000000000004</c:v>
                </c:pt>
                <c:pt idx="37">
                  <c:v>7.7060000000000004</c:v>
                </c:pt>
                <c:pt idx="38">
                  <c:v>8.0399999999999991</c:v>
                </c:pt>
                <c:pt idx="39">
                  <c:v>8.3420000000000005</c:v>
                </c:pt>
                <c:pt idx="40">
                  <c:v>8.6760000000000002</c:v>
                </c:pt>
                <c:pt idx="41">
                  <c:v>9.0090000000000003</c:v>
                </c:pt>
                <c:pt idx="42">
                  <c:v>9.343</c:v>
                </c:pt>
                <c:pt idx="43">
                  <c:v>9.6760000000000002</c:v>
                </c:pt>
                <c:pt idx="44">
                  <c:v>10.01</c:v>
                </c:pt>
                <c:pt idx="45">
                  <c:v>10.345000000000001</c:v>
                </c:pt>
                <c:pt idx="46">
                  <c:v>10.679</c:v>
                </c:pt>
                <c:pt idx="47">
                  <c:v>10.98</c:v>
                </c:pt>
                <c:pt idx="48">
                  <c:v>11.314</c:v>
                </c:pt>
                <c:pt idx="49">
                  <c:v>11.648999999999999</c:v>
                </c:pt>
                <c:pt idx="50">
                  <c:v>11.983000000000001</c:v>
                </c:pt>
                <c:pt idx="51">
                  <c:v>12.317</c:v>
                </c:pt>
                <c:pt idx="52">
                  <c:v>12.651999999999999</c:v>
                </c:pt>
                <c:pt idx="53">
                  <c:v>12.986000000000001</c:v>
                </c:pt>
                <c:pt idx="54">
                  <c:v>13.32</c:v>
                </c:pt>
                <c:pt idx="55">
                  <c:v>13.621</c:v>
                </c:pt>
                <c:pt idx="56">
                  <c:v>13.956</c:v>
                </c:pt>
                <c:pt idx="57">
                  <c:v>14.29</c:v>
                </c:pt>
                <c:pt idx="58">
                  <c:v>14.624000000000001</c:v>
                </c:pt>
                <c:pt idx="59">
                  <c:v>14.958</c:v>
                </c:pt>
                <c:pt idx="60">
                  <c:v>15.292999999999999</c:v>
                </c:pt>
                <c:pt idx="61">
                  <c:v>15.627000000000001</c:v>
                </c:pt>
                <c:pt idx="62">
                  <c:v>15.962</c:v>
                </c:pt>
                <c:pt idx="63">
                  <c:v>16.262</c:v>
                </c:pt>
                <c:pt idx="64">
                  <c:v>16.597999999999999</c:v>
                </c:pt>
                <c:pt idx="65">
                  <c:v>16.933</c:v>
                </c:pt>
                <c:pt idx="66">
                  <c:v>17.268000000000001</c:v>
                </c:pt>
                <c:pt idx="67">
                  <c:v>17.603000000000002</c:v>
                </c:pt>
                <c:pt idx="68">
                  <c:v>17.937000000000001</c:v>
                </c:pt>
                <c:pt idx="69">
                  <c:v>18.271999999999998</c:v>
                </c:pt>
                <c:pt idx="70">
                  <c:v>18.573</c:v>
                </c:pt>
                <c:pt idx="71">
                  <c:v>18.908000000000001</c:v>
                </c:pt>
                <c:pt idx="72">
                  <c:v>19.242999999999999</c:v>
                </c:pt>
                <c:pt idx="73">
                  <c:v>19.577000000000002</c:v>
                </c:pt>
                <c:pt idx="74">
                  <c:v>19.91</c:v>
                </c:pt>
                <c:pt idx="75">
                  <c:v>20.358000000000001</c:v>
                </c:pt>
                <c:pt idx="76">
                  <c:v>20.692</c:v>
                </c:pt>
                <c:pt idx="77">
                  <c:v>21.027000000000001</c:v>
                </c:pt>
                <c:pt idx="78">
                  <c:v>21.361000000000001</c:v>
                </c:pt>
                <c:pt idx="79">
                  <c:v>21.695</c:v>
                </c:pt>
                <c:pt idx="80">
                  <c:v>22.029</c:v>
                </c:pt>
                <c:pt idx="81">
                  <c:v>22.363</c:v>
                </c:pt>
                <c:pt idx="82">
                  <c:v>22.664000000000001</c:v>
                </c:pt>
                <c:pt idx="83">
                  <c:v>22.998000000000001</c:v>
                </c:pt>
                <c:pt idx="84">
                  <c:v>23.332000000000001</c:v>
                </c:pt>
                <c:pt idx="85">
                  <c:v>23.667000000000002</c:v>
                </c:pt>
                <c:pt idx="86">
                  <c:v>24.001999999999999</c:v>
                </c:pt>
                <c:pt idx="87">
                  <c:v>24.335999999999999</c:v>
                </c:pt>
                <c:pt idx="88">
                  <c:v>24.67</c:v>
                </c:pt>
                <c:pt idx="89">
                  <c:v>24.97</c:v>
                </c:pt>
                <c:pt idx="90">
                  <c:v>25.303999999999998</c:v>
                </c:pt>
                <c:pt idx="91">
                  <c:v>25.638000000000002</c:v>
                </c:pt>
                <c:pt idx="92">
                  <c:v>25.972000000000001</c:v>
                </c:pt>
                <c:pt idx="93">
                  <c:v>26.306999999999999</c:v>
                </c:pt>
                <c:pt idx="94">
                  <c:v>26.640999999999998</c:v>
                </c:pt>
                <c:pt idx="95">
                  <c:v>26.975999999999999</c:v>
                </c:pt>
                <c:pt idx="96">
                  <c:v>27.311</c:v>
                </c:pt>
                <c:pt idx="97">
                  <c:v>27.611000000000001</c:v>
                </c:pt>
                <c:pt idx="98">
                  <c:v>27.945</c:v>
                </c:pt>
                <c:pt idx="99">
                  <c:v>28.279</c:v>
                </c:pt>
                <c:pt idx="100">
                  <c:v>28.613</c:v>
                </c:pt>
                <c:pt idx="101">
                  <c:v>28.946999999999999</c:v>
                </c:pt>
                <c:pt idx="102">
                  <c:v>29.280999999999999</c:v>
                </c:pt>
                <c:pt idx="103">
                  <c:v>29.617000000000001</c:v>
                </c:pt>
                <c:pt idx="104">
                  <c:v>29.952000000000002</c:v>
                </c:pt>
                <c:pt idx="105">
                  <c:v>30.254000000000001</c:v>
                </c:pt>
                <c:pt idx="106">
                  <c:v>30.588999999999999</c:v>
                </c:pt>
                <c:pt idx="107">
                  <c:v>30.922999999999998</c:v>
                </c:pt>
                <c:pt idx="108">
                  <c:v>31.257999999999999</c:v>
                </c:pt>
                <c:pt idx="109">
                  <c:v>31.591999999999999</c:v>
                </c:pt>
                <c:pt idx="110">
                  <c:v>31.927</c:v>
                </c:pt>
                <c:pt idx="111">
                  <c:v>32.261000000000003</c:v>
                </c:pt>
                <c:pt idx="112">
                  <c:v>32.561999999999998</c:v>
                </c:pt>
                <c:pt idx="113">
                  <c:v>32.896000000000001</c:v>
                </c:pt>
                <c:pt idx="114">
                  <c:v>33.228999999999999</c:v>
                </c:pt>
                <c:pt idx="115">
                  <c:v>33.564</c:v>
                </c:pt>
                <c:pt idx="116">
                  <c:v>33.896999999999998</c:v>
                </c:pt>
                <c:pt idx="117">
                  <c:v>34.231000000000002</c:v>
                </c:pt>
                <c:pt idx="118">
                  <c:v>34.564999999999998</c:v>
                </c:pt>
                <c:pt idx="119">
                  <c:v>34.899000000000001</c:v>
                </c:pt>
                <c:pt idx="120">
                  <c:v>35.232999999999997</c:v>
                </c:pt>
                <c:pt idx="121">
                  <c:v>35.533999999999999</c:v>
                </c:pt>
                <c:pt idx="122">
                  <c:v>35.868000000000002</c:v>
                </c:pt>
                <c:pt idx="123">
                  <c:v>36.201999999999998</c:v>
                </c:pt>
                <c:pt idx="124">
                  <c:v>36.536000000000001</c:v>
                </c:pt>
                <c:pt idx="125">
                  <c:v>36.869999999999997</c:v>
                </c:pt>
                <c:pt idx="126">
                  <c:v>37.204999999999998</c:v>
                </c:pt>
                <c:pt idx="127">
                  <c:v>37.539000000000001</c:v>
                </c:pt>
                <c:pt idx="128">
                  <c:v>37.874000000000002</c:v>
                </c:pt>
                <c:pt idx="129">
                  <c:v>38.174999999999997</c:v>
                </c:pt>
                <c:pt idx="130">
                  <c:v>38.509</c:v>
                </c:pt>
                <c:pt idx="131">
                  <c:v>38.843000000000004</c:v>
                </c:pt>
                <c:pt idx="132">
                  <c:v>39.177999999999997</c:v>
                </c:pt>
                <c:pt idx="133">
                  <c:v>39.512</c:v>
                </c:pt>
                <c:pt idx="134">
                  <c:v>39.847000000000001</c:v>
                </c:pt>
                <c:pt idx="135">
                  <c:v>40.295999999999999</c:v>
                </c:pt>
                <c:pt idx="136">
                  <c:v>40.630000000000003</c:v>
                </c:pt>
                <c:pt idx="137">
                  <c:v>40.965000000000003</c:v>
                </c:pt>
                <c:pt idx="138">
                  <c:v>41.298999999999999</c:v>
                </c:pt>
                <c:pt idx="139">
                  <c:v>41.633000000000003</c:v>
                </c:pt>
                <c:pt idx="140">
                  <c:v>41.935000000000002</c:v>
                </c:pt>
                <c:pt idx="141">
                  <c:v>42.271000000000001</c:v>
                </c:pt>
                <c:pt idx="142">
                  <c:v>42.606999999999999</c:v>
                </c:pt>
                <c:pt idx="143">
                  <c:v>42.941000000000003</c:v>
                </c:pt>
                <c:pt idx="144">
                  <c:v>43.276000000000003</c:v>
                </c:pt>
                <c:pt idx="145">
                  <c:v>43.610999999999997</c:v>
                </c:pt>
                <c:pt idx="146">
                  <c:v>43.945999999999998</c:v>
                </c:pt>
                <c:pt idx="147">
                  <c:v>44.246000000000002</c:v>
                </c:pt>
                <c:pt idx="148">
                  <c:v>44.581000000000003</c:v>
                </c:pt>
                <c:pt idx="149">
                  <c:v>44.914000000000001</c:v>
                </c:pt>
                <c:pt idx="150">
                  <c:v>45.247999999999998</c:v>
                </c:pt>
                <c:pt idx="151">
                  <c:v>45.581000000000003</c:v>
                </c:pt>
                <c:pt idx="152">
                  <c:v>45.914999999999999</c:v>
                </c:pt>
                <c:pt idx="153">
                  <c:v>46.25</c:v>
                </c:pt>
                <c:pt idx="154">
                  <c:v>46.582999999999998</c:v>
                </c:pt>
                <c:pt idx="155">
                  <c:v>46.884999999999998</c:v>
                </c:pt>
                <c:pt idx="156">
                  <c:v>47.219000000000001</c:v>
                </c:pt>
                <c:pt idx="157">
                  <c:v>47.552999999999997</c:v>
                </c:pt>
                <c:pt idx="158">
                  <c:v>47.887999999999998</c:v>
                </c:pt>
                <c:pt idx="159">
                  <c:v>48.220999999999997</c:v>
                </c:pt>
                <c:pt idx="160">
                  <c:v>48.555999999999997</c:v>
                </c:pt>
                <c:pt idx="161">
                  <c:v>48.889000000000003</c:v>
                </c:pt>
                <c:pt idx="162">
                  <c:v>49.223999999999997</c:v>
                </c:pt>
                <c:pt idx="163">
                  <c:v>49.524999999999999</c:v>
                </c:pt>
                <c:pt idx="164">
                  <c:v>49.859000000000002</c:v>
                </c:pt>
                <c:pt idx="165">
                  <c:v>50.194000000000003</c:v>
                </c:pt>
                <c:pt idx="166">
                  <c:v>50.527999999999999</c:v>
                </c:pt>
                <c:pt idx="167">
                  <c:v>50.862000000000002</c:v>
                </c:pt>
                <c:pt idx="168">
                  <c:v>51.197000000000003</c:v>
                </c:pt>
                <c:pt idx="169">
                  <c:v>51.530999999999999</c:v>
                </c:pt>
                <c:pt idx="170">
                  <c:v>51.866</c:v>
                </c:pt>
                <c:pt idx="171">
                  <c:v>52.165999999999997</c:v>
                </c:pt>
                <c:pt idx="172">
                  <c:v>52.5</c:v>
                </c:pt>
                <c:pt idx="173">
                  <c:v>52.834000000000003</c:v>
                </c:pt>
                <c:pt idx="174">
                  <c:v>53.168999999999997</c:v>
                </c:pt>
                <c:pt idx="175">
                  <c:v>53.505000000000003</c:v>
                </c:pt>
                <c:pt idx="176">
                  <c:v>53.84</c:v>
                </c:pt>
                <c:pt idx="177">
                  <c:v>54.174999999999997</c:v>
                </c:pt>
                <c:pt idx="178">
                  <c:v>54.475999999999999</c:v>
                </c:pt>
                <c:pt idx="179">
                  <c:v>54.81</c:v>
                </c:pt>
                <c:pt idx="180">
                  <c:v>55.145000000000003</c:v>
                </c:pt>
                <c:pt idx="181">
                  <c:v>55.478999999999999</c:v>
                </c:pt>
                <c:pt idx="182">
                  <c:v>55.814</c:v>
                </c:pt>
                <c:pt idx="183">
                  <c:v>56.148000000000003</c:v>
                </c:pt>
                <c:pt idx="184">
                  <c:v>56.481999999999999</c:v>
                </c:pt>
                <c:pt idx="185">
                  <c:v>56.816000000000003</c:v>
                </c:pt>
                <c:pt idx="186">
                  <c:v>57.116</c:v>
                </c:pt>
                <c:pt idx="187">
                  <c:v>57.451000000000001</c:v>
                </c:pt>
                <c:pt idx="188">
                  <c:v>57.784999999999997</c:v>
                </c:pt>
                <c:pt idx="189">
                  <c:v>58.119</c:v>
                </c:pt>
                <c:pt idx="190">
                  <c:v>58.453000000000003</c:v>
                </c:pt>
                <c:pt idx="191">
                  <c:v>58.787999999999997</c:v>
                </c:pt>
                <c:pt idx="192">
                  <c:v>59.058999999999997</c:v>
                </c:pt>
                <c:pt idx="193">
                  <c:v>59.097999999999999</c:v>
                </c:pt>
                <c:pt idx="194">
                  <c:v>59.121000000000002</c:v>
                </c:pt>
                <c:pt idx="195">
                  <c:v>59.155000000000001</c:v>
                </c:pt>
                <c:pt idx="196">
                  <c:v>59.198</c:v>
                </c:pt>
                <c:pt idx="197">
                  <c:v>59.252000000000002</c:v>
                </c:pt>
                <c:pt idx="198">
                  <c:v>59.317999999999998</c:v>
                </c:pt>
                <c:pt idx="199">
                  <c:v>59.390999999999998</c:v>
                </c:pt>
                <c:pt idx="200">
                  <c:v>59.472999999999999</c:v>
                </c:pt>
                <c:pt idx="201">
                  <c:v>59.554000000000002</c:v>
                </c:pt>
                <c:pt idx="202">
                  <c:v>59.643999999999998</c:v>
                </c:pt>
                <c:pt idx="203">
                  <c:v>59.732999999999997</c:v>
                </c:pt>
                <c:pt idx="204">
                  <c:v>59.805</c:v>
                </c:pt>
                <c:pt idx="205">
                  <c:v>59.826000000000001</c:v>
                </c:pt>
                <c:pt idx="206">
                  <c:v>59.85</c:v>
                </c:pt>
                <c:pt idx="207">
                  <c:v>59.878999999999998</c:v>
                </c:pt>
                <c:pt idx="208">
                  <c:v>59.91</c:v>
                </c:pt>
                <c:pt idx="209">
                  <c:v>59.948</c:v>
                </c:pt>
                <c:pt idx="210">
                  <c:v>59.982999999999997</c:v>
                </c:pt>
                <c:pt idx="211">
                  <c:v>60</c:v>
                </c:pt>
                <c:pt idx="212">
                  <c:v>60.274000000000001</c:v>
                </c:pt>
                <c:pt idx="213">
                  <c:v>60.305</c:v>
                </c:pt>
              </c:numCache>
            </c:numRef>
          </c:xVal>
          <c:yVal>
            <c:numRef>
              <c:f>'4% 20°dH'!$X$3:$X$216</c:f>
              <c:numCache>
                <c:formatCode>General</c:formatCode>
                <c:ptCount val="214"/>
                <c:pt idx="0">
                  <c:v>9.6340000000000003</c:v>
                </c:pt>
                <c:pt idx="1">
                  <c:v>9.6349999999999998</c:v>
                </c:pt>
                <c:pt idx="2">
                  <c:v>9.6349999999999998</c:v>
                </c:pt>
                <c:pt idx="3">
                  <c:v>9.6349999999999998</c:v>
                </c:pt>
                <c:pt idx="4">
                  <c:v>9.6349999999999998</c:v>
                </c:pt>
                <c:pt idx="5">
                  <c:v>9.6349999999999998</c:v>
                </c:pt>
                <c:pt idx="6">
                  <c:v>9.6349999999999998</c:v>
                </c:pt>
                <c:pt idx="7">
                  <c:v>9.6349999999999998</c:v>
                </c:pt>
                <c:pt idx="8">
                  <c:v>9.6340000000000003</c:v>
                </c:pt>
                <c:pt idx="9">
                  <c:v>9.6319999999999997</c:v>
                </c:pt>
                <c:pt idx="10">
                  <c:v>9.6300000000000008</c:v>
                </c:pt>
                <c:pt idx="11">
                  <c:v>9.6280000000000001</c:v>
                </c:pt>
                <c:pt idx="12">
                  <c:v>9.6240000000000006</c:v>
                </c:pt>
                <c:pt idx="13">
                  <c:v>9.6199999999999992</c:v>
                </c:pt>
                <c:pt idx="14">
                  <c:v>9.6159999999999997</c:v>
                </c:pt>
                <c:pt idx="15">
                  <c:v>9.609</c:v>
                </c:pt>
                <c:pt idx="16">
                  <c:v>9.6020000000000003</c:v>
                </c:pt>
                <c:pt idx="17">
                  <c:v>9.5950000000000006</c:v>
                </c:pt>
                <c:pt idx="18">
                  <c:v>9.5869999999999997</c:v>
                </c:pt>
                <c:pt idx="19">
                  <c:v>9.5779999999999994</c:v>
                </c:pt>
                <c:pt idx="20">
                  <c:v>9.5670000000000002</c:v>
                </c:pt>
                <c:pt idx="21">
                  <c:v>9.5570000000000004</c:v>
                </c:pt>
                <c:pt idx="22">
                  <c:v>9.5429999999999993</c:v>
                </c:pt>
                <c:pt idx="23">
                  <c:v>9.5310000000000006</c:v>
                </c:pt>
                <c:pt idx="24">
                  <c:v>9.5210000000000008</c:v>
                </c:pt>
                <c:pt idx="25">
                  <c:v>9.5090000000000003</c:v>
                </c:pt>
                <c:pt idx="26">
                  <c:v>9.4969999999999999</c:v>
                </c:pt>
                <c:pt idx="27">
                  <c:v>9.4870000000000001</c:v>
                </c:pt>
                <c:pt idx="28">
                  <c:v>9.4730000000000008</c:v>
                </c:pt>
                <c:pt idx="29">
                  <c:v>9.4610000000000003</c:v>
                </c:pt>
                <c:pt idx="30">
                  <c:v>9.4510000000000005</c:v>
                </c:pt>
                <c:pt idx="31">
                  <c:v>9.4390000000000001</c:v>
                </c:pt>
                <c:pt idx="32">
                  <c:v>9.4290000000000003</c:v>
                </c:pt>
                <c:pt idx="33">
                  <c:v>9.4179999999999993</c:v>
                </c:pt>
                <c:pt idx="34">
                  <c:v>9.407</c:v>
                </c:pt>
                <c:pt idx="35">
                  <c:v>9.3970000000000002</c:v>
                </c:pt>
                <c:pt idx="36">
                  <c:v>9.3829999999999991</c:v>
                </c:pt>
                <c:pt idx="37">
                  <c:v>9.3740000000000006</c:v>
                </c:pt>
                <c:pt idx="38">
                  <c:v>9.3629999999999995</c:v>
                </c:pt>
                <c:pt idx="39">
                  <c:v>9.3520000000000003</c:v>
                </c:pt>
                <c:pt idx="40">
                  <c:v>9.3409999999999993</c:v>
                </c:pt>
                <c:pt idx="41">
                  <c:v>9.3309999999999995</c:v>
                </c:pt>
                <c:pt idx="42">
                  <c:v>9.3190000000000008</c:v>
                </c:pt>
                <c:pt idx="43">
                  <c:v>9.3079999999999998</c:v>
                </c:pt>
                <c:pt idx="44">
                  <c:v>9.298</c:v>
                </c:pt>
                <c:pt idx="45">
                  <c:v>9.2880000000000003</c:v>
                </c:pt>
                <c:pt idx="46">
                  <c:v>9.2759999999999998</c:v>
                </c:pt>
                <c:pt idx="47">
                  <c:v>9.2680000000000007</c:v>
                </c:pt>
                <c:pt idx="48">
                  <c:v>9.2539999999999996</c:v>
                </c:pt>
                <c:pt idx="49">
                  <c:v>9.2430000000000003</c:v>
                </c:pt>
                <c:pt idx="50">
                  <c:v>9.2330000000000005</c:v>
                </c:pt>
                <c:pt idx="51">
                  <c:v>9.2210000000000001</c:v>
                </c:pt>
                <c:pt idx="52">
                  <c:v>9.2119999999999997</c:v>
                </c:pt>
                <c:pt idx="53">
                  <c:v>9.1999999999999993</c:v>
                </c:pt>
                <c:pt idx="54">
                  <c:v>9.1910000000000007</c:v>
                </c:pt>
                <c:pt idx="55">
                  <c:v>9.18</c:v>
                </c:pt>
                <c:pt idx="56">
                  <c:v>9.1690000000000005</c:v>
                </c:pt>
                <c:pt idx="57">
                  <c:v>9.1579999999999995</c:v>
                </c:pt>
                <c:pt idx="58">
                  <c:v>9.1470000000000002</c:v>
                </c:pt>
                <c:pt idx="59">
                  <c:v>9.1340000000000003</c:v>
                </c:pt>
                <c:pt idx="60">
                  <c:v>9.1240000000000006</c:v>
                </c:pt>
                <c:pt idx="61">
                  <c:v>9.1129999999999995</c:v>
                </c:pt>
                <c:pt idx="62">
                  <c:v>9.1020000000000003</c:v>
                </c:pt>
                <c:pt idx="63">
                  <c:v>9.0920000000000005</c:v>
                </c:pt>
                <c:pt idx="64">
                  <c:v>9.0820000000000007</c:v>
                </c:pt>
                <c:pt idx="65">
                  <c:v>9.0690000000000008</c:v>
                </c:pt>
                <c:pt idx="66">
                  <c:v>9.06</c:v>
                </c:pt>
                <c:pt idx="67">
                  <c:v>9.0449999999999999</c:v>
                </c:pt>
                <c:pt idx="68">
                  <c:v>9.0359999999999996</c:v>
                </c:pt>
                <c:pt idx="69">
                  <c:v>9.0239999999999991</c:v>
                </c:pt>
                <c:pt idx="70">
                  <c:v>9.0139999999999993</c:v>
                </c:pt>
                <c:pt idx="71">
                  <c:v>9.0030000000000001</c:v>
                </c:pt>
                <c:pt idx="72">
                  <c:v>8.9909999999999997</c:v>
                </c:pt>
                <c:pt idx="73">
                  <c:v>8.9779999999999998</c:v>
                </c:pt>
                <c:pt idx="74">
                  <c:v>8.9689999999999994</c:v>
                </c:pt>
                <c:pt idx="75">
                  <c:v>8.968</c:v>
                </c:pt>
                <c:pt idx="76">
                  <c:v>8.9589999999999996</c:v>
                </c:pt>
                <c:pt idx="77">
                  <c:v>8.9480000000000004</c:v>
                </c:pt>
                <c:pt idx="78">
                  <c:v>8.9369999999999994</c:v>
                </c:pt>
                <c:pt idx="79">
                  <c:v>8.923</c:v>
                </c:pt>
                <c:pt idx="80">
                  <c:v>8.9090000000000007</c:v>
                </c:pt>
                <c:pt idx="81">
                  <c:v>8.8979999999999997</c:v>
                </c:pt>
                <c:pt idx="82">
                  <c:v>8.8889999999999993</c:v>
                </c:pt>
                <c:pt idx="83">
                  <c:v>8.875</c:v>
                </c:pt>
                <c:pt idx="84">
                  <c:v>8.8620000000000001</c:v>
                </c:pt>
                <c:pt idx="85">
                  <c:v>8.85</c:v>
                </c:pt>
                <c:pt idx="86">
                  <c:v>8.8369999999999997</c:v>
                </c:pt>
                <c:pt idx="87">
                  <c:v>8.8239999999999998</c:v>
                </c:pt>
                <c:pt idx="88">
                  <c:v>8.81</c:v>
                </c:pt>
                <c:pt idx="89">
                  <c:v>8.8000000000000007</c:v>
                </c:pt>
                <c:pt idx="90">
                  <c:v>8.7899999999999991</c:v>
                </c:pt>
                <c:pt idx="91">
                  <c:v>8.7739999999999991</c:v>
                </c:pt>
                <c:pt idx="92">
                  <c:v>8.76</c:v>
                </c:pt>
                <c:pt idx="93">
                  <c:v>8.7469999999999999</c:v>
                </c:pt>
                <c:pt idx="94">
                  <c:v>8.7370000000000001</c:v>
                </c:pt>
                <c:pt idx="95">
                  <c:v>8.7230000000000008</c:v>
                </c:pt>
                <c:pt idx="96">
                  <c:v>8.7110000000000003</c:v>
                </c:pt>
                <c:pt idx="97">
                  <c:v>8.6989999999999998</c:v>
                </c:pt>
                <c:pt idx="98">
                  <c:v>8.6820000000000004</c:v>
                </c:pt>
                <c:pt idx="99">
                  <c:v>8.6709999999999994</c:v>
                </c:pt>
                <c:pt idx="100">
                  <c:v>8.66</c:v>
                </c:pt>
                <c:pt idx="101">
                  <c:v>8.6470000000000002</c:v>
                </c:pt>
                <c:pt idx="102">
                  <c:v>8.6289999999999996</c:v>
                </c:pt>
                <c:pt idx="103">
                  <c:v>8.6150000000000002</c:v>
                </c:pt>
                <c:pt idx="104">
                  <c:v>8.6039999999999992</c:v>
                </c:pt>
                <c:pt idx="105">
                  <c:v>8.5950000000000006</c:v>
                </c:pt>
                <c:pt idx="106">
                  <c:v>8.58</c:v>
                </c:pt>
                <c:pt idx="107">
                  <c:v>8.5649999999999995</c:v>
                </c:pt>
                <c:pt idx="108">
                  <c:v>8.5530000000000008</c:v>
                </c:pt>
                <c:pt idx="109">
                  <c:v>8.5380000000000003</c:v>
                </c:pt>
                <c:pt idx="110">
                  <c:v>8.5250000000000004</c:v>
                </c:pt>
                <c:pt idx="111">
                  <c:v>8.5139999999999993</c:v>
                </c:pt>
                <c:pt idx="112">
                  <c:v>8.5009999999999994</c:v>
                </c:pt>
                <c:pt idx="113">
                  <c:v>8.4830000000000005</c:v>
                </c:pt>
                <c:pt idx="114">
                  <c:v>8.4710000000000001</c:v>
                </c:pt>
                <c:pt idx="115">
                  <c:v>8.4570000000000007</c:v>
                </c:pt>
                <c:pt idx="116">
                  <c:v>8.4450000000000003</c:v>
                </c:pt>
                <c:pt idx="117">
                  <c:v>8.4280000000000008</c:v>
                </c:pt>
                <c:pt idx="118">
                  <c:v>8.4149999999999991</c:v>
                </c:pt>
                <c:pt idx="119">
                  <c:v>8.4030000000000005</c:v>
                </c:pt>
                <c:pt idx="120">
                  <c:v>8.39</c:v>
                </c:pt>
                <c:pt idx="121">
                  <c:v>8.3759999999999994</c:v>
                </c:pt>
                <c:pt idx="122">
                  <c:v>8.3620000000000001</c:v>
                </c:pt>
                <c:pt idx="123">
                  <c:v>8.3460000000000001</c:v>
                </c:pt>
                <c:pt idx="124">
                  <c:v>8.3339999999999996</c:v>
                </c:pt>
                <c:pt idx="125">
                  <c:v>8.32</c:v>
                </c:pt>
                <c:pt idx="126">
                  <c:v>8.3079999999999998</c:v>
                </c:pt>
                <c:pt idx="127">
                  <c:v>8.2899999999999991</c:v>
                </c:pt>
                <c:pt idx="128">
                  <c:v>8.2759999999999998</c:v>
                </c:pt>
                <c:pt idx="129">
                  <c:v>8.2620000000000005</c:v>
                </c:pt>
                <c:pt idx="130">
                  <c:v>8.2469999999999999</c:v>
                </c:pt>
                <c:pt idx="131">
                  <c:v>8.234</c:v>
                </c:pt>
                <c:pt idx="132">
                  <c:v>8.2170000000000005</c:v>
                </c:pt>
                <c:pt idx="133">
                  <c:v>8.2080000000000002</c:v>
                </c:pt>
                <c:pt idx="134">
                  <c:v>8.1910000000000007</c:v>
                </c:pt>
                <c:pt idx="135">
                  <c:v>8.1839999999999993</c:v>
                </c:pt>
                <c:pt idx="136">
                  <c:v>8.1739999999999995</c:v>
                </c:pt>
                <c:pt idx="137">
                  <c:v>8.157</c:v>
                </c:pt>
                <c:pt idx="138">
                  <c:v>8.1470000000000002</c:v>
                </c:pt>
                <c:pt idx="139">
                  <c:v>8.1280000000000001</c:v>
                </c:pt>
                <c:pt idx="140">
                  <c:v>8.1170000000000009</c:v>
                </c:pt>
                <c:pt idx="141">
                  <c:v>8.1</c:v>
                </c:pt>
                <c:pt idx="142">
                  <c:v>8.0839999999999996</c:v>
                </c:pt>
                <c:pt idx="143">
                  <c:v>8.0690000000000008</c:v>
                </c:pt>
                <c:pt idx="144">
                  <c:v>8.0570000000000004</c:v>
                </c:pt>
                <c:pt idx="145">
                  <c:v>8.0389999999999997</c:v>
                </c:pt>
                <c:pt idx="146">
                  <c:v>8.0280000000000005</c:v>
                </c:pt>
                <c:pt idx="147">
                  <c:v>8.01</c:v>
                </c:pt>
                <c:pt idx="148">
                  <c:v>7.9930000000000003</c:v>
                </c:pt>
                <c:pt idx="149">
                  <c:v>7.9790000000000001</c:v>
                </c:pt>
                <c:pt idx="150">
                  <c:v>7.96</c:v>
                </c:pt>
                <c:pt idx="151">
                  <c:v>7.9489999999999998</c:v>
                </c:pt>
                <c:pt idx="152">
                  <c:v>7.9320000000000004</c:v>
                </c:pt>
                <c:pt idx="153">
                  <c:v>7.9180000000000001</c:v>
                </c:pt>
                <c:pt idx="154">
                  <c:v>7.9020000000000001</c:v>
                </c:pt>
                <c:pt idx="155">
                  <c:v>7.891</c:v>
                </c:pt>
                <c:pt idx="156">
                  <c:v>7.8719999999999999</c:v>
                </c:pt>
                <c:pt idx="157">
                  <c:v>7.8559999999999999</c:v>
                </c:pt>
                <c:pt idx="158">
                  <c:v>7.8380000000000001</c:v>
                </c:pt>
                <c:pt idx="159">
                  <c:v>7.8220000000000001</c:v>
                </c:pt>
                <c:pt idx="160">
                  <c:v>7.8070000000000004</c:v>
                </c:pt>
                <c:pt idx="161">
                  <c:v>7.7910000000000004</c:v>
                </c:pt>
                <c:pt idx="162">
                  <c:v>7.7720000000000002</c:v>
                </c:pt>
                <c:pt idx="163">
                  <c:v>7.7549999999999999</c:v>
                </c:pt>
                <c:pt idx="164">
                  <c:v>7.7439999999999998</c:v>
                </c:pt>
                <c:pt idx="165">
                  <c:v>7.7240000000000002</c:v>
                </c:pt>
                <c:pt idx="166">
                  <c:v>7.71</c:v>
                </c:pt>
                <c:pt idx="167">
                  <c:v>7.6929999999999996</c:v>
                </c:pt>
                <c:pt idx="168">
                  <c:v>7.6719999999999997</c:v>
                </c:pt>
                <c:pt idx="169">
                  <c:v>7.6589999999999998</c:v>
                </c:pt>
                <c:pt idx="170">
                  <c:v>7.6340000000000003</c:v>
                </c:pt>
                <c:pt idx="171">
                  <c:v>7.6159999999999997</c:v>
                </c:pt>
                <c:pt idx="172">
                  <c:v>7.6</c:v>
                </c:pt>
                <c:pt idx="173">
                  <c:v>7.5810000000000004</c:v>
                </c:pt>
                <c:pt idx="174">
                  <c:v>7.5620000000000003</c:v>
                </c:pt>
                <c:pt idx="175">
                  <c:v>7.54</c:v>
                </c:pt>
                <c:pt idx="176">
                  <c:v>7.5179999999999998</c:v>
                </c:pt>
                <c:pt idx="177">
                  <c:v>7.4960000000000004</c:v>
                </c:pt>
                <c:pt idx="178">
                  <c:v>7.4770000000000003</c:v>
                </c:pt>
                <c:pt idx="179">
                  <c:v>7.4560000000000004</c:v>
                </c:pt>
                <c:pt idx="180">
                  <c:v>7.4420000000000002</c:v>
                </c:pt>
                <c:pt idx="181">
                  <c:v>7.4130000000000003</c:v>
                </c:pt>
                <c:pt idx="182">
                  <c:v>7.3819999999999997</c:v>
                </c:pt>
                <c:pt idx="183">
                  <c:v>7.37</c:v>
                </c:pt>
                <c:pt idx="184">
                  <c:v>7.3440000000000003</c:v>
                </c:pt>
                <c:pt idx="185">
                  <c:v>7.3209999999999997</c:v>
                </c:pt>
                <c:pt idx="186">
                  <c:v>7.3019999999999996</c:v>
                </c:pt>
                <c:pt idx="187">
                  <c:v>7.266</c:v>
                </c:pt>
                <c:pt idx="188">
                  <c:v>7.2519999999999998</c:v>
                </c:pt>
                <c:pt idx="189">
                  <c:v>7.2140000000000004</c:v>
                </c:pt>
                <c:pt idx="190">
                  <c:v>7.19</c:v>
                </c:pt>
                <c:pt idx="191">
                  <c:v>7.1609999999999996</c:v>
                </c:pt>
                <c:pt idx="192">
                  <c:v>7.1219999999999999</c:v>
                </c:pt>
                <c:pt idx="193">
                  <c:v>7.1109999999999998</c:v>
                </c:pt>
                <c:pt idx="194">
                  <c:v>7.1059999999999999</c:v>
                </c:pt>
                <c:pt idx="195">
                  <c:v>7.1</c:v>
                </c:pt>
                <c:pt idx="196">
                  <c:v>7.0970000000000004</c:v>
                </c:pt>
                <c:pt idx="197">
                  <c:v>7.0919999999999996</c:v>
                </c:pt>
                <c:pt idx="198">
                  <c:v>7.0860000000000003</c:v>
                </c:pt>
                <c:pt idx="199">
                  <c:v>7.0789999999999997</c:v>
                </c:pt>
                <c:pt idx="200">
                  <c:v>7.0720000000000001</c:v>
                </c:pt>
                <c:pt idx="201">
                  <c:v>7.0629999999999997</c:v>
                </c:pt>
                <c:pt idx="202">
                  <c:v>7.0540000000000003</c:v>
                </c:pt>
                <c:pt idx="203">
                  <c:v>7.0449999999999999</c:v>
                </c:pt>
                <c:pt idx="204">
                  <c:v>7.0350000000000001</c:v>
                </c:pt>
                <c:pt idx="205">
                  <c:v>7.032</c:v>
                </c:pt>
                <c:pt idx="206">
                  <c:v>7.0289999999999999</c:v>
                </c:pt>
                <c:pt idx="207">
                  <c:v>7.0250000000000004</c:v>
                </c:pt>
                <c:pt idx="208">
                  <c:v>7.024</c:v>
                </c:pt>
                <c:pt idx="209">
                  <c:v>7.0190000000000001</c:v>
                </c:pt>
                <c:pt idx="210">
                  <c:v>7.0149999999999997</c:v>
                </c:pt>
                <c:pt idx="211">
                  <c:v>7.008</c:v>
                </c:pt>
                <c:pt idx="212">
                  <c:v>7</c:v>
                </c:pt>
                <c:pt idx="213">
                  <c:v>6.9980000000000002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041-40A9-9E86-D2188446864F}"/>
            </c:ext>
          </c:extLst>
        </c:ser>
        <c:ser>
          <c:idx val="1"/>
          <c:order val="1"/>
          <c:tx>
            <c:strRef>
              <c:f>'4% 20°dH'!$N$1</c:f>
              <c:strCache>
                <c:ptCount val="1"/>
                <c:pt idx="0">
                  <c:v>Hysol SL 35 XBB</c:v>
                </c:pt>
              </c:strCache>
            </c:strRef>
          </c:tx>
          <c:marker>
            <c:symbol val="none"/>
          </c:marker>
          <c:xVal>
            <c:numRef>
              <c:f>'4% 20°dH'!$P$3:$P$215</c:f>
              <c:numCache>
                <c:formatCode>General</c:formatCode>
                <c:ptCount val="213"/>
                <c:pt idx="0">
                  <c:v>0</c:v>
                </c:pt>
                <c:pt idx="1">
                  <c:v>1E-3</c:v>
                </c:pt>
                <c:pt idx="2">
                  <c:v>3.0000000000000001E-3</c:v>
                </c:pt>
                <c:pt idx="3">
                  <c:v>8.0000000000000002E-3</c:v>
                </c:pt>
                <c:pt idx="4">
                  <c:v>1.4999999999999999E-2</c:v>
                </c:pt>
                <c:pt idx="5">
                  <c:v>2.8000000000000001E-2</c:v>
                </c:pt>
                <c:pt idx="6">
                  <c:v>4.7E-2</c:v>
                </c:pt>
                <c:pt idx="7">
                  <c:v>7.6999999999999999E-2</c:v>
                </c:pt>
                <c:pt idx="8">
                  <c:v>0.11899999999999999</c:v>
                </c:pt>
                <c:pt idx="9">
                  <c:v>0.17</c:v>
                </c:pt>
                <c:pt idx="10">
                  <c:v>0.24</c:v>
                </c:pt>
                <c:pt idx="11">
                  <c:v>0.32600000000000001</c:v>
                </c:pt>
                <c:pt idx="12">
                  <c:v>0.43</c:v>
                </c:pt>
                <c:pt idx="13">
                  <c:v>0.55600000000000005</c:v>
                </c:pt>
                <c:pt idx="14">
                  <c:v>0.70499999999999996</c:v>
                </c:pt>
                <c:pt idx="15">
                  <c:v>0.879</c:v>
                </c:pt>
                <c:pt idx="16">
                  <c:v>1.081</c:v>
                </c:pt>
                <c:pt idx="17">
                  <c:v>1.282</c:v>
                </c:pt>
                <c:pt idx="18">
                  <c:v>1.5329999999999999</c:v>
                </c:pt>
                <c:pt idx="19">
                  <c:v>1.806</c:v>
                </c:pt>
                <c:pt idx="20">
                  <c:v>2.1019999999999999</c:v>
                </c:pt>
                <c:pt idx="21">
                  <c:v>2.4249999999999998</c:v>
                </c:pt>
                <c:pt idx="22">
                  <c:v>2.7589999999999999</c:v>
                </c:pt>
                <c:pt idx="23">
                  <c:v>3.093</c:v>
                </c:pt>
                <c:pt idx="24">
                  <c:v>3.427</c:v>
                </c:pt>
                <c:pt idx="25">
                  <c:v>3.7269999999999999</c:v>
                </c:pt>
                <c:pt idx="26">
                  <c:v>4.0620000000000003</c:v>
                </c:pt>
                <c:pt idx="27">
                  <c:v>4.3959999999999999</c:v>
                </c:pt>
                <c:pt idx="28">
                  <c:v>4.7300000000000004</c:v>
                </c:pt>
                <c:pt idx="29">
                  <c:v>5.0650000000000004</c:v>
                </c:pt>
                <c:pt idx="30">
                  <c:v>5.4</c:v>
                </c:pt>
                <c:pt idx="31">
                  <c:v>5.734</c:v>
                </c:pt>
                <c:pt idx="32">
                  <c:v>6.07</c:v>
                </c:pt>
                <c:pt idx="33">
                  <c:v>6.37</c:v>
                </c:pt>
                <c:pt idx="34">
                  <c:v>6.7050000000000001</c:v>
                </c:pt>
                <c:pt idx="35">
                  <c:v>7.04</c:v>
                </c:pt>
                <c:pt idx="36">
                  <c:v>7.3760000000000003</c:v>
                </c:pt>
                <c:pt idx="37">
                  <c:v>7.7119999999999997</c:v>
                </c:pt>
                <c:pt idx="38">
                  <c:v>8.0459999999999994</c:v>
                </c:pt>
                <c:pt idx="39">
                  <c:v>8.3810000000000002</c:v>
                </c:pt>
                <c:pt idx="40">
                  <c:v>8.6809999999999992</c:v>
                </c:pt>
                <c:pt idx="41">
                  <c:v>9.016</c:v>
                </c:pt>
                <c:pt idx="42">
                  <c:v>9.3510000000000009</c:v>
                </c:pt>
                <c:pt idx="43">
                  <c:v>9.6839999999999993</c:v>
                </c:pt>
                <c:pt idx="44">
                  <c:v>10.018000000000001</c:v>
                </c:pt>
                <c:pt idx="45">
                  <c:v>10.351000000000001</c:v>
                </c:pt>
                <c:pt idx="46">
                  <c:v>10.685</c:v>
                </c:pt>
                <c:pt idx="47">
                  <c:v>11.019</c:v>
                </c:pt>
                <c:pt idx="48">
                  <c:v>11.319000000000001</c:v>
                </c:pt>
                <c:pt idx="49">
                  <c:v>11.654</c:v>
                </c:pt>
                <c:pt idx="50">
                  <c:v>11.988</c:v>
                </c:pt>
                <c:pt idx="51">
                  <c:v>12.321999999999999</c:v>
                </c:pt>
                <c:pt idx="52">
                  <c:v>12.656000000000001</c:v>
                </c:pt>
                <c:pt idx="53">
                  <c:v>12.99</c:v>
                </c:pt>
                <c:pt idx="54">
                  <c:v>13.324</c:v>
                </c:pt>
                <c:pt idx="55">
                  <c:v>13.659000000000001</c:v>
                </c:pt>
                <c:pt idx="56">
                  <c:v>13.96</c:v>
                </c:pt>
                <c:pt idx="57">
                  <c:v>14.295</c:v>
                </c:pt>
                <c:pt idx="58">
                  <c:v>14.629</c:v>
                </c:pt>
                <c:pt idx="59">
                  <c:v>14.962999999999999</c:v>
                </c:pt>
                <c:pt idx="60">
                  <c:v>15.298</c:v>
                </c:pt>
                <c:pt idx="61">
                  <c:v>15.632999999999999</c:v>
                </c:pt>
                <c:pt idx="62">
                  <c:v>15.967000000000001</c:v>
                </c:pt>
                <c:pt idx="63">
                  <c:v>16.302</c:v>
                </c:pt>
                <c:pt idx="64">
                  <c:v>16.603000000000002</c:v>
                </c:pt>
                <c:pt idx="65">
                  <c:v>16.937999999999999</c:v>
                </c:pt>
                <c:pt idx="66">
                  <c:v>17.273</c:v>
                </c:pt>
                <c:pt idx="67">
                  <c:v>17.608000000000001</c:v>
                </c:pt>
                <c:pt idx="68">
                  <c:v>17.942</c:v>
                </c:pt>
                <c:pt idx="69">
                  <c:v>18.277999999999999</c:v>
                </c:pt>
                <c:pt idx="70">
                  <c:v>18.613</c:v>
                </c:pt>
                <c:pt idx="71">
                  <c:v>18.914000000000001</c:v>
                </c:pt>
                <c:pt idx="72">
                  <c:v>19.248999999999999</c:v>
                </c:pt>
                <c:pt idx="73">
                  <c:v>19.582999999999998</c:v>
                </c:pt>
                <c:pt idx="74">
                  <c:v>19.917999999999999</c:v>
                </c:pt>
                <c:pt idx="75">
                  <c:v>20.704999999999998</c:v>
                </c:pt>
                <c:pt idx="76">
                  <c:v>21.039000000000001</c:v>
                </c:pt>
                <c:pt idx="77">
                  <c:v>21.373000000000001</c:v>
                </c:pt>
                <c:pt idx="78">
                  <c:v>21.706</c:v>
                </c:pt>
                <c:pt idx="79">
                  <c:v>22.04</c:v>
                </c:pt>
                <c:pt idx="80">
                  <c:v>22.373999999999999</c:v>
                </c:pt>
                <c:pt idx="81">
                  <c:v>22.673999999999999</c:v>
                </c:pt>
                <c:pt idx="82">
                  <c:v>23.007999999999999</c:v>
                </c:pt>
                <c:pt idx="83">
                  <c:v>23.341999999999999</c:v>
                </c:pt>
                <c:pt idx="84">
                  <c:v>23.675999999999998</c:v>
                </c:pt>
                <c:pt idx="85">
                  <c:v>24.010999999999999</c:v>
                </c:pt>
                <c:pt idx="86">
                  <c:v>24.344999999999999</c:v>
                </c:pt>
                <c:pt idx="87">
                  <c:v>24.68</c:v>
                </c:pt>
                <c:pt idx="88">
                  <c:v>25.013999999999999</c:v>
                </c:pt>
                <c:pt idx="89">
                  <c:v>25.315000000000001</c:v>
                </c:pt>
                <c:pt idx="90">
                  <c:v>25.649000000000001</c:v>
                </c:pt>
                <c:pt idx="91">
                  <c:v>25.983000000000001</c:v>
                </c:pt>
                <c:pt idx="92">
                  <c:v>26.318000000000001</c:v>
                </c:pt>
                <c:pt idx="93">
                  <c:v>26.652000000000001</c:v>
                </c:pt>
                <c:pt idx="94">
                  <c:v>26.986999999999998</c:v>
                </c:pt>
                <c:pt idx="95">
                  <c:v>27.321000000000002</c:v>
                </c:pt>
                <c:pt idx="96">
                  <c:v>27.655999999999999</c:v>
                </c:pt>
                <c:pt idx="97">
                  <c:v>27.957000000000001</c:v>
                </c:pt>
                <c:pt idx="98">
                  <c:v>28.291</c:v>
                </c:pt>
                <c:pt idx="99">
                  <c:v>28.628</c:v>
                </c:pt>
                <c:pt idx="100">
                  <c:v>28.963999999999999</c:v>
                </c:pt>
                <c:pt idx="101">
                  <c:v>29.297999999999998</c:v>
                </c:pt>
                <c:pt idx="102">
                  <c:v>29.632999999999999</c:v>
                </c:pt>
                <c:pt idx="103">
                  <c:v>29.934000000000001</c:v>
                </c:pt>
                <c:pt idx="104">
                  <c:v>30.268000000000001</c:v>
                </c:pt>
                <c:pt idx="105">
                  <c:v>30.603999999999999</c:v>
                </c:pt>
                <c:pt idx="106">
                  <c:v>30.937999999999999</c:v>
                </c:pt>
                <c:pt idx="107">
                  <c:v>31.271999999999998</c:v>
                </c:pt>
                <c:pt idx="108">
                  <c:v>31.606000000000002</c:v>
                </c:pt>
                <c:pt idx="109">
                  <c:v>31.939</c:v>
                </c:pt>
                <c:pt idx="110">
                  <c:v>32.273000000000003</c:v>
                </c:pt>
                <c:pt idx="111">
                  <c:v>32.606000000000002</c:v>
                </c:pt>
                <c:pt idx="112">
                  <c:v>32.906999999999996</c:v>
                </c:pt>
                <c:pt idx="113">
                  <c:v>33.24</c:v>
                </c:pt>
                <c:pt idx="114">
                  <c:v>33.573999999999998</c:v>
                </c:pt>
                <c:pt idx="115">
                  <c:v>33.908000000000001</c:v>
                </c:pt>
                <c:pt idx="116">
                  <c:v>34.241999999999997</c:v>
                </c:pt>
                <c:pt idx="117">
                  <c:v>34.576000000000001</c:v>
                </c:pt>
                <c:pt idx="118">
                  <c:v>34.911000000000001</c:v>
                </c:pt>
                <c:pt idx="119">
                  <c:v>35.244</c:v>
                </c:pt>
                <c:pt idx="120">
                  <c:v>35.545000000000002</c:v>
                </c:pt>
                <c:pt idx="121">
                  <c:v>35.878999999999998</c:v>
                </c:pt>
                <c:pt idx="122">
                  <c:v>36.213000000000001</c:v>
                </c:pt>
                <c:pt idx="123">
                  <c:v>36.546999999999997</c:v>
                </c:pt>
                <c:pt idx="124">
                  <c:v>36.881</c:v>
                </c:pt>
                <c:pt idx="125">
                  <c:v>37.215000000000003</c:v>
                </c:pt>
                <c:pt idx="126">
                  <c:v>37.549999999999997</c:v>
                </c:pt>
                <c:pt idx="127">
                  <c:v>37.884999999999998</c:v>
                </c:pt>
                <c:pt idx="128">
                  <c:v>38.186</c:v>
                </c:pt>
                <c:pt idx="129">
                  <c:v>38.520000000000003</c:v>
                </c:pt>
                <c:pt idx="130">
                  <c:v>38.854999999999997</c:v>
                </c:pt>
                <c:pt idx="131">
                  <c:v>39.189</c:v>
                </c:pt>
                <c:pt idx="132">
                  <c:v>39.524000000000001</c:v>
                </c:pt>
                <c:pt idx="133">
                  <c:v>39.857999999999997</c:v>
                </c:pt>
                <c:pt idx="134">
                  <c:v>40.978000000000002</c:v>
                </c:pt>
                <c:pt idx="135">
                  <c:v>41.313000000000002</c:v>
                </c:pt>
                <c:pt idx="136">
                  <c:v>41.616</c:v>
                </c:pt>
                <c:pt idx="137">
                  <c:v>41.95</c:v>
                </c:pt>
                <c:pt idx="138">
                  <c:v>42.286000000000001</c:v>
                </c:pt>
                <c:pt idx="139">
                  <c:v>42.621000000000002</c:v>
                </c:pt>
                <c:pt idx="140">
                  <c:v>42.954999999999998</c:v>
                </c:pt>
                <c:pt idx="141">
                  <c:v>43.29</c:v>
                </c:pt>
                <c:pt idx="142">
                  <c:v>43.625</c:v>
                </c:pt>
                <c:pt idx="143">
                  <c:v>43.924999999999997</c:v>
                </c:pt>
                <c:pt idx="144">
                  <c:v>44.26</c:v>
                </c:pt>
                <c:pt idx="145">
                  <c:v>44.593000000000004</c:v>
                </c:pt>
                <c:pt idx="146">
                  <c:v>44.927</c:v>
                </c:pt>
                <c:pt idx="147">
                  <c:v>45.262</c:v>
                </c:pt>
                <c:pt idx="148">
                  <c:v>45.595999999999997</c:v>
                </c:pt>
                <c:pt idx="149">
                  <c:v>45.93</c:v>
                </c:pt>
                <c:pt idx="150">
                  <c:v>46.264000000000003</c:v>
                </c:pt>
                <c:pt idx="151">
                  <c:v>46.597999999999999</c:v>
                </c:pt>
                <c:pt idx="152">
                  <c:v>46.9</c:v>
                </c:pt>
                <c:pt idx="153">
                  <c:v>47.234000000000002</c:v>
                </c:pt>
                <c:pt idx="154">
                  <c:v>47.567999999999998</c:v>
                </c:pt>
                <c:pt idx="155">
                  <c:v>47.902999999999999</c:v>
                </c:pt>
                <c:pt idx="156">
                  <c:v>48.237000000000002</c:v>
                </c:pt>
                <c:pt idx="157">
                  <c:v>48.570999999999998</c:v>
                </c:pt>
                <c:pt idx="158">
                  <c:v>48.905000000000001</c:v>
                </c:pt>
                <c:pt idx="159">
                  <c:v>49.24</c:v>
                </c:pt>
                <c:pt idx="160">
                  <c:v>49.540999999999997</c:v>
                </c:pt>
                <c:pt idx="161">
                  <c:v>49.875</c:v>
                </c:pt>
                <c:pt idx="162">
                  <c:v>50.21</c:v>
                </c:pt>
                <c:pt idx="163">
                  <c:v>50.543999999999997</c:v>
                </c:pt>
                <c:pt idx="164">
                  <c:v>50.88</c:v>
                </c:pt>
                <c:pt idx="165">
                  <c:v>51.216000000000001</c:v>
                </c:pt>
                <c:pt idx="166">
                  <c:v>51.55</c:v>
                </c:pt>
                <c:pt idx="167">
                  <c:v>51.851999999999997</c:v>
                </c:pt>
                <c:pt idx="168">
                  <c:v>52.186</c:v>
                </c:pt>
                <c:pt idx="169">
                  <c:v>52.52</c:v>
                </c:pt>
                <c:pt idx="170">
                  <c:v>52.856000000000002</c:v>
                </c:pt>
                <c:pt idx="171">
                  <c:v>53.19</c:v>
                </c:pt>
                <c:pt idx="172">
                  <c:v>53.524999999999999</c:v>
                </c:pt>
                <c:pt idx="173">
                  <c:v>53.859000000000002</c:v>
                </c:pt>
                <c:pt idx="174">
                  <c:v>54.158999999999999</c:v>
                </c:pt>
                <c:pt idx="175">
                  <c:v>54.493000000000002</c:v>
                </c:pt>
                <c:pt idx="176">
                  <c:v>54.826000000000001</c:v>
                </c:pt>
                <c:pt idx="177">
                  <c:v>55.16</c:v>
                </c:pt>
                <c:pt idx="178">
                  <c:v>55.494</c:v>
                </c:pt>
                <c:pt idx="179">
                  <c:v>55.828000000000003</c:v>
                </c:pt>
                <c:pt idx="180">
                  <c:v>56.161999999999999</c:v>
                </c:pt>
                <c:pt idx="181">
                  <c:v>56.497</c:v>
                </c:pt>
                <c:pt idx="182">
                  <c:v>56.832000000000001</c:v>
                </c:pt>
                <c:pt idx="183">
                  <c:v>57.131999999999998</c:v>
                </c:pt>
                <c:pt idx="184">
                  <c:v>57.466999999999999</c:v>
                </c:pt>
                <c:pt idx="185">
                  <c:v>57.801000000000002</c:v>
                </c:pt>
                <c:pt idx="186">
                  <c:v>58.134999999999998</c:v>
                </c:pt>
                <c:pt idx="187">
                  <c:v>58.47</c:v>
                </c:pt>
                <c:pt idx="188">
                  <c:v>58.805</c:v>
                </c:pt>
                <c:pt idx="189">
                  <c:v>59.139000000000003</c:v>
                </c:pt>
                <c:pt idx="190">
                  <c:v>59.441000000000003</c:v>
                </c:pt>
                <c:pt idx="191">
                  <c:v>59.774999999999999</c:v>
                </c:pt>
                <c:pt idx="192">
                  <c:v>60.255000000000003</c:v>
                </c:pt>
                <c:pt idx="193">
                  <c:v>60.59</c:v>
                </c:pt>
                <c:pt idx="194">
                  <c:v>60.731000000000002</c:v>
                </c:pt>
                <c:pt idx="195">
                  <c:v>60.738</c:v>
                </c:pt>
                <c:pt idx="196">
                  <c:v>60.741</c:v>
                </c:pt>
                <c:pt idx="197">
                  <c:v>60.744999999999997</c:v>
                </c:pt>
                <c:pt idx="198">
                  <c:v>60.75</c:v>
                </c:pt>
                <c:pt idx="199">
                  <c:v>60.756999999999998</c:v>
                </c:pt>
                <c:pt idx="200">
                  <c:v>60.767000000000003</c:v>
                </c:pt>
                <c:pt idx="201">
                  <c:v>60.779000000000003</c:v>
                </c:pt>
                <c:pt idx="202">
                  <c:v>60.796999999999997</c:v>
                </c:pt>
                <c:pt idx="203">
                  <c:v>60.819000000000003</c:v>
                </c:pt>
                <c:pt idx="204">
                  <c:v>60.844999999999999</c:v>
                </c:pt>
                <c:pt idx="205">
                  <c:v>60.868000000000002</c:v>
                </c:pt>
                <c:pt idx="206">
                  <c:v>60.883000000000003</c:v>
                </c:pt>
                <c:pt idx="207">
                  <c:v>60.892000000000003</c:v>
                </c:pt>
                <c:pt idx="208">
                  <c:v>60.898000000000003</c:v>
                </c:pt>
                <c:pt idx="209">
                  <c:v>60.904000000000003</c:v>
                </c:pt>
                <c:pt idx="210">
                  <c:v>60.91</c:v>
                </c:pt>
                <c:pt idx="211">
                  <c:v>60.918999999999997</c:v>
                </c:pt>
                <c:pt idx="212">
                  <c:v>60.926000000000002</c:v>
                </c:pt>
              </c:numCache>
            </c:numRef>
          </c:xVal>
          <c:yVal>
            <c:numRef>
              <c:f>'4% 20°dH'!$R$3:$R$215</c:f>
              <c:numCache>
                <c:formatCode>General</c:formatCode>
                <c:ptCount val="213"/>
                <c:pt idx="0">
                  <c:v>9.6609999999999996</c:v>
                </c:pt>
                <c:pt idx="1">
                  <c:v>9.6609999999999996</c:v>
                </c:pt>
                <c:pt idx="2">
                  <c:v>9.66</c:v>
                </c:pt>
                <c:pt idx="3">
                  <c:v>9.66</c:v>
                </c:pt>
                <c:pt idx="4">
                  <c:v>9.66</c:v>
                </c:pt>
                <c:pt idx="5">
                  <c:v>9.66</c:v>
                </c:pt>
                <c:pt idx="6">
                  <c:v>9.66</c:v>
                </c:pt>
                <c:pt idx="7">
                  <c:v>9.6590000000000007</c:v>
                </c:pt>
                <c:pt idx="8">
                  <c:v>9.6579999999999995</c:v>
                </c:pt>
                <c:pt idx="9">
                  <c:v>9.6560000000000006</c:v>
                </c:pt>
                <c:pt idx="10">
                  <c:v>9.6539999999999999</c:v>
                </c:pt>
                <c:pt idx="11">
                  <c:v>9.6519999999999992</c:v>
                </c:pt>
                <c:pt idx="12">
                  <c:v>9.6489999999999991</c:v>
                </c:pt>
                <c:pt idx="13">
                  <c:v>9.6449999999999996</c:v>
                </c:pt>
                <c:pt idx="14">
                  <c:v>9.641</c:v>
                </c:pt>
                <c:pt idx="15">
                  <c:v>9.6359999999999992</c:v>
                </c:pt>
                <c:pt idx="16">
                  <c:v>9.6289999999999996</c:v>
                </c:pt>
                <c:pt idx="17">
                  <c:v>9.6229999999999993</c:v>
                </c:pt>
                <c:pt idx="18">
                  <c:v>9.6140000000000008</c:v>
                </c:pt>
                <c:pt idx="19">
                  <c:v>9.6050000000000004</c:v>
                </c:pt>
                <c:pt idx="20">
                  <c:v>9.5960000000000001</c:v>
                </c:pt>
                <c:pt idx="21">
                  <c:v>9.5860000000000003</c:v>
                </c:pt>
                <c:pt idx="22">
                  <c:v>9.5719999999999992</c:v>
                </c:pt>
                <c:pt idx="23">
                  <c:v>9.56</c:v>
                </c:pt>
                <c:pt idx="24">
                  <c:v>9.548</c:v>
                </c:pt>
                <c:pt idx="25">
                  <c:v>9.5359999999999996</c:v>
                </c:pt>
                <c:pt idx="26">
                  <c:v>9.5259999999999998</c:v>
                </c:pt>
                <c:pt idx="27">
                  <c:v>9.5120000000000005</c:v>
                </c:pt>
                <c:pt idx="28">
                  <c:v>9.4979999999999993</c:v>
                </c:pt>
                <c:pt idx="29">
                  <c:v>9.4860000000000007</c:v>
                </c:pt>
                <c:pt idx="30">
                  <c:v>9.4730000000000008</c:v>
                </c:pt>
                <c:pt idx="31">
                  <c:v>9.4600000000000009</c:v>
                </c:pt>
                <c:pt idx="32">
                  <c:v>9.4480000000000004</c:v>
                </c:pt>
                <c:pt idx="33">
                  <c:v>9.4350000000000005</c:v>
                </c:pt>
                <c:pt idx="34">
                  <c:v>9.423</c:v>
                </c:pt>
                <c:pt idx="35">
                  <c:v>9.41</c:v>
                </c:pt>
                <c:pt idx="36">
                  <c:v>9.3979999999999997</c:v>
                </c:pt>
                <c:pt idx="37">
                  <c:v>9.3829999999999991</c:v>
                </c:pt>
                <c:pt idx="38">
                  <c:v>9.3710000000000004</c:v>
                </c:pt>
                <c:pt idx="39">
                  <c:v>9.359</c:v>
                </c:pt>
                <c:pt idx="40">
                  <c:v>9.3450000000000006</c:v>
                </c:pt>
                <c:pt idx="41">
                  <c:v>9.3320000000000007</c:v>
                </c:pt>
                <c:pt idx="42">
                  <c:v>9.3179999999999996</c:v>
                </c:pt>
                <c:pt idx="43">
                  <c:v>9.3040000000000003</c:v>
                </c:pt>
                <c:pt idx="44">
                  <c:v>9.2929999999999993</c:v>
                </c:pt>
                <c:pt idx="45">
                  <c:v>9.2780000000000005</c:v>
                </c:pt>
                <c:pt idx="46">
                  <c:v>9.2639999999999993</c:v>
                </c:pt>
                <c:pt idx="47">
                  <c:v>9.25</c:v>
                </c:pt>
                <c:pt idx="48">
                  <c:v>9.2390000000000008</c:v>
                </c:pt>
                <c:pt idx="49">
                  <c:v>9.2249999999999996</c:v>
                </c:pt>
                <c:pt idx="50">
                  <c:v>9.2119999999999997</c:v>
                </c:pt>
                <c:pt idx="51">
                  <c:v>9.1969999999999992</c:v>
                </c:pt>
                <c:pt idx="52">
                  <c:v>9.1809999999999992</c:v>
                </c:pt>
                <c:pt idx="53">
                  <c:v>9.1669999999999998</c:v>
                </c:pt>
                <c:pt idx="54">
                  <c:v>9.1539999999999999</c:v>
                </c:pt>
                <c:pt idx="55">
                  <c:v>9.14</c:v>
                </c:pt>
                <c:pt idx="56">
                  <c:v>9.1270000000000007</c:v>
                </c:pt>
                <c:pt idx="57">
                  <c:v>9.1140000000000008</c:v>
                </c:pt>
                <c:pt idx="58">
                  <c:v>9.0980000000000008</c:v>
                </c:pt>
                <c:pt idx="59">
                  <c:v>9.0839999999999996</c:v>
                </c:pt>
                <c:pt idx="60">
                  <c:v>9.0690000000000008</c:v>
                </c:pt>
                <c:pt idx="61">
                  <c:v>9.0559999999999992</c:v>
                </c:pt>
                <c:pt idx="62">
                  <c:v>9.0410000000000004</c:v>
                </c:pt>
                <c:pt idx="63">
                  <c:v>9.0289999999999999</c:v>
                </c:pt>
                <c:pt idx="64">
                  <c:v>9.0150000000000006</c:v>
                </c:pt>
                <c:pt idx="65">
                  <c:v>8.9990000000000006</c:v>
                </c:pt>
                <c:pt idx="66">
                  <c:v>8.9860000000000007</c:v>
                </c:pt>
                <c:pt idx="67">
                  <c:v>8.9719999999999995</c:v>
                </c:pt>
                <c:pt idx="68">
                  <c:v>8.9570000000000007</c:v>
                </c:pt>
                <c:pt idx="69">
                  <c:v>8.9429999999999996</c:v>
                </c:pt>
                <c:pt idx="70">
                  <c:v>8.93</c:v>
                </c:pt>
                <c:pt idx="71">
                  <c:v>8.9160000000000004</c:v>
                </c:pt>
                <c:pt idx="72">
                  <c:v>8.9019999999999992</c:v>
                </c:pt>
                <c:pt idx="73">
                  <c:v>8.8879999999999999</c:v>
                </c:pt>
                <c:pt idx="74">
                  <c:v>8.875</c:v>
                </c:pt>
                <c:pt idx="75">
                  <c:v>8.8699999999999992</c:v>
                </c:pt>
                <c:pt idx="76">
                  <c:v>8.8580000000000005</c:v>
                </c:pt>
                <c:pt idx="77">
                  <c:v>8.8439999999999994</c:v>
                </c:pt>
                <c:pt idx="78">
                  <c:v>8.8290000000000006</c:v>
                </c:pt>
                <c:pt idx="79">
                  <c:v>8.8149999999999995</c:v>
                </c:pt>
                <c:pt idx="80">
                  <c:v>8.8040000000000003</c:v>
                </c:pt>
                <c:pt idx="81">
                  <c:v>8.7889999999999997</c:v>
                </c:pt>
                <c:pt idx="82">
                  <c:v>8.7720000000000002</c:v>
                </c:pt>
                <c:pt idx="83">
                  <c:v>8.7590000000000003</c:v>
                </c:pt>
                <c:pt idx="84">
                  <c:v>8.7490000000000006</c:v>
                </c:pt>
                <c:pt idx="85">
                  <c:v>8.7370000000000001</c:v>
                </c:pt>
                <c:pt idx="86">
                  <c:v>8.7230000000000008</c:v>
                </c:pt>
                <c:pt idx="87">
                  <c:v>8.7089999999999996</c:v>
                </c:pt>
                <c:pt idx="88">
                  <c:v>8.6980000000000004</c:v>
                </c:pt>
                <c:pt idx="89">
                  <c:v>8.6839999999999993</c:v>
                </c:pt>
                <c:pt idx="90">
                  <c:v>8.6720000000000006</c:v>
                </c:pt>
                <c:pt idx="91">
                  <c:v>8.6590000000000007</c:v>
                </c:pt>
                <c:pt idx="92">
                  <c:v>8.6489999999999991</c:v>
                </c:pt>
                <c:pt idx="93">
                  <c:v>8.6319999999999997</c:v>
                </c:pt>
                <c:pt idx="94">
                  <c:v>8.6210000000000004</c:v>
                </c:pt>
                <c:pt idx="95">
                  <c:v>8.609</c:v>
                </c:pt>
                <c:pt idx="96">
                  <c:v>8.5990000000000002</c:v>
                </c:pt>
                <c:pt idx="97">
                  <c:v>8.5890000000000004</c:v>
                </c:pt>
                <c:pt idx="98">
                  <c:v>8.5790000000000006</c:v>
                </c:pt>
                <c:pt idx="99">
                  <c:v>8.5649999999999995</c:v>
                </c:pt>
                <c:pt idx="100">
                  <c:v>8.5549999999999997</c:v>
                </c:pt>
                <c:pt idx="101">
                  <c:v>8.5449999999999999</c:v>
                </c:pt>
                <c:pt idx="102">
                  <c:v>8.5329999999999995</c:v>
                </c:pt>
                <c:pt idx="103">
                  <c:v>8.5220000000000002</c:v>
                </c:pt>
                <c:pt idx="104">
                  <c:v>8.5120000000000005</c:v>
                </c:pt>
                <c:pt idx="105">
                  <c:v>8.5039999999999996</c:v>
                </c:pt>
                <c:pt idx="106">
                  <c:v>8.4949999999999992</c:v>
                </c:pt>
                <c:pt idx="107">
                  <c:v>8.484</c:v>
                </c:pt>
                <c:pt idx="108">
                  <c:v>8.4760000000000009</c:v>
                </c:pt>
                <c:pt idx="109">
                  <c:v>8.4659999999999993</c:v>
                </c:pt>
                <c:pt idx="110">
                  <c:v>8.4559999999999995</c:v>
                </c:pt>
                <c:pt idx="111">
                  <c:v>8.4459999999999997</c:v>
                </c:pt>
                <c:pt idx="112">
                  <c:v>8.4380000000000006</c:v>
                </c:pt>
                <c:pt idx="113">
                  <c:v>8.4290000000000003</c:v>
                </c:pt>
                <c:pt idx="114">
                  <c:v>8.4179999999999993</c:v>
                </c:pt>
                <c:pt idx="115">
                  <c:v>8.41</c:v>
                </c:pt>
                <c:pt idx="116">
                  <c:v>8.3979999999999997</c:v>
                </c:pt>
                <c:pt idx="117">
                  <c:v>8.3879999999999999</c:v>
                </c:pt>
                <c:pt idx="118">
                  <c:v>8.3810000000000002</c:v>
                </c:pt>
                <c:pt idx="119">
                  <c:v>8.3710000000000004</c:v>
                </c:pt>
                <c:pt idx="120">
                  <c:v>8.3640000000000008</c:v>
                </c:pt>
                <c:pt idx="121">
                  <c:v>8.3569999999999993</c:v>
                </c:pt>
                <c:pt idx="122">
                  <c:v>8.3480000000000008</c:v>
                </c:pt>
                <c:pt idx="123">
                  <c:v>8.3369999999999997</c:v>
                </c:pt>
                <c:pt idx="124">
                  <c:v>8.3290000000000006</c:v>
                </c:pt>
                <c:pt idx="125">
                  <c:v>8.32</c:v>
                </c:pt>
                <c:pt idx="126">
                  <c:v>8.3109999999999999</c:v>
                </c:pt>
                <c:pt idx="127">
                  <c:v>8.3030000000000008</c:v>
                </c:pt>
                <c:pt idx="128">
                  <c:v>8.2959999999999994</c:v>
                </c:pt>
                <c:pt idx="129">
                  <c:v>8.2840000000000007</c:v>
                </c:pt>
                <c:pt idx="130">
                  <c:v>8.2769999999999992</c:v>
                </c:pt>
                <c:pt idx="131">
                  <c:v>8.2669999999999995</c:v>
                </c:pt>
                <c:pt idx="132">
                  <c:v>8.2590000000000003</c:v>
                </c:pt>
                <c:pt idx="133">
                  <c:v>8.2520000000000007</c:v>
                </c:pt>
                <c:pt idx="134">
                  <c:v>8.2479999999999993</c:v>
                </c:pt>
                <c:pt idx="135">
                  <c:v>8.24</c:v>
                </c:pt>
                <c:pt idx="136">
                  <c:v>8.23</c:v>
                </c:pt>
                <c:pt idx="137">
                  <c:v>8.2230000000000008</c:v>
                </c:pt>
                <c:pt idx="138">
                  <c:v>8.2110000000000003</c:v>
                </c:pt>
                <c:pt idx="139">
                  <c:v>8.1969999999999992</c:v>
                </c:pt>
                <c:pt idx="140">
                  <c:v>8.1880000000000006</c:v>
                </c:pt>
                <c:pt idx="141">
                  <c:v>8.1780000000000008</c:v>
                </c:pt>
                <c:pt idx="142">
                  <c:v>8.1660000000000004</c:v>
                </c:pt>
                <c:pt idx="143">
                  <c:v>8.1590000000000007</c:v>
                </c:pt>
                <c:pt idx="144">
                  <c:v>8.1479999999999997</c:v>
                </c:pt>
                <c:pt idx="145">
                  <c:v>8.1379999999999999</c:v>
                </c:pt>
                <c:pt idx="146">
                  <c:v>8.125</c:v>
                </c:pt>
                <c:pt idx="147">
                  <c:v>8.1170000000000009</c:v>
                </c:pt>
                <c:pt idx="148">
                  <c:v>8.1069999999999993</c:v>
                </c:pt>
                <c:pt idx="149">
                  <c:v>8.0969999999999995</c:v>
                </c:pt>
                <c:pt idx="150">
                  <c:v>8.0869999999999997</c:v>
                </c:pt>
                <c:pt idx="151">
                  <c:v>8.0739999999999998</c:v>
                </c:pt>
                <c:pt idx="152">
                  <c:v>8.0630000000000006</c:v>
                </c:pt>
                <c:pt idx="153">
                  <c:v>8.0510000000000002</c:v>
                </c:pt>
                <c:pt idx="154">
                  <c:v>8.0389999999999997</c:v>
                </c:pt>
                <c:pt idx="155">
                  <c:v>8.0289999999999999</c:v>
                </c:pt>
                <c:pt idx="156">
                  <c:v>8.0139999999999993</c:v>
                </c:pt>
                <c:pt idx="157">
                  <c:v>8.0020000000000007</c:v>
                </c:pt>
                <c:pt idx="158">
                  <c:v>7.9909999999999997</c:v>
                </c:pt>
                <c:pt idx="159">
                  <c:v>7.98</c:v>
                </c:pt>
                <c:pt idx="160">
                  <c:v>7.9669999999999996</c:v>
                </c:pt>
                <c:pt idx="161">
                  <c:v>7.9550000000000001</c:v>
                </c:pt>
                <c:pt idx="162">
                  <c:v>7.9409999999999998</c:v>
                </c:pt>
                <c:pt idx="163">
                  <c:v>7.9269999999999996</c:v>
                </c:pt>
                <c:pt idx="164">
                  <c:v>7.915</c:v>
                </c:pt>
                <c:pt idx="165">
                  <c:v>7.8970000000000002</c:v>
                </c:pt>
                <c:pt idx="166">
                  <c:v>7.8869999999999996</c:v>
                </c:pt>
                <c:pt idx="167">
                  <c:v>7.8710000000000004</c:v>
                </c:pt>
                <c:pt idx="168">
                  <c:v>7.85</c:v>
                </c:pt>
                <c:pt idx="169">
                  <c:v>7.8380000000000001</c:v>
                </c:pt>
                <c:pt idx="170">
                  <c:v>7.8250000000000002</c:v>
                </c:pt>
                <c:pt idx="171">
                  <c:v>7.806</c:v>
                </c:pt>
                <c:pt idx="172">
                  <c:v>7.79</c:v>
                </c:pt>
                <c:pt idx="173">
                  <c:v>7.7670000000000003</c:v>
                </c:pt>
                <c:pt idx="174">
                  <c:v>7.7539999999999996</c:v>
                </c:pt>
                <c:pt idx="175">
                  <c:v>7.7350000000000003</c:v>
                </c:pt>
                <c:pt idx="176">
                  <c:v>7.7169999999999996</c:v>
                </c:pt>
                <c:pt idx="177">
                  <c:v>7.6970000000000001</c:v>
                </c:pt>
                <c:pt idx="178">
                  <c:v>7.6760000000000002</c:v>
                </c:pt>
                <c:pt idx="179">
                  <c:v>7.6509999999999998</c:v>
                </c:pt>
                <c:pt idx="180">
                  <c:v>7.63</c:v>
                </c:pt>
                <c:pt idx="181">
                  <c:v>7.6070000000000002</c:v>
                </c:pt>
                <c:pt idx="182">
                  <c:v>7.58</c:v>
                </c:pt>
                <c:pt idx="183">
                  <c:v>7.5590000000000002</c:v>
                </c:pt>
                <c:pt idx="184">
                  <c:v>7.53</c:v>
                </c:pt>
                <c:pt idx="185">
                  <c:v>7.5060000000000002</c:v>
                </c:pt>
                <c:pt idx="186">
                  <c:v>7.4749999999999996</c:v>
                </c:pt>
                <c:pt idx="187">
                  <c:v>7.444</c:v>
                </c:pt>
                <c:pt idx="188">
                  <c:v>7.4130000000000003</c:v>
                </c:pt>
                <c:pt idx="189">
                  <c:v>7.3769999999999998</c:v>
                </c:pt>
                <c:pt idx="190">
                  <c:v>7.3529999999999998</c:v>
                </c:pt>
                <c:pt idx="191">
                  <c:v>7.3170000000000002</c:v>
                </c:pt>
                <c:pt idx="192">
                  <c:v>7.117</c:v>
                </c:pt>
                <c:pt idx="193">
                  <c:v>7.0940000000000003</c:v>
                </c:pt>
                <c:pt idx="194">
                  <c:v>7.07</c:v>
                </c:pt>
                <c:pt idx="195">
                  <c:v>7.0529999999999999</c:v>
                </c:pt>
                <c:pt idx="196">
                  <c:v>7.0449999999999999</c:v>
                </c:pt>
                <c:pt idx="197">
                  <c:v>7.0389999999999997</c:v>
                </c:pt>
                <c:pt idx="198">
                  <c:v>7.0350000000000001</c:v>
                </c:pt>
                <c:pt idx="199">
                  <c:v>7.0309999999999997</c:v>
                </c:pt>
                <c:pt idx="200">
                  <c:v>7.0279999999999996</c:v>
                </c:pt>
                <c:pt idx="201">
                  <c:v>7.0250000000000004</c:v>
                </c:pt>
                <c:pt idx="202">
                  <c:v>7.0220000000000002</c:v>
                </c:pt>
                <c:pt idx="203">
                  <c:v>7.02</c:v>
                </c:pt>
                <c:pt idx="204">
                  <c:v>7.016</c:v>
                </c:pt>
                <c:pt idx="205">
                  <c:v>7.0119999999999996</c:v>
                </c:pt>
                <c:pt idx="206">
                  <c:v>7.01</c:v>
                </c:pt>
                <c:pt idx="207">
                  <c:v>7.0069999999999997</c:v>
                </c:pt>
                <c:pt idx="208">
                  <c:v>7.0049999999999999</c:v>
                </c:pt>
                <c:pt idx="209">
                  <c:v>7.0030000000000001</c:v>
                </c:pt>
                <c:pt idx="210">
                  <c:v>7.0010000000000003</c:v>
                </c:pt>
                <c:pt idx="211">
                  <c:v>7</c:v>
                </c:pt>
                <c:pt idx="212">
                  <c:v>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041-40A9-9E86-D218844686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086464"/>
        <c:axId val="51088384"/>
      </c:scatterChart>
      <c:valAx>
        <c:axId val="51086464"/>
        <c:scaling>
          <c:orientation val="minMax"/>
          <c:max val="6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ml HCL 0.1</a:t>
                </a:r>
              </a:p>
            </c:rich>
          </c:tx>
          <c:layout>
            <c:manualLayout>
              <c:xMode val="edge"/>
              <c:yMode val="edge"/>
              <c:x val="0.74849535229007902"/>
              <c:y val="0.935717067747014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51088384"/>
        <c:crosses val="autoZero"/>
        <c:crossBetween val="midCat"/>
      </c:valAx>
      <c:valAx>
        <c:axId val="51088384"/>
        <c:scaling>
          <c:orientation val="minMax"/>
          <c:max val="10"/>
          <c:min val="7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1"/>
                </a:pPr>
                <a:r>
                  <a:rPr lang="en-US" b="1" dirty="0"/>
                  <a:t>pH</a:t>
                </a:r>
              </a:p>
            </c:rich>
          </c:tx>
          <c:layout>
            <c:manualLayout>
              <c:xMode val="edge"/>
              <c:yMode val="edge"/>
              <c:x val="3.5892564367791839E-3"/>
              <c:y val="0.4229829192701657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5108646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031429813408399"/>
          <c:y val="5.4663633459561892E-2"/>
          <c:w val="0.50005907970530528"/>
          <c:h val="0.82098417956089831"/>
        </c:manualLayout>
      </c:layout>
      <c:scatterChart>
        <c:scatterStyle val="smoothMarker"/>
        <c:varyColors val="0"/>
        <c:ser>
          <c:idx val="3"/>
          <c:order val="0"/>
          <c:tx>
            <c:strRef>
              <c:f>direkt!$O$50</c:f>
              <c:strCache>
                <c:ptCount val="1"/>
                <c:pt idx="0">
                  <c:v>Hysol SL 35 XBB</c:v>
                </c:pt>
              </c:strCache>
            </c:strRef>
          </c:tx>
          <c:marker>
            <c:symbol val="none"/>
          </c:marker>
          <c:xVal>
            <c:numRef>
              <c:f>direkt!$K$51:$K$71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xVal>
          <c:yVal>
            <c:numRef>
              <c:f>direkt!$O$51:$O$71</c:f>
              <c:numCache>
                <c:formatCode>General</c:formatCode>
                <c:ptCount val="21"/>
                <c:pt idx="0">
                  <c:v>6</c:v>
                </c:pt>
                <c:pt idx="1">
                  <c:v>241</c:v>
                </c:pt>
                <c:pt idx="2">
                  <c:v>268</c:v>
                </c:pt>
                <c:pt idx="3">
                  <c:v>295</c:v>
                </c:pt>
                <c:pt idx="4">
                  <c:v>296</c:v>
                </c:pt>
                <c:pt idx="5">
                  <c:v>288</c:v>
                </c:pt>
                <c:pt idx="6">
                  <c:v>298</c:v>
                </c:pt>
                <c:pt idx="7">
                  <c:v>302</c:v>
                </c:pt>
                <c:pt idx="8">
                  <c:v>298</c:v>
                </c:pt>
                <c:pt idx="9">
                  <c:v>298</c:v>
                </c:pt>
                <c:pt idx="10">
                  <c:v>307</c:v>
                </c:pt>
                <c:pt idx="11">
                  <c:v>304</c:v>
                </c:pt>
                <c:pt idx="12">
                  <c:v>306</c:v>
                </c:pt>
                <c:pt idx="13">
                  <c:v>301</c:v>
                </c:pt>
                <c:pt idx="14">
                  <c:v>302</c:v>
                </c:pt>
                <c:pt idx="15">
                  <c:v>308</c:v>
                </c:pt>
                <c:pt idx="16">
                  <c:v>309</c:v>
                </c:pt>
                <c:pt idx="17">
                  <c:v>308</c:v>
                </c:pt>
                <c:pt idx="18">
                  <c:v>310</c:v>
                </c:pt>
                <c:pt idx="19">
                  <c:v>303</c:v>
                </c:pt>
                <c:pt idx="20">
                  <c:v>314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752-4EAF-94BF-8F03E3D778B5}"/>
            </c:ext>
          </c:extLst>
        </c:ser>
        <c:ser>
          <c:idx val="2"/>
          <c:order val="1"/>
          <c:tx>
            <c:strRef>
              <c:f>direkt!$N$50</c:f>
              <c:strCache>
                <c:ptCount val="1"/>
                <c:pt idx="0">
                  <c:v>LD 0147 SC</c:v>
                </c:pt>
              </c:strCache>
            </c:strRef>
          </c:tx>
          <c:marker>
            <c:symbol val="none"/>
          </c:marker>
          <c:xVal>
            <c:numRef>
              <c:f>direkt!$K$51:$K$71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xVal>
          <c:yVal>
            <c:numRef>
              <c:f>direkt!$N$51:$N$71</c:f>
              <c:numCache>
                <c:formatCode>General</c:formatCode>
                <c:ptCount val="21"/>
                <c:pt idx="0">
                  <c:v>4</c:v>
                </c:pt>
                <c:pt idx="1">
                  <c:v>332</c:v>
                </c:pt>
                <c:pt idx="2">
                  <c:v>367</c:v>
                </c:pt>
                <c:pt idx="3">
                  <c:v>383</c:v>
                </c:pt>
                <c:pt idx="4">
                  <c:v>396</c:v>
                </c:pt>
                <c:pt idx="5">
                  <c:v>400</c:v>
                </c:pt>
                <c:pt idx="6">
                  <c:v>398</c:v>
                </c:pt>
                <c:pt idx="7">
                  <c:v>407</c:v>
                </c:pt>
                <c:pt idx="8">
                  <c:v>409</c:v>
                </c:pt>
                <c:pt idx="9">
                  <c:v>412</c:v>
                </c:pt>
                <c:pt idx="10">
                  <c:v>411</c:v>
                </c:pt>
                <c:pt idx="11">
                  <c:v>410</c:v>
                </c:pt>
                <c:pt idx="12">
                  <c:v>411</c:v>
                </c:pt>
                <c:pt idx="13">
                  <c:v>411</c:v>
                </c:pt>
                <c:pt idx="14">
                  <c:v>415</c:v>
                </c:pt>
                <c:pt idx="15">
                  <c:v>413</c:v>
                </c:pt>
                <c:pt idx="16">
                  <c:v>412</c:v>
                </c:pt>
                <c:pt idx="17">
                  <c:v>415</c:v>
                </c:pt>
                <c:pt idx="18">
                  <c:v>416</c:v>
                </c:pt>
                <c:pt idx="19">
                  <c:v>415</c:v>
                </c:pt>
                <c:pt idx="20">
                  <c:v>414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752-4EAF-94BF-8F03E3D778B5}"/>
            </c:ext>
          </c:extLst>
        </c:ser>
        <c:ser>
          <c:idx val="0"/>
          <c:order val="2"/>
          <c:tx>
            <c:strRef>
              <c:f>direkt!$Q$50</c:f>
              <c:strCache>
                <c:ptCount val="1"/>
                <c:pt idx="0">
                  <c:v>Hysol SL 35 XBB filtered</c:v>
                </c:pt>
              </c:strCache>
            </c:strRef>
          </c:tx>
          <c:marker>
            <c:symbol val="none"/>
          </c:marker>
          <c:xVal>
            <c:numRef>
              <c:f>direkt!$K$51:$K$71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xVal>
          <c:yVal>
            <c:numRef>
              <c:f>direkt!$Q$51:$Q$71</c:f>
              <c:numCache>
                <c:formatCode>General</c:formatCode>
                <c:ptCount val="21"/>
                <c:pt idx="0">
                  <c:v>59</c:v>
                </c:pt>
                <c:pt idx="1">
                  <c:v>333</c:v>
                </c:pt>
                <c:pt idx="2">
                  <c:v>349</c:v>
                </c:pt>
                <c:pt idx="3">
                  <c:v>367</c:v>
                </c:pt>
                <c:pt idx="4">
                  <c:v>376</c:v>
                </c:pt>
                <c:pt idx="5">
                  <c:v>388</c:v>
                </c:pt>
                <c:pt idx="6">
                  <c:v>394</c:v>
                </c:pt>
                <c:pt idx="7">
                  <c:v>405</c:v>
                </c:pt>
                <c:pt idx="8">
                  <c:v>401</c:v>
                </c:pt>
                <c:pt idx="9">
                  <c:v>409</c:v>
                </c:pt>
                <c:pt idx="10">
                  <c:v>415</c:v>
                </c:pt>
                <c:pt idx="11">
                  <c:v>415</c:v>
                </c:pt>
                <c:pt idx="12">
                  <c:v>427</c:v>
                </c:pt>
                <c:pt idx="13">
                  <c:v>422</c:v>
                </c:pt>
                <c:pt idx="14">
                  <c:v>429</c:v>
                </c:pt>
                <c:pt idx="15">
                  <c:v>431</c:v>
                </c:pt>
                <c:pt idx="16">
                  <c:v>431</c:v>
                </c:pt>
                <c:pt idx="17">
                  <c:v>435</c:v>
                </c:pt>
                <c:pt idx="18">
                  <c:v>435</c:v>
                </c:pt>
                <c:pt idx="19">
                  <c:v>436</c:v>
                </c:pt>
                <c:pt idx="20">
                  <c:v>436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752-4EAF-94BF-8F03E3D778B5}"/>
            </c:ext>
          </c:extLst>
        </c:ser>
        <c:ser>
          <c:idx val="1"/>
          <c:order val="3"/>
          <c:tx>
            <c:strRef>
              <c:f>direkt!$P$50</c:f>
              <c:strCache>
                <c:ptCount val="1"/>
                <c:pt idx="0">
                  <c:v>LD 0147 SC filtered</c:v>
                </c:pt>
              </c:strCache>
            </c:strRef>
          </c:tx>
          <c:marker>
            <c:symbol val="none"/>
          </c:marker>
          <c:xVal>
            <c:numRef>
              <c:f>direkt!$K$51:$K$71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xVal>
          <c:yVal>
            <c:numRef>
              <c:f>direkt!$P$51:$P$71</c:f>
              <c:numCache>
                <c:formatCode>General</c:formatCode>
                <c:ptCount val="21"/>
                <c:pt idx="0">
                  <c:v>1</c:v>
                </c:pt>
                <c:pt idx="1">
                  <c:v>341</c:v>
                </c:pt>
                <c:pt idx="2">
                  <c:v>399</c:v>
                </c:pt>
                <c:pt idx="3">
                  <c:v>415</c:v>
                </c:pt>
                <c:pt idx="4">
                  <c:v>431</c:v>
                </c:pt>
                <c:pt idx="5">
                  <c:v>448</c:v>
                </c:pt>
                <c:pt idx="6">
                  <c:v>452</c:v>
                </c:pt>
                <c:pt idx="7">
                  <c:v>450</c:v>
                </c:pt>
                <c:pt idx="8">
                  <c:v>457</c:v>
                </c:pt>
                <c:pt idx="9">
                  <c:v>458</c:v>
                </c:pt>
                <c:pt idx="10">
                  <c:v>458</c:v>
                </c:pt>
                <c:pt idx="11">
                  <c:v>462</c:v>
                </c:pt>
                <c:pt idx="12">
                  <c:v>460</c:v>
                </c:pt>
                <c:pt idx="13">
                  <c:v>464</c:v>
                </c:pt>
                <c:pt idx="14">
                  <c:v>464</c:v>
                </c:pt>
                <c:pt idx="15">
                  <c:v>463</c:v>
                </c:pt>
                <c:pt idx="16">
                  <c:v>464</c:v>
                </c:pt>
                <c:pt idx="17">
                  <c:v>462</c:v>
                </c:pt>
                <c:pt idx="18">
                  <c:v>461</c:v>
                </c:pt>
                <c:pt idx="19">
                  <c:v>464</c:v>
                </c:pt>
                <c:pt idx="20">
                  <c:v>463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752-4EAF-94BF-8F03E3D778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350528"/>
        <c:axId val="51360896"/>
      </c:scatterChart>
      <c:valAx>
        <c:axId val="51350528"/>
        <c:scaling>
          <c:orientation val="minMax"/>
          <c:max val="20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 dirty="0"/>
                  <a:t>Measuring</a:t>
                </a:r>
                <a:r>
                  <a:rPr lang="en-US" b="0" baseline="0" dirty="0"/>
                  <a:t> cycle - run 3</a:t>
                </a:r>
                <a:endParaRPr lang="en-US" b="0" dirty="0"/>
              </a:p>
            </c:rich>
          </c:tx>
          <c:layout>
            <c:manualLayout>
              <c:xMode val="edge"/>
              <c:yMode val="edge"/>
              <c:x val="0.65405971945692276"/>
              <c:y val="0.9054433351631822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51360896"/>
        <c:crosses val="autoZero"/>
        <c:crossBetween val="midCat"/>
      </c:valAx>
      <c:valAx>
        <c:axId val="51360896"/>
        <c:scaling>
          <c:orientation val="minMax"/>
          <c:max val="6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 dirty="0"/>
                  <a:t>foam (ml)</a:t>
                </a:r>
              </a:p>
            </c:rich>
          </c:tx>
          <c:layout>
            <c:manualLayout>
              <c:xMode val="edge"/>
              <c:yMode val="edge"/>
              <c:x val="1.4981276353628113E-2"/>
              <c:y val="0.3575516932304896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51350528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732357791559241"/>
          <c:y val="5.5936083022251136E-2"/>
          <c:w val="0.5073480593686851"/>
          <c:h val="0.83696965609714491"/>
        </c:manualLayout>
      </c:layout>
      <c:scatterChart>
        <c:scatterStyle val="smoothMarker"/>
        <c:varyColors val="0"/>
        <c:ser>
          <c:idx val="3"/>
          <c:order val="0"/>
          <c:tx>
            <c:strRef>
              <c:f>direkt!$A$106</c:f>
              <c:strCache>
                <c:ptCount val="1"/>
                <c:pt idx="0">
                  <c:v>Hysol SL 35 XBB</c:v>
                </c:pt>
              </c:strCache>
            </c:strRef>
          </c:tx>
          <c:marker>
            <c:symbol val="none"/>
          </c:marker>
          <c:xVal>
            <c:numRef>
              <c:f>direkt!$K$144:$K$174</c:f>
              <c:numCache>
                <c:formatCode>0</c:formatCode>
                <c:ptCount val="3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</c:numCache>
            </c:numRef>
          </c:xVal>
          <c:yVal>
            <c:numRef>
              <c:f>direkt!$O$144:$O$174</c:f>
              <c:numCache>
                <c:formatCode>General</c:formatCode>
                <c:ptCount val="31"/>
                <c:pt idx="0">
                  <c:v>314</c:v>
                </c:pt>
                <c:pt idx="1">
                  <c:v>234</c:v>
                </c:pt>
                <c:pt idx="2">
                  <c:v>214</c:v>
                </c:pt>
                <c:pt idx="3">
                  <c:v>200</c:v>
                </c:pt>
                <c:pt idx="4">
                  <c:v>178</c:v>
                </c:pt>
                <c:pt idx="5">
                  <c:v>166</c:v>
                </c:pt>
                <c:pt idx="6">
                  <c:v>147</c:v>
                </c:pt>
                <c:pt idx="7">
                  <c:v>134</c:v>
                </c:pt>
                <c:pt idx="8">
                  <c:v>122</c:v>
                </c:pt>
                <c:pt idx="9">
                  <c:v>108</c:v>
                </c:pt>
                <c:pt idx="10">
                  <c:v>97</c:v>
                </c:pt>
                <c:pt idx="11">
                  <c:v>89</c:v>
                </c:pt>
                <c:pt idx="12">
                  <c:v>82</c:v>
                </c:pt>
                <c:pt idx="13">
                  <c:v>76</c:v>
                </c:pt>
                <c:pt idx="14">
                  <c:v>68</c:v>
                </c:pt>
                <c:pt idx="15">
                  <c:v>64</c:v>
                </c:pt>
                <c:pt idx="16">
                  <c:v>57</c:v>
                </c:pt>
                <c:pt idx="17">
                  <c:v>51</c:v>
                </c:pt>
                <c:pt idx="18">
                  <c:v>44</c:v>
                </c:pt>
                <c:pt idx="19">
                  <c:v>39</c:v>
                </c:pt>
                <c:pt idx="20">
                  <c:v>34</c:v>
                </c:pt>
                <c:pt idx="21">
                  <c:v>30</c:v>
                </c:pt>
                <c:pt idx="22">
                  <c:v>27</c:v>
                </c:pt>
                <c:pt idx="23">
                  <c:v>24</c:v>
                </c:pt>
                <c:pt idx="24">
                  <c:v>22</c:v>
                </c:pt>
                <c:pt idx="25">
                  <c:v>20</c:v>
                </c:pt>
                <c:pt idx="26">
                  <c:v>18</c:v>
                </c:pt>
                <c:pt idx="27">
                  <c:v>17</c:v>
                </c:pt>
                <c:pt idx="28">
                  <c:v>15</c:v>
                </c:pt>
                <c:pt idx="29">
                  <c:v>14</c:v>
                </c:pt>
                <c:pt idx="30">
                  <c:v>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BB9-4A7B-B982-5B02916AFA30}"/>
            </c:ext>
          </c:extLst>
        </c:ser>
        <c:ser>
          <c:idx val="2"/>
          <c:order val="1"/>
          <c:tx>
            <c:strRef>
              <c:f>direkt!$N$143</c:f>
              <c:strCache>
                <c:ptCount val="1"/>
                <c:pt idx="0">
                  <c:v>LD 0147 SC</c:v>
                </c:pt>
              </c:strCache>
            </c:strRef>
          </c:tx>
          <c:marker>
            <c:symbol val="none"/>
          </c:marker>
          <c:xVal>
            <c:numRef>
              <c:f>direkt!$K$144:$K$174</c:f>
              <c:numCache>
                <c:formatCode>0</c:formatCode>
                <c:ptCount val="3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</c:numCache>
            </c:numRef>
          </c:xVal>
          <c:yVal>
            <c:numRef>
              <c:f>direkt!$N$144:$N$174</c:f>
              <c:numCache>
                <c:formatCode>General</c:formatCode>
                <c:ptCount val="31"/>
                <c:pt idx="0">
                  <c:v>414</c:v>
                </c:pt>
                <c:pt idx="1">
                  <c:v>397</c:v>
                </c:pt>
                <c:pt idx="2">
                  <c:v>384</c:v>
                </c:pt>
                <c:pt idx="3">
                  <c:v>356</c:v>
                </c:pt>
                <c:pt idx="4">
                  <c:v>321</c:v>
                </c:pt>
                <c:pt idx="5">
                  <c:v>283</c:v>
                </c:pt>
                <c:pt idx="6">
                  <c:v>245</c:v>
                </c:pt>
                <c:pt idx="7">
                  <c:v>210</c:v>
                </c:pt>
                <c:pt idx="8">
                  <c:v>176</c:v>
                </c:pt>
                <c:pt idx="9">
                  <c:v>142</c:v>
                </c:pt>
                <c:pt idx="10">
                  <c:v>109</c:v>
                </c:pt>
                <c:pt idx="11">
                  <c:v>79</c:v>
                </c:pt>
                <c:pt idx="12">
                  <c:v>55</c:v>
                </c:pt>
                <c:pt idx="13">
                  <c:v>37</c:v>
                </c:pt>
                <c:pt idx="14">
                  <c:v>24</c:v>
                </c:pt>
                <c:pt idx="15">
                  <c:v>16</c:v>
                </c:pt>
                <c:pt idx="16">
                  <c:v>12</c:v>
                </c:pt>
                <c:pt idx="17">
                  <c:v>10</c:v>
                </c:pt>
                <c:pt idx="18">
                  <c:v>8</c:v>
                </c:pt>
                <c:pt idx="19">
                  <c:v>7</c:v>
                </c:pt>
                <c:pt idx="20">
                  <c:v>6</c:v>
                </c:pt>
                <c:pt idx="21">
                  <c:v>6</c:v>
                </c:pt>
                <c:pt idx="22">
                  <c:v>6</c:v>
                </c:pt>
                <c:pt idx="23">
                  <c:v>6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4</c:v>
                </c:pt>
                <c:pt idx="29">
                  <c:v>4</c:v>
                </c:pt>
                <c:pt idx="30">
                  <c:v>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BB9-4A7B-B982-5B02916AFA30}"/>
            </c:ext>
          </c:extLst>
        </c:ser>
        <c:ser>
          <c:idx val="0"/>
          <c:order val="2"/>
          <c:tx>
            <c:strRef>
              <c:f>direkt!$Q$143</c:f>
              <c:strCache>
                <c:ptCount val="1"/>
                <c:pt idx="0">
                  <c:v>Hysol SL 35 XBB filtered</c:v>
                </c:pt>
              </c:strCache>
            </c:strRef>
          </c:tx>
          <c:marker>
            <c:symbol val="none"/>
          </c:marker>
          <c:xVal>
            <c:numRef>
              <c:f>direkt!$K$144:$K$174</c:f>
              <c:numCache>
                <c:formatCode>0</c:formatCode>
                <c:ptCount val="3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</c:numCache>
            </c:numRef>
          </c:xVal>
          <c:yVal>
            <c:numRef>
              <c:f>direkt!$Q$144:$Q$174</c:f>
              <c:numCache>
                <c:formatCode>General</c:formatCode>
                <c:ptCount val="31"/>
                <c:pt idx="0">
                  <c:v>436</c:v>
                </c:pt>
                <c:pt idx="1">
                  <c:v>428</c:v>
                </c:pt>
                <c:pt idx="2">
                  <c:v>421</c:v>
                </c:pt>
                <c:pt idx="3">
                  <c:v>416</c:v>
                </c:pt>
                <c:pt idx="4">
                  <c:v>411</c:v>
                </c:pt>
                <c:pt idx="5">
                  <c:v>406</c:v>
                </c:pt>
                <c:pt idx="6">
                  <c:v>398</c:v>
                </c:pt>
                <c:pt idx="7">
                  <c:v>392</c:v>
                </c:pt>
                <c:pt idx="8">
                  <c:v>386</c:v>
                </c:pt>
                <c:pt idx="9">
                  <c:v>381</c:v>
                </c:pt>
                <c:pt idx="10">
                  <c:v>375</c:v>
                </c:pt>
                <c:pt idx="11">
                  <c:v>369</c:v>
                </c:pt>
                <c:pt idx="12">
                  <c:v>361</c:v>
                </c:pt>
                <c:pt idx="13">
                  <c:v>353</c:v>
                </c:pt>
                <c:pt idx="14">
                  <c:v>347</c:v>
                </c:pt>
                <c:pt idx="15">
                  <c:v>337</c:v>
                </c:pt>
                <c:pt idx="16">
                  <c:v>333</c:v>
                </c:pt>
                <c:pt idx="17">
                  <c:v>325</c:v>
                </c:pt>
                <c:pt idx="18">
                  <c:v>315</c:v>
                </c:pt>
                <c:pt idx="19">
                  <c:v>307</c:v>
                </c:pt>
                <c:pt idx="20">
                  <c:v>299</c:v>
                </c:pt>
                <c:pt idx="21">
                  <c:v>290</c:v>
                </c:pt>
                <c:pt idx="22">
                  <c:v>281</c:v>
                </c:pt>
                <c:pt idx="23">
                  <c:v>270</c:v>
                </c:pt>
                <c:pt idx="24">
                  <c:v>262</c:v>
                </c:pt>
                <c:pt idx="25">
                  <c:v>254</c:v>
                </c:pt>
                <c:pt idx="26">
                  <c:v>244</c:v>
                </c:pt>
                <c:pt idx="27">
                  <c:v>238</c:v>
                </c:pt>
                <c:pt idx="28">
                  <c:v>228</c:v>
                </c:pt>
                <c:pt idx="29">
                  <c:v>219</c:v>
                </c:pt>
                <c:pt idx="30">
                  <c:v>212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BB9-4A7B-B982-5B02916AFA30}"/>
            </c:ext>
          </c:extLst>
        </c:ser>
        <c:ser>
          <c:idx val="1"/>
          <c:order val="3"/>
          <c:tx>
            <c:strRef>
              <c:f>direkt!$P$143</c:f>
              <c:strCache>
                <c:ptCount val="1"/>
                <c:pt idx="0">
                  <c:v>LD 0147 SC filtered</c:v>
                </c:pt>
              </c:strCache>
            </c:strRef>
          </c:tx>
          <c:marker>
            <c:symbol val="none"/>
          </c:marker>
          <c:xVal>
            <c:numRef>
              <c:f>direkt!$K$144:$K$174</c:f>
              <c:numCache>
                <c:formatCode>0</c:formatCode>
                <c:ptCount val="3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</c:numCache>
            </c:numRef>
          </c:xVal>
          <c:yVal>
            <c:numRef>
              <c:f>direkt!$P$144:$P$174</c:f>
              <c:numCache>
                <c:formatCode>General</c:formatCode>
                <c:ptCount val="31"/>
                <c:pt idx="0">
                  <c:v>463</c:v>
                </c:pt>
                <c:pt idx="1">
                  <c:v>448</c:v>
                </c:pt>
                <c:pt idx="2">
                  <c:v>441</c:v>
                </c:pt>
                <c:pt idx="3">
                  <c:v>430</c:v>
                </c:pt>
                <c:pt idx="4">
                  <c:v>397</c:v>
                </c:pt>
                <c:pt idx="5">
                  <c:v>364</c:v>
                </c:pt>
                <c:pt idx="6">
                  <c:v>333</c:v>
                </c:pt>
                <c:pt idx="7">
                  <c:v>303</c:v>
                </c:pt>
                <c:pt idx="8">
                  <c:v>275</c:v>
                </c:pt>
                <c:pt idx="9">
                  <c:v>245</c:v>
                </c:pt>
                <c:pt idx="10">
                  <c:v>215</c:v>
                </c:pt>
                <c:pt idx="11">
                  <c:v>183</c:v>
                </c:pt>
                <c:pt idx="12">
                  <c:v>154</c:v>
                </c:pt>
                <c:pt idx="13">
                  <c:v>126</c:v>
                </c:pt>
                <c:pt idx="14">
                  <c:v>98</c:v>
                </c:pt>
                <c:pt idx="15">
                  <c:v>72</c:v>
                </c:pt>
                <c:pt idx="16">
                  <c:v>50</c:v>
                </c:pt>
                <c:pt idx="17">
                  <c:v>30</c:v>
                </c:pt>
                <c:pt idx="18">
                  <c:v>17</c:v>
                </c:pt>
                <c:pt idx="19">
                  <c:v>11</c:v>
                </c:pt>
                <c:pt idx="20">
                  <c:v>7</c:v>
                </c:pt>
                <c:pt idx="21">
                  <c:v>5</c:v>
                </c:pt>
                <c:pt idx="22">
                  <c:v>5</c:v>
                </c:pt>
                <c:pt idx="23">
                  <c:v>4</c:v>
                </c:pt>
                <c:pt idx="24">
                  <c:v>3</c:v>
                </c:pt>
                <c:pt idx="25">
                  <c:v>3</c:v>
                </c:pt>
                <c:pt idx="26">
                  <c:v>2</c:v>
                </c:pt>
                <c:pt idx="27">
                  <c:v>2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BB9-4A7B-B982-5B02916AFA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520256"/>
        <c:axId val="51522176"/>
      </c:scatterChart>
      <c:valAx>
        <c:axId val="51520256"/>
        <c:scaling>
          <c:orientation val="minMax"/>
          <c:max val="3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 dirty="0"/>
                  <a:t>time</a:t>
                </a:r>
                <a:r>
                  <a:rPr lang="en-US" b="0" baseline="0" dirty="0"/>
                  <a:t> (</a:t>
                </a:r>
                <a:r>
                  <a:rPr lang="en-US" b="0" dirty="0"/>
                  <a:t>s)</a:t>
                </a:r>
              </a:p>
            </c:rich>
          </c:tx>
          <c:layout>
            <c:manualLayout>
              <c:xMode val="edge"/>
              <c:yMode val="edge"/>
              <c:x val="0.69356987898636568"/>
              <c:y val="0.92339483570496317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crossAx val="51522176"/>
        <c:crosses val="autoZero"/>
        <c:crossBetween val="midCat"/>
        <c:majorUnit val="60"/>
      </c:valAx>
      <c:valAx>
        <c:axId val="51522176"/>
        <c:scaling>
          <c:orientation val="minMax"/>
          <c:max val="5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 dirty="0"/>
                  <a:t>foam (ml)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5152025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081896325205049E-2"/>
          <c:y val="8.2238849497046698E-2"/>
          <c:w val="0.60224061793163197"/>
          <c:h val="0.8046784450451156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'100ppm'!$A$1</c:f>
              <c:strCache>
                <c:ptCount val="1"/>
                <c:pt idx="0">
                  <c:v>Hysol SL 35 XBB - Day 1</c:v>
                </c:pt>
              </c:strCache>
            </c:strRef>
          </c:tx>
          <c:xVal>
            <c:numRef>
              <c:f>'100ppm'!$A$10:$A$24</c:f>
              <c:numCache>
                <c:formatCode>General</c:formatCode>
                <c:ptCount val="15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22</c:v>
                </c:pt>
                <c:pt idx="5">
                  <c:v>28</c:v>
                </c:pt>
              </c:numCache>
            </c:numRef>
          </c:xVal>
          <c:yVal>
            <c:numRef>
              <c:f>'100ppm'!$B$10:$B$24</c:f>
              <c:numCache>
                <c:formatCode>General</c:formatCode>
                <c:ptCount val="15"/>
                <c:pt idx="0">
                  <c:v>140</c:v>
                </c:pt>
                <c:pt idx="1">
                  <c:v>160</c:v>
                </c:pt>
                <c:pt idx="2">
                  <c:v>140</c:v>
                </c:pt>
                <c:pt idx="3">
                  <c:v>180</c:v>
                </c:pt>
                <c:pt idx="4">
                  <c:v>800</c:v>
                </c:pt>
                <c:pt idx="5">
                  <c:v>1000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D8F-49CB-B372-DDC84116DE32}"/>
            </c:ext>
          </c:extLst>
        </c:ser>
        <c:ser>
          <c:idx val="1"/>
          <c:order val="1"/>
          <c:tx>
            <c:strRef>
              <c:f>'100ppm'!$E$1</c:f>
              <c:strCache>
                <c:ptCount val="1"/>
                <c:pt idx="0">
                  <c:v>Hysol SL 35 XBB - Day 2</c:v>
                </c:pt>
              </c:strCache>
            </c:strRef>
          </c:tx>
          <c:xVal>
            <c:numRef>
              <c:f>'100ppm'!$E$10:$E$24</c:f>
              <c:numCache>
                <c:formatCode>General</c:formatCode>
                <c:ptCount val="15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6</c:v>
                </c:pt>
                <c:pt idx="4">
                  <c:v>14</c:v>
                </c:pt>
                <c:pt idx="5">
                  <c:v>25</c:v>
                </c:pt>
                <c:pt idx="6">
                  <c:v>51</c:v>
                </c:pt>
                <c:pt idx="7">
                  <c:v>73</c:v>
                </c:pt>
                <c:pt idx="8">
                  <c:v>89</c:v>
                </c:pt>
                <c:pt idx="9">
                  <c:v>114</c:v>
                </c:pt>
              </c:numCache>
            </c:numRef>
          </c:xVal>
          <c:yVal>
            <c:numRef>
              <c:f>'100ppm'!$F$10:$F$24</c:f>
              <c:numCache>
                <c:formatCode>General</c:formatCode>
                <c:ptCount val="15"/>
                <c:pt idx="0">
                  <c:v>140</c:v>
                </c:pt>
                <c:pt idx="1">
                  <c:v>180</c:v>
                </c:pt>
                <c:pt idx="2">
                  <c:v>180</c:v>
                </c:pt>
                <c:pt idx="3">
                  <c:v>220</c:v>
                </c:pt>
                <c:pt idx="4">
                  <c:v>220</c:v>
                </c:pt>
                <c:pt idx="5">
                  <c:v>240</c:v>
                </c:pt>
                <c:pt idx="6">
                  <c:v>380</c:v>
                </c:pt>
                <c:pt idx="7">
                  <c:v>730</c:v>
                </c:pt>
                <c:pt idx="8">
                  <c:v>860</c:v>
                </c:pt>
                <c:pt idx="9">
                  <c:v>1000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D8F-49CB-B372-DDC84116DE32}"/>
            </c:ext>
          </c:extLst>
        </c:ser>
        <c:ser>
          <c:idx val="2"/>
          <c:order val="2"/>
          <c:tx>
            <c:strRef>
              <c:f>'100ppm'!$Q$1</c:f>
              <c:strCache>
                <c:ptCount val="1"/>
                <c:pt idx="0">
                  <c:v>LD 0147 SC - Day 1</c:v>
                </c:pt>
              </c:strCache>
            </c:strRef>
          </c:tx>
          <c:xVal>
            <c:numRef>
              <c:f>'100ppm'!$Q$10:$Q$24</c:f>
              <c:numCache>
                <c:formatCode>General</c:formatCode>
                <c:ptCount val="15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10</c:v>
                </c:pt>
                <c:pt idx="8">
                  <c:v>21</c:v>
                </c:pt>
                <c:pt idx="9">
                  <c:v>30</c:v>
                </c:pt>
                <c:pt idx="10">
                  <c:v>65</c:v>
                </c:pt>
                <c:pt idx="11">
                  <c:v>109</c:v>
                </c:pt>
                <c:pt idx="12">
                  <c:v>186</c:v>
                </c:pt>
                <c:pt idx="13">
                  <c:v>239</c:v>
                </c:pt>
                <c:pt idx="14">
                  <c:v>300</c:v>
                </c:pt>
              </c:numCache>
            </c:numRef>
          </c:xVal>
          <c:yVal>
            <c:numRef>
              <c:f>'100ppm'!$R$10:$R$24</c:f>
              <c:numCache>
                <c:formatCode>General</c:formatCode>
                <c:ptCount val="15"/>
                <c:pt idx="0">
                  <c:v>320</c:v>
                </c:pt>
                <c:pt idx="1">
                  <c:v>420</c:v>
                </c:pt>
                <c:pt idx="2">
                  <c:v>520</c:v>
                </c:pt>
                <c:pt idx="3">
                  <c:v>600</c:v>
                </c:pt>
                <c:pt idx="4">
                  <c:v>700</c:v>
                </c:pt>
                <c:pt idx="5">
                  <c:v>750</c:v>
                </c:pt>
                <c:pt idx="6">
                  <c:v>820</c:v>
                </c:pt>
                <c:pt idx="7">
                  <c:v>770</c:v>
                </c:pt>
                <c:pt idx="8">
                  <c:v>770</c:v>
                </c:pt>
                <c:pt idx="9">
                  <c:v>710</c:v>
                </c:pt>
                <c:pt idx="10">
                  <c:v>680</c:v>
                </c:pt>
                <c:pt idx="11">
                  <c:v>690</c:v>
                </c:pt>
                <c:pt idx="12">
                  <c:v>670</c:v>
                </c:pt>
                <c:pt idx="13">
                  <c:v>670</c:v>
                </c:pt>
                <c:pt idx="14">
                  <c:v>670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D8F-49CB-B372-DDC84116DE32}"/>
            </c:ext>
          </c:extLst>
        </c:ser>
        <c:ser>
          <c:idx val="3"/>
          <c:order val="3"/>
          <c:tx>
            <c:strRef>
              <c:f>'100ppm'!$U$1</c:f>
              <c:strCache>
                <c:ptCount val="1"/>
                <c:pt idx="0">
                  <c:v>LD 0147 SC - Day 2</c:v>
                </c:pt>
              </c:strCache>
            </c:strRef>
          </c:tx>
          <c:xVal>
            <c:numRef>
              <c:f>'100ppm'!$U$10:$U$20</c:f>
              <c:numCache>
                <c:formatCode>General</c:formatCode>
                <c:ptCount val="11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5</c:v>
                </c:pt>
                <c:pt idx="4">
                  <c:v>10</c:v>
                </c:pt>
                <c:pt idx="5">
                  <c:v>37</c:v>
                </c:pt>
                <c:pt idx="6">
                  <c:v>65</c:v>
                </c:pt>
                <c:pt idx="7">
                  <c:v>135</c:v>
                </c:pt>
                <c:pt idx="8">
                  <c:v>217</c:v>
                </c:pt>
                <c:pt idx="9">
                  <c:v>272</c:v>
                </c:pt>
                <c:pt idx="10">
                  <c:v>300</c:v>
                </c:pt>
              </c:numCache>
            </c:numRef>
          </c:xVal>
          <c:yVal>
            <c:numRef>
              <c:f>'100ppm'!$V$10:$V$20</c:f>
              <c:numCache>
                <c:formatCode>General</c:formatCode>
                <c:ptCount val="11"/>
                <c:pt idx="0">
                  <c:v>180</c:v>
                </c:pt>
                <c:pt idx="1">
                  <c:v>180</c:v>
                </c:pt>
                <c:pt idx="2">
                  <c:v>180</c:v>
                </c:pt>
                <c:pt idx="3">
                  <c:v>180</c:v>
                </c:pt>
                <c:pt idx="4">
                  <c:v>180</c:v>
                </c:pt>
                <c:pt idx="5">
                  <c:v>560</c:v>
                </c:pt>
                <c:pt idx="6">
                  <c:v>700</c:v>
                </c:pt>
                <c:pt idx="7">
                  <c:v>710</c:v>
                </c:pt>
                <c:pt idx="8">
                  <c:v>700</c:v>
                </c:pt>
                <c:pt idx="9">
                  <c:v>700</c:v>
                </c:pt>
                <c:pt idx="10">
                  <c:v>700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9D8F-49CB-B372-DDC84116DE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721344"/>
        <c:axId val="51723264"/>
      </c:scatterChart>
      <c:valAx>
        <c:axId val="51721344"/>
        <c:scaling>
          <c:orientation val="minMax"/>
          <c:max val="300"/>
        </c:scaling>
        <c:delete val="0"/>
        <c:axPos val="b"/>
        <c:title>
          <c:tx>
            <c:rich>
              <a:bodyPr/>
              <a:lstStyle/>
              <a:p>
                <a:pPr>
                  <a:defRPr sz="1000" b="0"/>
                </a:pPr>
                <a:r>
                  <a:rPr lang="en-US" sz="1000" b="0" dirty="0"/>
                  <a:t>time in min</a:t>
                </a:r>
              </a:p>
            </c:rich>
          </c:tx>
          <c:layout>
            <c:manualLayout>
              <c:xMode val="edge"/>
              <c:yMode val="edge"/>
              <c:x val="0.73040869333959013"/>
              <c:y val="0.8901334272114841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51723264"/>
        <c:crosses val="autoZero"/>
        <c:crossBetween val="midCat"/>
      </c:valAx>
      <c:valAx>
        <c:axId val="51723264"/>
        <c:scaling>
          <c:orientation val="minMax"/>
          <c:max val="10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000" b="0"/>
                </a:pPr>
                <a:r>
                  <a:rPr lang="en-US" sz="1000" b="0" dirty="0"/>
                  <a:t>foam</a:t>
                </a:r>
                <a:r>
                  <a:rPr lang="en-US" sz="1000" b="0" baseline="0" dirty="0"/>
                  <a:t> i</a:t>
                </a:r>
                <a:r>
                  <a:rPr lang="en-US" sz="1000" b="0" dirty="0"/>
                  <a:t>n ml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5172134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277202424097999E-2"/>
          <c:y val="5.2408114537522262E-2"/>
          <c:w val="0.61151572320799119"/>
          <c:h val="0.8394238011218497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'100ppm'!$A$1</c:f>
              <c:strCache>
                <c:ptCount val="1"/>
                <c:pt idx="0">
                  <c:v>Hysol SL 35 XBB - Day 1</c:v>
                </c:pt>
              </c:strCache>
            </c:strRef>
          </c:tx>
          <c:xVal>
            <c:numRef>
              <c:f>'100ppm'!$A$36:$A$44</c:f>
              <c:numCache>
                <c:formatCode>General</c:formatCode>
                <c:ptCount val="9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 formatCode="0.00">
                  <c:v>12</c:v>
                </c:pt>
              </c:numCache>
            </c:numRef>
          </c:xVal>
          <c:yVal>
            <c:numRef>
              <c:f>'100ppm'!$B$36:$B$44</c:f>
              <c:numCache>
                <c:formatCode>General</c:formatCode>
                <c:ptCount val="9"/>
                <c:pt idx="0">
                  <c:v>1000</c:v>
                </c:pt>
                <c:pt idx="1">
                  <c:v>940</c:v>
                </c:pt>
                <c:pt idx="2">
                  <c:v>780</c:v>
                </c:pt>
                <c:pt idx="3">
                  <c:v>380</c:v>
                </c:pt>
                <c:pt idx="4">
                  <c:v>200</c:v>
                </c:pt>
                <c:pt idx="5">
                  <c:v>140</c:v>
                </c:pt>
                <c:pt idx="6" formatCode="0.00">
                  <c:v>100</c:v>
                </c:pt>
                <c:pt idx="7" formatCode="0.0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4B4-490E-A782-5B23843EC9CA}"/>
            </c:ext>
          </c:extLst>
        </c:ser>
        <c:ser>
          <c:idx val="1"/>
          <c:order val="1"/>
          <c:tx>
            <c:strRef>
              <c:f>'100ppm'!$E$1</c:f>
              <c:strCache>
                <c:ptCount val="1"/>
                <c:pt idx="0">
                  <c:v>Hysol SL 35 XBB - Day 2</c:v>
                </c:pt>
              </c:strCache>
            </c:strRef>
          </c:tx>
          <c:xVal>
            <c:numRef>
              <c:f>'100ppm'!$E$36:$E$44</c:f>
              <c:numCache>
                <c:formatCode>General</c:formatCode>
                <c:ptCount val="9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 formatCode="0.00">
                  <c:v>7</c:v>
                </c:pt>
                <c:pt idx="8" formatCode="0.00">
                  <c:v>12</c:v>
                </c:pt>
              </c:numCache>
            </c:numRef>
          </c:xVal>
          <c:yVal>
            <c:numRef>
              <c:f>'100ppm'!$F$36:$F$44</c:f>
              <c:numCache>
                <c:formatCode>General</c:formatCode>
                <c:ptCount val="9"/>
                <c:pt idx="0">
                  <c:v>1000</c:v>
                </c:pt>
                <c:pt idx="1">
                  <c:v>920</c:v>
                </c:pt>
                <c:pt idx="2">
                  <c:v>760</c:v>
                </c:pt>
                <c:pt idx="3">
                  <c:v>480</c:v>
                </c:pt>
                <c:pt idx="4">
                  <c:v>300</c:v>
                </c:pt>
                <c:pt idx="5">
                  <c:v>180</c:v>
                </c:pt>
                <c:pt idx="6" formatCode="0.00">
                  <c:v>140</c:v>
                </c:pt>
                <c:pt idx="7" formatCode="0.00">
                  <c:v>80</c:v>
                </c:pt>
                <c:pt idx="8" formatCode="0.0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4B4-490E-A782-5B23843EC9CA}"/>
            </c:ext>
          </c:extLst>
        </c:ser>
        <c:ser>
          <c:idx val="2"/>
          <c:order val="2"/>
          <c:tx>
            <c:strRef>
              <c:f>'100ppm'!$Q$1</c:f>
              <c:strCache>
                <c:ptCount val="1"/>
                <c:pt idx="0">
                  <c:v>LD 0147 SC - Day 1</c:v>
                </c:pt>
              </c:strCache>
            </c:strRef>
          </c:tx>
          <c:xVal>
            <c:numRef>
              <c:f>'100ppm'!$Q$36:$Q$43</c:f>
              <c:numCache>
                <c:formatCode>General</c:formatCode>
                <c:ptCount val="8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10</c:v>
                </c:pt>
              </c:numCache>
            </c:numRef>
          </c:xVal>
          <c:yVal>
            <c:numRef>
              <c:f>'100ppm'!$R$36:$R$43</c:f>
              <c:numCache>
                <c:formatCode>General</c:formatCode>
                <c:ptCount val="8"/>
                <c:pt idx="0">
                  <c:v>670</c:v>
                </c:pt>
                <c:pt idx="1">
                  <c:v>630</c:v>
                </c:pt>
                <c:pt idx="2">
                  <c:v>500</c:v>
                </c:pt>
                <c:pt idx="3">
                  <c:v>160</c:v>
                </c:pt>
                <c:pt idx="4">
                  <c:v>70</c:v>
                </c:pt>
                <c:pt idx="5">
                  <c:v>20</c:v>
                </c:pt>
                <c:pt idx="6">
                  <c:v>5</c:v>
                </c:pt>
                <c:pt idx="7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4B4-490E-A782-5B23843EC9CA}"/>
            </c:ext>
          </c:extLst>
        </c:ser>
        <c:ser>
          <c:idx val="3"/>
          <c:order val="3"/>
          <c:tx>
            <c:strRef>
              <c:f>'100ppm'!$U$1</c:f>
              <c:strCache>
                <c:ptCount val="1"/>
                <c:pt idx="0">
                  <c:v>LD 0147 SC - Day 2</c:v>
                </c:pt>
              </c:strCache>
            </c:strRef>
          </c:tx>
          <c:xVal>
            <c:numRef>
              <c:f>'100ppm'!$U$36:$U$44</c:f>
              <c:numCache>
                <c:formatCode>General</c:formatCode>
                <c:ptCount val="9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10</c:v>
                </c:pt>
                <c:pt idx="8">
                  <c:v>15</c:v>
                </c:pt>
              </c:numCache>
            </c:numRef>
          </c:xVal>
          <c:yVal>
            <c:numRef>
              <c:f>'100ppm'!$V$36:$V$44</c:f>
              <c:numCache>
                <c:formatCode>General</c:formatCode>
                <c:ptCount val="9"/>
                <c:pt idx="0">
                  <c:v>700</c:v>
                </c:pt>
                <c:pt idx="1">
                  <c:v>700</c:v>
                </c:pt>
                <c:pt idx="2">
                  <c:v>650</c:v>
                </c:pt>
                <c:pt idx="3">
                  <c:v>320</c:v>
                </c:pt>
                <c:pt idx="4">
                  <c:v>120</c:v>
                </c:pt>
                <c:pt idx="5">
                  <c:v>40</c:v>
                </c:pt>
                <c:pt idx="6">
                  <c:v>20</c:v>
                </c:pt>
                <c:pt idx="7">
                  <c:v>5</c:v>
                </c:pt>
                <c:pt idx="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E4B4-490E-A782-5B23843EC9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750400"/>
        <c:axId val="51752320"/>
      </c:scatterChart>
      <c:valAx>
        <c:axId val="51750400"/>
        <c:scaling>
          <c:orientation val="minMax"/>
          <c:max val="1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 baseline="0" dirty="0"/>
                  <a:t>time </a:t>
                </a:r>
                <a:r>
                  <a:rPr lang="en-US" b="0" dirty="0"/>
                  <a:t>in min</a:t>
                </a:r>
              </a:p>
            </c:rich>
          </c:tx>
          <c:layout>
            <c:manualLayout>
              <c:xMode val="edge"/>
              <c:yMode val="edge"/>
              <c:x val="0.75099257611714043"/>
              <c:y val="0.86976571072428654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51752320"/>
        <c:crosses val="autoZero"/>
        <c:crossBetween val="midCat"/>
      </c:valAx>
      <c:valAx>
        <c:axId val="51752320"/>
        <c:scaling>
          <c:orientation val="minMax"/>
          <c:max val="14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 dirty="0"/>
                  <a:t>foam in ml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crossAx val="5175040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52F95-489B-6B46-943F-E51D059DB3EE}" type="datetimeFigureOut">
              <a:rPr lang="en-US" smtClean="0"/>
              <a:t>2/23/22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91EEC3-92A1-5442-9C49-C51B76A4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581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E579-9C40-7C49-96C8-F9B9B2281820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2624-925C-DD4F-B43A-A3420E594A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E579-9C40-7C49-96C8-F9B9B2281820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2624-925C-DD4F-B43A-A3420E594A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E579-9C40-7C49-96C8-F9B9B2281820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2624-925C-DD4F-B43A-A3420E594A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E579-9C40-7C49-96C8-F9B9B2281820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2624-925C-DD4F-B43A-A3420E594A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E579-9C40-7C49-96C8-F9B9B2281820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2624-925C-DD4F-B43A-A3420E594A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E579-9C40-7C49-96C8-F9B9B2281820}" type="datetimeFigureOut">
              <a:rPr lang="en-US" smtClean="0"/>
              <a:t>2/23/22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2624-925C-DD4F-B43A-A3420E594A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E579-9C40-7C49-96C8-F9B9B2281820}" type="datetimeFigureOut">
              <a:rPr lang="en-US" smtClean="0"/>
              <a:t>2/23/22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2624-925C-DD4F-B43A-A3420E594A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E579-9C40-7C49-96C8-F9B9B2281820}" type="datetimeFigureOut">
              <a:rPr lang="en-US" smtClean="0"/>
              <a:t>2/23/22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2624-925C-DD4F-B43A-A3420E594A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E579-9C40-7C49-96C8-F9B9B2281820}" type="datetimeFigureOut">
              <a:rPr lang="en-US" smtClean="0"/>
              <a:t>2/23/22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2624-925C-DD4F-B43A-A3420E594A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E579-9C40-7C49-96C8-F9B9B2281820}" type="datetimeFigureOut">
              <a:rPr lang="en-US" smtClean="0"/>
              <a:t>2/23/22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2624-925C-DD4F-B43A-A3420E594A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E579-9C40-7C49-96C8-F9B9B2281820}" type="datetimeFigureOut">
              <a:rPr lang="en-US" smtClean="0"/>
              <a:t>2/23/22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2624-925C-DD4F-B43A-A3420E594A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0E579-9C40-7C49-96C8-F9B9B2281820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62624-925C-DD4F-B43A-A3420E594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7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lihae8\OneDrive - BP\Desktop\HYSOL_24_ENVIRONMENTAL_INTEGRATED_ASIAN_RGB_L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9144000" cy="6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5181600"/>
            <a:ext cx="9144000" cy="16921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858"/>
          <a:stretch/>
        </p:blipFill>
        <p:spPr>
          <a:xfrm>
            <a:off x="1686846" y="6028610"/>
            <a:ext cx="3496562" cy="293370"/>
          </a:xfrm>
          <a:prstGeom prst="rect">
            <a:avLst/>
          </a:prstGeom>
        </p:spPr>
      </p:pic>
      <p:sp>
        <p:nvSpPr>
          <p:cNvPr id="10" name="object 256"/>
          <p:cNvSpPr/>
          <p:nvPr/>
        </p:nvSpPr>
        <p:spPr>
          <a:xfrm>
            <a:off x="266486" y="53741"/>
            <a:ext cx="6702206" cy="1534427"/>
          </a:xfrm>
          <a:custGeom>
            <a:avLst/>
            <a:gdLst/>
            <a:ahLst/>
            <a:cxnLst/>
            <a:rect l="l" t="t" r="r" b="b"/>
            <a:pathLst>
              <a:path w="4212590" h="1854200">
                <a:moveTo>
                  <a:pt x="0" y="1854200"/>
                </a:moveTo>
                <a:lnTo>
                  <a:pt x="4212005" y="1854200"/>
                </a:lnTo>
                <a:lnTo>
                  <a:pt x="4212005" y="0"/>
                </a:lnTo>
                <a:lnTo>
                  <a:pt x="0" y="0"/>
                </a:lnTo>
                <a:lnTo>
                  <a:pt x="0" y="1854200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50973" y="322665"/>
            <a:ext cx="6292589" cy="135154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 b="0" i="0">
                <a:solidFill>
                  <a:srgbClr val="525759"/>
                </a:solidFill>
                <a:latin typeface="CastrolSansCon-Medium"/>
                <a:ea typeface="+mj-ea"/>
                <a:cs typeface="CastrolSansCon-Medium"/>
              </a:defRPr>
            </a:lvl1pPr>
          </a:lstStyle>
          <a:p>
            <a:pPr>
              <a:lnSpc>
                <a:spcPts val="3500"/>
              </a:lnSpc>
              <a:spcAft>
                <a:spcPts val="600"/>
              </a:spcAft>
              <a:defRPr/>
            </a:pPr>
            <a:r>
              <a:rPr lang="de-DE" sz="4400" kern="0" dirty="0">
                <a:solidFill>
                  <a:srgbClr val="666666"/>
                </a:solidFill>
                <a:latin typeface="Arial Narrow" charset="0"/>
                <a:ea typeface="Arial Narrow" charset="0"/>
                <a:cs typeface="Arial Narrow" charset="0"/>
              </a:rPr>
              <a:t>CASTROL</a:t>
            </a:r>
            <a:r>
              <a:rPr lang="de-DE" sz="4400" b="1" kern="0" dirty="0">
                <a:solidFill>
                  <a:srgbClr val="666666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de-DE" sz="4400" kern="0" dirty="0">
                <a:solidFill>
                  <a:srgbClr val="666666"/>
                </a:solidFill>
                <a:latin typeface="Arial Narrow" charset="0"/>
              </a:rPr>
              <a:t>HYSOL SL </a:t>
            </a:r>
            <a:r>
              <a:rPr lang="en-US" altLang="zh-CN" sz="4400" kern="0" dirty="0">
                <a:solidFill>
                  <a:srgbClr val="666666"/>
                </a:solidFill>
                <a:latin typeface="Arial Narrow" charset="0"/>
              </a:rPr>
              <a:t>3</a:t>
            </a:r>
            <a:r>
              <a:rPr lang="de-DE" sz="4400" kern="0" dirty="0">
                <a:solidFill>
                  <a:srgbClr val="666666"/>
                </a:solidFill>
                <a:latin typeface="Arial Narrow" charset="0"/>
                <a:ea typeface="Arial Narrow" charset="0"/>
                <a:cs typeface="Arial Narrow" charset="0"/>
              </a:rPr>
              <a:t>0 XBB</a:t>
            </a:r>
          </a:p>
          <a:p>
            <a:pPr>
              <a:lnSpc>
                <a:spcPts val="2000"/>
              </a:lnSpc>
              <a:spcAft>
                <a:spcPts val="600"/>
              </a:spcAft>
              <a:defRPr/>
            </a:pPr>
            <a:r>
              <a:rPr lang="en-US" sz="2000" b="1" dirty="0">
                <a:latin typeface="Arial Narrow" charset="0"/>
                <a:ea typeface="Arial Narrow" charset="0"/>
                <a:cs typeface="Arial Narrow" charset="0"/>
              </a:rPr>
              <a:t>Semi-synthetic metalworking fluid provides improved machining performance for ferrous alloys</a:t>
            </a:r>
            <a:endParaRPr lang="de-DE" sz="2000" b="1" kern="0" dirty="0">
              <a:solidFill>
                <a:srgbClr val="666666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031" y="6010470"/>
            <a:ext cx="3790969" cy="3296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40735" y="6046747"/>
            <a:ext cx="253596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chemeClr val="bg1"/>
                </a:solidFill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519359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2" cy="2263974"/>
          </a:xfrm>
          <a:prstGeom prst="rect">
            <a:avLst/>
          </a:prstGeom>
        </p:spPr>
      </p:pic>
      <p:sp>
        <p:nvSpPr>
          <p:cNvPr id="5" name="Rectangle 2"/>
          <p:cNvSpPr/>
          <p:nvPr/>
        </p:nvSpPr>
        <p:spPr>
          <a:xfrm>
            <a:off x="-1" y="0"/>
            <a:ext cx="6427178" cy="437146"/>
          </a:xfrm>
          <a:custGeom>
            <a:avLst/>
            <a:gdLst>
              <a:gd name="connsiteX0" fmla="*/ 0 w 3124200"/>
              <a:gd name="connsiteY0" fmla="*/ 0 h 437146"/>
              <a:gd name="connsiteX1" fmla="*/ 3124200 w 3124200"/>
              <a:gd name="connsiteY1" fmla="*/ 0 h 437146"/>
              <a:gd name="connsiteX2" fmla="*/ 3124200 w 3124200"/>
              <a:gd name="connsiteY2" fmla="*/ 437146 h 437146"/>
              <a:gd name="connsiteX3" fmla="*/ 0 w 3124200"/>
              <a:gd name="connsiteY3" fmla="*/ 437146 h 437146"/>
              <a:gd name="connsiteX4" fmla="*/ 0 w 3124200"/>
              <a:gd name="connsiteY4" fmla="*/ 0 h 437146"/>
              <a:gd name="connsiteX0" fmla="*/ 0 w 3241765"/>
              <a:gd name="connsiteY0" fmla="*/ 0 h 437146"/>
              <a:gd name="connsiteX1" fmla="*/ 3241765 w 3241765"/>
              <a:gd name="connsiteY1" fmla="*/ 0 h 437146"/>
              <a:gd name="connsiteX2" fmla="*/ 3124200 w 3241765"/>
              <a:gd name="connsiteY2" fmla="*/ 437146 h 437146"/>
              <a:gd name="connsiteX3" fmla="*/ 0 w 3241765"/>
              <a:gd name="connsiteY3" fmla="*/ 437146 h 437146"/>
              <a:gd name="connsiteX4" fmla="*/ 0 w 3241765"/>
              <a:gd name="connsiteY4" fmla="*/ 0 h 43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1765" h="437146">
                <a:moveTo>
                  <a:pt x="0" y="0"/>
                </a:moveTo>
                <a:lnTo>
                  <a:pt x="3241765" y="0"/>
                </a:lnTo>
                <a:lnTo>
                  <a:pt x="3124200" y="437146"/>
                </a:lnTo>
                <a:lnTo>
                  <a:pt x="0" y="437146"/>
                </a:lnTo>
                <a:lnTo>
                  <a:pt x="0" y="0"/>
                </a:lnTo>
                <a:close/>
              </a:path>
            </a:pathLst>
          </a:custGeom>
          <a:solidFill>
            <a:srgbClr val="00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9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 Regular" charset="0"/>
              <a:ea typeface="+mn-ea"/>
              <a:cs typeface="+mn-cs"/>
            </a:endParaRPr>
          </a:p>
        </p:txBody>
      </p:sp>
      <p:sp>
        <p:nvSpPr>
          <p:cNvPr id="6" name="object 13"/>
          <p:cNvSpPr txBox="1">
            <a:spLocks/>
          </p:cNvSpPr>
          <p:nvPr/>
        </p:nvSpPr>
        <p:spPr>
          <a:xfrm>
            <a:off x="285192" y="0"/>
            <a:ext cx="5827219" cy="38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0" i="0">
                <a:solidFill>
                  <a:srgbClr val="525759"/>
                </a:solidFill>
                <a:latin typeface="CastrolSansCon-Medium"/>
                <a:ea typeface="+mj-ea"/>
                <a:cs typeface="CastrolSansCon-Medium"/>
              </a:defRPr>
            </a:lvl1pPr>
          </a:lstStyle>
          <a:p>
            <a:pPr marL="12700" defTabSz="457200">
              <a:lnSpc>
                <a:spcPts val="3420"/>
              </a:lnSpc>
              <a:defRPr/>
            </a:pPr>
            <a:r>
              <a:rPr lang="en-US" sz="2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Application Guidance and Technical Data of </a:t>
            </a:r>
            <a:r>
              <a:rPr lang="de-DE" sz="2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Hysol SL 30 XBB</a:t>
            </a:r>
            <a:endParaRPr lang="en-US" sz="20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aphicFrame>
        <p:nvGraphicFramePr>
          <p:cNvPr id="12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005707"/>
              </p:ext>
            </p:extLst>
          </p:nvPr>
        </p:nvGraphicFramePr>
        <p:xfrm>
          <a:off x="258815" y="2456328"/>
          <a:ext cx="5742591" cy="3383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5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8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3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3100">
                  <a:extLst>
                    <a:ext uri="{9D8B030D-6E8A-4147-A177-3AD203B41FA5}">
                      <a16:colId xmlns:a16="http://schemas.microsoft.com/office/drawing/2014/main" val="2849373034"/>
                    </a:ext>
                  </a:extLst>
                </a:gridCol>
                <a:gridCol w="1033100">
                  <a:extLst>
                    <a:ext uri="{9D8B030D-6E8A-4147-A177-3AD203B41FA5}">
                      <a16:colId xmlns:a16="http://schemas.microsoft.com/office/drawing/2014/main" val="2689885842"/>
                    </a:ext>
                  </a:extLst>
                </a:gridCol>
              </a:tblGrid>
              <a:tr h="614000">
                <a:tc>
                  <a:txBody>
                    <a:bodyPr/>
                    <a:lstStyle/>
                    <a:p>
                      <a:pPr algn="l"/>
                      <a:endParaRPr lang="en-US" sz="900" dirty="0"/>
                    </a:p>
                  </a:txBody>
                  <a:tcPr marL="0" marR="76524" marT="39166" marB="39166" anchor="ctr" anchorCtr="1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cap="none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Cast Iron</a:t>
                      </a:r>
                    </a:p>
                  </a:txBody>
                  <a:tcPr marL="0" marR="0" marT="39166" marB="39166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7D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cap="none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Low </a:t>
                      </a:r>
                      <a:br>
                        <a:rPr lang="en-US" sz="1200" b="0" cap="none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</a:br>
                      <a:r>
                        <a:rPr lang="en-US" sz="1200" b="0" cap="none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alloyed steel</a:t>
                      </a:r>
                    </a:p>
                  </a:txBody>
                  <a:tcPr marL="0" marR="0" marT="39166" marB="39166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7D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cap="none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High alloyed</a:t>
                      </a:r>
                      <a:br>
                        <a:rPr lang="en-US" sz="1200" b="0" cap="none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</a:br>
                      <a:r>
                        <a:rPr lang="en-US" sz="1200" b="0" cap="none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 stainless steel</a:t>
                      </a:r>
                    </a:p>
                  </a:txBody>
                  <a:tcPr marL="0" marR="0" marT="39166" marB="39166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7D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cap="none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Aluminum Alloys</a:t>
                      </a:r>
                    </a:p>
                  </a:txBody>
                  <a:tcPr marL="0" marR="0" marT="39166" marB="39166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7D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cap="none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Yellow Metals</a:t>
                      </a:r>
                    </a:p>
                  </a:txBody>
                  <a:tcPr marL="0" marR="0" marT="39166" marB="39166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7D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0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Grinding</a:t>
                      </a:r>
                    </a:p>
                  </a:txBody>
                  <a:tcPr marL="120510" marR="76524" marT="39166" marB="78332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• •</a:t>
                      </a:r>
                    </a:p>
                  </a:txBody>
                  <a:tcPr marL="0" marR="0" marT="39166" marB="78332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• •</a:t>
                      </a:r>
                    </a:p>
                  </a:txBody>
                  <a:tcPr marL="0" marR="0" marT="39166" marB="78332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• •</a:t>
                      </a:r>
                    </a:p>
                  </a:txBody>
                  <a:tcPr marL="0" marR="0" marT="39166" marB="78332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0" marR="0" marT="39166" marB="78332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0" marR="0" marT="39166" marB="78332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304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Milling,</a:t>
                      </a:r>
                      <a:r>
                        <a:rPr lang="en-US" sz="1200" baseline="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 turning</a:t>
                      </a:r>
                      <a:br>
                        <a:rPr lang="en-US" sz="1200" baseline="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</a:br>
                      <a:r>
                        <a:rPr lang="en-US" sz="1200" baseline="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(general machining)</a:t>
                      </a:r>
                      <a:endParaRPr lang="en-US" sz="120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120510" marR="76524" marT="39166" marB="78332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• •</a:t>
                      </a:r>
                    </a:p>
                  </a:txBody>
                  <a:tcPr marL="0" marR="0" marT="39166" marB="78332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• •</a:t>
                      </a:r>
                    </a:p>
                  </a:txBody>
                  <a:tcPr marL="0" marR="0" marT="39166" marB="78332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• </a:t>
                      </a:r>
                    </a:p>
                  </a:txBody>
                  <a:tcPr marL="0" marR="0" marT="39166" marB="78332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0" marR="0" marT="39166" marB="78332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0" marR="0" marT="39166" marB="78332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054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Drilling</a:t>
                      </a:r>
                    </a:p>
                  </a:txBody>
                  <a:tcPr marL="120510" marR="76524" marT="39166" marB="78332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• •</a:t>
                      </a:r>
                    </a:p>
                  </a:txBody>
                  <a:tcPr marL="0" marR="0" marT="39166" marB="78332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• •</a:t>
                      </a:r>
                    </a:p>
                  </a:txBody>
                  <a:tcPr marL="0" marR="0" marT="39166" marB="78332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0" marR="0" marT="39166" marB="78332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0" marR="0" marT="39166" marB="78332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0" marR="0" marT="39166" marB="78332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6446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Reaming, tapping</a:t>
                      </a:r>
                    </a:p>
                  </a:txBody>
                  <a:tcPr marL="120510" marR="76524" marT="39166" marB="78332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• •</a:t>
                      </a:r>
                    </a:p>
                  </a:txBody>
                  <a:tcPr marL="0" marR="0" marT="39166" marB="78332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• </a:t>
                      </a:r>
                    </a:p>
                  </a:txBody>
                  <a:tcPr marL="0" marR="0" marT="39166" marB="78332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0" marR="0" marT="39166" marB="78332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0" marR="0" marT="39166" marB="78332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0" marR="0" marT="39166" marB="78332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086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Broaching</a:t>
                      </a:r>
                    </a:p>
                  </a:txBody>
                  <a:tcPr marL="120510" marR="76524" marT="39166" marB="78332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• •</a:t>
                      </a:r>
                    </a:p>
                  </a:txBody>
                  <a:tcPr marL="0" marR="0" marT="39166" marB="78332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•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0" marR="0" marT="39166" marB="78332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  <a:p>
                      <a:pPr algn="ctr"/>
                      <a:endParaRPr lang="en-US" sz="1100" b="1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0" marR="0" marT="39166" marB="78332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0" marR="0" marT="39166" marB="78332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0" marR="0" marT="39166" marB="78332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6254">
                <a:tc gridSpan="4">
                  <a:txBody>
                    <a:bodyPr/>
                    <a:lstStyle/>
                    <a:p>
                      <a:pPr algn="l"/>
                      <a:r>
                        <a:rPr lang="en-US" sz="90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• Possible application, please consult Castrol representative</a:t>
                      </a:r>
                      <a:r>
                        <a:rPr lang="en-US" sz="900" baseline="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 prior to use</a:t>
                      </a:r>
                    </a:p>
                    <a:p>
                      <a:pPr algn="l"/>
                      <a:r>
                        <a:rPr lang="en-US" sz="900" baseline="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• • Suggested core application</a:t>
                      </a:r>
                      <a:endParaRPr lang="en-US" sz="90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120510" marR="76524" marT="39166" marB="78332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C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C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marL="0" marR="0" marT="0" marB="0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C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90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120510" marR="76524" marT="39166" marB="78332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90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120510" marR="76524" marT="39166" marB="78332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3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909580"/>
              </p:ext>
            </p:extLst>
          </p:nvPr>
        </p:nvGraphicFramePr>
        <p:xfrm>
          <a:off x="6115352" y="2459602"/>
          <a:ext cx="2791256" cy="2063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7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indent="0" algn="l"/>
                      <a:r>
                        <a:rPr lang="de-DE" sz="1200" b="1" i="0" dirty="0">
                          <a:solidFill>
                            <a:srgbClr val="FFFFFF"/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Concentrate</a:t>
                      </a:r>
                    </a:p>
                  </a:txBody>
                  <a:tcPr marL="120510" marR="76524" marT="39166" marB="39166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7D2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e-DE" sz="1200" b="0" i="0" dirty="0">
                          <a:solidFill>
                            <a:srgbClr val="000000"/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Mineral </a:t>
                      </a:r>
                      <a:r>
                        <a:rPr lang="de-DE" sz="1200" b="0" i="0" dirty="0" err="1">
                          <a:solidFill>
                            <a:srgbClr val="000000"/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oil</a:t>
                      </a:r>
                      <a:r>
                        <a:rPr lang="de-DE" sz="1200" b="0" i="0" dirty="0">
                          <a:solidFill>
                            <a:srgbClr val="000000"/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 [%]</a:t>
                      </a:r>
                    </a:p>
                  </a:txBody>
                  <a:tcPr marL="120510" marR="76524" marT="39166" marB="78332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i="0" dirty="0">
                          <a:solidFill>
                            <a:srgbClr val="000000"/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30</a:t>
                      </a:r>
                    </a:p>
                  </a:txBody>
                  <a:tcPr marL="0" marR="0" marT="39166" marB="78332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e-DE" sz="1200" b="0" i="0" dirty="0">
                          <a:solidFill>
                            <a:srgbClr val="000000"/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EP/AW-Additive</a:t>
                      </a:r>
                    </a:p>
                  </a:txBody>
                  <a:tcPr marL="120510" marR="76524" marT="39166" marB="78332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i="0" dirty="0">
                          <a:solidFill>
                            <a:srgbClr val="000000"/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Yes (P)</a:t>
                      </a:r>
                    </a:p>
                  </a:txBody>
                  <a:tcPr marL="0" marR="0" marT="39166" marB="78332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e-DE" sz="1200" b="0" i="0" dirty="0">
                          <a:solidFill>
                            <a:srgbClr val="000000"/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Boron/Formaldehyde</a:t>
                      </a:r>
                    </a:p>
                  </a:txBody>
                  <a:tcPr marL="120510" marR="76524" marT="39166" marB="78332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i="0" dirty="0">
                          <a:solidFill>
                            <a:srgbClr val="000000"/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Free</a:t>
                      </a:r>
                    </a:p>
                  </a:txBody>
                  <a:tcPr marL="0" marR="0" marT="39166" marB="78332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/>
                      <a:r>
                        <a:rPr lang="de-DE" sz="1200" b="1" i="0" dirty="0">
                          <a:solidFill>
                            <a:srgbClr val="FFFFFF"/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Emulsion</a:t>
                      </a:r>
                    </a:p>
                  </a:txBody>
                  <a:tcPr marL="120510" marR="76524" marT="39166" marB="78332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7D2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de-DE" sz="1200" b="0" i="0" dirty="0">
                          <a:solidFill>
                            <a:srgbClr val="000000"/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Appearance</a:t>
                      </a:r>
                    </a:p>
                  </a:txBody>
                  <a:tcPr marL="120510" marR="76524" marT="39166" marB="78332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i="0" dirty="0">
                          <a:solidFill>
                            <a:srgbClr val="000000"/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Translucent to Milky</a:t>
                      </a:r>
                    </a:p>
                  </a:txBody>
                  <a:tcPr marL="0" marR="0" marT="39166" marB="78332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6054">
                <a:tc>
                  <a:txBody>
                    <a:bodyPr/>
                    <a:lstStyle/>
                    <a:p>
                      <a:pPr algn="l"/>
                      <a:r>
                        <a:rPr lang="de-DE" sz="1200" b="0" i="0" dirty="0">
                          <a:solidFill>
                            <a:srgbClr val="000000"/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pH-value (4 %)</a:t>
                      </a:r>
                    </a:p>
                  </a:txBody>
                  <a:tcPr marL="120510" marR="76524" marT="39166" marB="78332" anchor="ctr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i="0" dirty="0">
                          <a:solidFill>
                            <a:srgbClr val="000000"/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9,7</a:t>
                      </a:r>
                    </a:p>
                  </a:txBody>
                  <a:tcPr marL="0" marR="0" marT="39166" marB="78332" anchor="ctr" anchorCtr="1">
                    <a:lnL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" name="Textfeld 2"/>
          <p:cNvSpPr txBox="1"/>
          <p:nvPr/>
        </p:nvSpPr>
        <p:spPr>
          <a:xfrm>
            <a:off x="6115352" y="4571621"/>
            <a:ext cx="2791256" cy="7848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 Narrow" charset="0"/>
                <a:ea typeface="Arial Narrow" charset="0"/>
                <a:cs typeface="Arial Narrow" charset="0"/>
              </a:rPr>
              <a:t>Grinding		4-6%</a:t>
            </a:r>
            <a:endParaRPr lang="de-DE" sz="1000" dirty="0"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en-US" sz="1000" dirty="0">
                <a:latin typeface="Arial Narrow" charset="0"/>
                <a:ea typeface="Arial Narrow" charset="0"/>
                <a:cs typeface="Arial Narrow" charset="0"/>
              </a:rPr>
              <a:t>General Machining		5-10%</a:t>
            </a:r>
            <a:endParaRPr lang="de-DE" sz="1000" dirty="0">
              <a:latin typeface="Arial Narrow" charset="0"/>
              <a:ea typeface="Arial Narrow" charset="0"/>
              <a:cs typeface="Arial Narrow" charset="0"/>
            </a:endParaRPr>
          </a:p>
          <a:p>
            <a:pPr>
              <a:spcBef>
                <a:spcPts val="600"/>
              </a:spcBef>
            </a:pPr>
            <a:r>
              <a:rPr lang="en-US" sz="1000" dirty="0">
                <a:latin typeface="Arial Narrow" charset="0"/>
                <a:ea typeface="Arial Narrow" charset="0"/>
                <a:cs typeface="Arial Narrow" charset="0"/>
              </a:rPr>
              <a:t>Water range		200-800 ppm               		CaCO</a:t>
            </a:r>
            <a:r>
              <a:rPr lang="en-US" sz="1000" baseline="-25000" dirty="0">
                <a:latin typeface="Arial Narrow" charset="0"/>
                <a:ea typeface="Arial Narrow" charset="0"/>
                <a:cs typeface="Arial Narrow" charset="0"/>
              </a:rPr>
              <a:t>3</a:t>
            </a:r>
            <a:endParaRPr lang="de-DE" sz="10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031" y="6010470"/>
            <a:ext cx="3790969" cy="32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66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9"/>
          <p:cNvSpPr txBox="1">
            <a:spLocks noChangeArrowheads="1"/>
          </p:cNvSpPr>
          <p:nvPr/>
        </p:nvSpPr>
        <p:spPr bwMode="auto">
          <a:xfrm>
            <a:off x="166167" y="601459"/>
            <a:ext cx="47247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 sz="2000" dirty="0">
                <a:solidFill>
                  <a:srgbClr val="006600"/>
                </a:solidFill>
                <a:latin typeface="Arial Narrow" charset="0"/>
                <a:ea typeface="Arial Narrow" charset="0"/>
                <a:cs typeface="Arial Narrow" charset="0"/>
              </a:rPr>
              <a:t>Hysol SL 30 XBB vs. Standard Cast Iron Coolant</a:t>
            </a:r>
          </a:p>
        </p:txBody>
      </p:sp>
      <p:sp>
        <p:nvSpPr>
          <p:cNvPr id="5" name="Rechteck 2"/>
          <p:cNvSpPr/>
          <p:nvPr/>
        </p:nvSpPr>
        <p:spPr>
          <a:xfrm>
            <a:off x="251892" y="1165882"/>
            <a:ext cx="2092325" cy="2066925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51892" y="3385207"/>
            <a:ext cx="2092325" cy="2066925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549564" y="1165882"/>
            <a:ext cx="2092325" cy="2066925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endParaRPr lang="de-DE" altLang="de-DE">
              <a:solidFill>
                <a:srgbClr val="FFFFFF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549564" y="3385207"/>
            <a:ext cx="2092325" cy="2066925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endParaRPr lang="de-DE" altLang="de-DE" dirty="0">
              <a:solidFill>
                <a:srgbClr val="FFFFFF"/>
              </a:solidFill>
            </a:endParaRPr>
          </a:p>
        </p:txBody>
      </p:sp>
      <p:sp>
        <p:nvSpPr>
          <p:cNvPr id="17" name="Rechteck 14"/>
          <p:cNvSpPr/>
          <p:nvPr/>
        </p:nvSpPr>
        <p:spPr>
          <a:xfrm>
            <a:off x="7271817" y="1165882"/>
            <a:ext cx="1428750" cy="2066925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de-DE" altLang="de-DE" sz="1400" b="1" u="sng" dirty="0">
              <a:solidFill>
                <a:srgbClr val="FFFFFF"/>
              </a:solidFill>
            </a:endParaRPr>
          </a:p>
          <a:p>
            <a:pPr eaLnBrk="1" hangingPunct="1"/>
            <a:r>
              <a:rPr lang="de-DE" altLang="de-DE" sz="1200" b="1" u="sng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Hysol SL 30 XBB</a:t>
            </a:r>
          </a:p>
          <a:p>
            <a:pPr eaLnBrk="1" hangingPunct="1"/>
            <a:endParaRPr lang="de-DE" altLang="de-DE" sz="1200" u="sng" dirty="0">
              <a:solidFill>
                <a:srgbClr val="FFFFFF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eaLnBrk="1" hangingPunct="1"/>
            <a:r>
              <a:rPr lang="de-DE" altLang="de-DE" sz="12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3% = 0/1</a:t>
            </a:r>
          </a:p>
          <a:p>
            <a:pPr eaLnBrk="1" hangingPunct="1"/>
            <a:endParaRPr lang="de-DE" altLang="de-DE" sz="1200" dirty="0">
              <a:solidFill>
                <a:srgbClr val="FFFFFF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eaLnBrk="1" hangingPunct="1"/>
            <a:r>
              <a:rPr lang="de-DE" altLang="de-DE" sz="12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4% = 0/0</a:t>
            </a:r>
          </a:p>
          <a:p>
            <a:pPr eaLnBrk="1" hangingPunct="1"/>
            <a:endParaRPr lang="de-DE" altLang="de-DE" sz="1200" dirty="0">
              <a:solidFill>
                <a:srgbClr val="FFFFFF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7271817" y="3385207"/>
            <a:ext cx="1428750" cy="2066925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de-DE" altLang="de-DE" sz="1400" b="1" u="sng" dirty="0">
              <a:solidFill>
                <a:srgbClr val="FFFFFF"/>
              </a:solidFill>
            </a:endParaRPr>
          </a:p>
          <a:p>
            <a:pPr eaLnBrk="1" hangingPunct="1"/>
            <a:r>
              <a:rPr lang="de-DE" altLang="de-DE" sz="1200" b="1" u="sng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Standard Cast Iron Coolant</a:t>
            </a:r>
          </a:p>
          <a:p>
            <a:pPr eaLnBrk="1" hangingPunct="1"/>
            <a:endParaRPr lang="de-DE" altLang="de-DE" sz="1200" u="sng" dirty="0">
              <a:solidFill>
                <a:srgbClr val="FFFFFF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eaLnBrk="1" hangingPunct="1"/>
            <a:r>
              <a:rPr lang="de-DE" altLang="de-DE" sz="12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3% = 1/1</a:t>
            </a:r>
          </a:p>
          <a:p>
            <a:pPr eaLnBrk="1" hangingPunct="1"/>
            <a:endParaRPr lang="de-DE" altLang="de-DE" sz="1200" dirty="0">
              <a:solidFill>
                <a:srgbClr val="FFFFFF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eaLnBrk="1" hangingPunct="1"/>
            <a:r>
              <a:rPr lang="de-DE" altLang="de-DE" sz="12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4% = 0/0</a:t>
            </a:r>
          </a:p>
        </p:txBody>
      </p:sp>
      <p:sp>
        <p:nvSpPr>
          <p:cNvPr id="23" name="Rectangle 2"/>
          <p:cNvSpPr/>
          <p:nvPr/>
        </p:nvSpPr>
        <p:spPr>
          <a:xfrm>
            <a:off x="0" y="0"/>
            <a:ext cx="3858204" cy="437146"/>
          </a:xfrm>
          <a:custGeom>
            <a:avLst/>
            <a:gdLst>
              <a:gd name="connsiteX0" fmla="*/ 0 w 3124200"/>
              <a:gd name="connsiteY0" fmla="*/ 0 h 437146"/>
              <a:gd name="connsiteX1" fmla="*/ 3124200 w 3124200"/>
              <a:gd name="connsiteY1" fmla="*/ 0 h 437146"/>
              <a:gd name="connsiteX2" fmla="*/ 3124200 w 3124200"/>
              <a:gd name="connsiteY2" fmla="*/ 437146 h 437146"/>
              <a:gd name="connsiteX3" fmla="*/ 0 w 3124200"/>
              <a:gd name="connsiteY3" fmla="*/ 437146 h 437146"/>
              <a:gd name="connsiteX4" fmla="*/ 0 w 3124200"/>
              <a:gd name="connsiteY4" fmla="*/ 0 h 437146"/>
              <a:gd name="connsiteX0" fmla="*/ 0 w 3241765"/>
              <a:gd name="connsiteY0" fmla="*/ 0 h 437146"/>
              <a:gd name="connsiteX1" fmla="*/ 3241765 w 3241765"/>
              <a:gd name="connsiteY1" fmla="*/ 0 h 437146"/>
              <a:gd name="connsiteX2" fmla="*/ 3124200 w 3241765"/>
              <a:gd name="connsiteY2" fmla="*/ 437146 h 437146"/>
              <a:gd name="connsiteX3" fmla="*/ 0 w 3241765"/>
              <a:gd name="connsiteY3" fmla="*/ 437146 h 437146"/>
              <a:gd name="connsiteX4" fmla="*/ 0 w 3241765"/>
              <a:gd name="connsiteY4" fmla="*/ 0 h 43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1765" h="437146">
                <a:moveTo>
                  <a:pt x="0" y="0"/>
                </a:moveTo>
                <a:lnTo>
                  <a:pt x="3241765" y="0"/>
                </a:lnTo>
                <a:lnTo>
                  <a:pt x="3124200" y="437146"/>
                </a:lnTo>
                <a:lnTo>
                  <a:pt x="0" y="437146"/>
                </a:lnTo>
                <a:lnTo>
                  <a:pt x="0" y="0"/>
                </a:lnTo>
                <a:close/>
              </a:path>
            </a:pathLst>
          </a:custGeom>
          <a:solidFill>
            <a:srgbClr val="00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9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 Regular" charset="0"/>
              <a:ea typeface="+mn-ea"/>
              <a:cs typeface="+mn-cs"/>
            </a:endParaRPr>
          </a:p>
        </p:txBody>
      </p:sp>
      <p:sp>
        <p:nvSpPr>
          <p:cNvPr id="24" name="object 13"/>
          <p:cNvSpPr txBox="1">
            <a:spLocks/>
          </p:cNvSpPr>
          <p:nvPr/>
        </p:nvSpPr>
        <p:spPr>
          <a:xfrm>
            <a:off x="67676" y="83203"/>
            <a:ext cx="582721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0" i="0">
                <a:solidFill>
                  <a:srgbClr val="525759"/>
                </a:solidFill>
                <a:latin typeface="CastrolSansCon-Medium"/>
                <a:ea typeface="+mj-ea"/>
                <a:cs typeface="CastrolSansCon-Medium"/>
              </a:defRPr>
            </a:lvl1pPr>
          </a:lstStyle>
          <a:p>
            <a:r>
              <a:rPr lang="de-DE" altLang="de-DE" sz="1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Chip Corrosion Test – DIN 51360/2</a:t>
            </a:r>
            <a:r>
              <a:rPr lang="de-DE" sz="1800" b="1" dirty="0">
                <a:solidFill>
                  <a:srgbClr val="008000"/>
                </a:solidFill>
                <a:latin typeface="Calibri" panose="020F0502020204030204" pitchFamily="34" charset="0"/>
                <a:cs typeface="Arial Narrow"/>
              </a:rPr>
              <a:t> </a:t>
            </a:r>
            <a:r>
              <a:rPr lang="de-DE" sz="800" dirty="0">
                <a:solidFill>
                  <a:schemeClr val="bg1"/>
                </a:solidFill>
                <a:latin typeface="Arial Narrow" charset="0"/>
              </a:rPr>
              <a:t>20°dH (CIP 507-02)</a:t>
            </a:r>
            <a:endParaRPr lang="de-DE" altLang="de-DE" sz="800" dirty="0">
              <a:solidFill>
                <a:schemeClr val="bg1"/>
              </a:solidFill>
              <a:latin typeface="Arial Narrow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031" y="6010470"/>
            <a:ext cx="3790969" cy="329649"/>
          </a:xfrm>
          <a:prstGeom prst="rect">
            <a:avLst/>
          </a:prstGeom>
        </p:spPr>
      </p:pic>
      <p:pic>
        <p:nvPicPr>
          <p:cNvPr id="20" name="Picture 19" descr="C:\Users\nehrk0\Desktop\Neuer Ordner\Chip Corrosion\N22\DSCN5906.JPG">
            <a:extLst>
              <a:ext uri="{FF2B5EF4-FFF2-40B4-BE49-F238E27FC236}">
                <a16:creationId xmlns:a16="http://schemas.microsoft.com/office/drawing/2014/main" id="{BCEB419E-6EC9-4BC3-A56D-F823326AB0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9392" y="1481612"/>
            <a:ext cx="1457324" cy="143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nehrk0\Desktop\Neuer Ordner\Chip Corrosion\N22\DSCN5907.JPG">
            <a:extLst>
              <a:ext uri="{FF2B5EF4-FFF2-40B4-BE49-F238E27FC236}">
                <a16:creationId xmlns:a16="http://schemas.microsoft.com/office/drawing/2014/main" id="{BE0D6DBD-63DF-4AD1-AA28-BF5631650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78046" y="1481612"/>
            <a:ext cx="1435360" cy="143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nehrk0\Documents\Eigene Dateien\MW Dateien neu\MEA free Project\Cast Iron Product\Chip Corrosion\DSCN5011.JPG">
            <a:extLst>
              <a:ext uri="{FF2B5EF4-FFF2-40B4-BE49-F238E27FC236}">
                <a16:creationId xmlns:a16="http://schemas.microsoft.com/office/drawing/2014/main" id="{9F68E9D0-74DA-4FAB-868A-23F4056A49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9392" y="3701914"/>
            <a:ext cx="1457325" cy="143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nehrk0\Documents\Eigene Dateien\MW Dateien neu\MEA free Project\Cast Iron Product\Chip Corrosion\DSCN5012.JPG">
            <a:extLst>
              <a:ext uri="{FF2B5EF4-FFF2-40B4-BE49-F238E27FC236}">
                <a16:creationId xmlns:a16="http://schemas.microsoft.com/office/drawing/2014/main" id="{F755EEDD-DB9F-4215-B76F-853744C9A7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78046" y="3701914"/>
            <a:ext cx="1378238" cy="143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327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9"/>
          <p:cNvSpPr txBox="1">
            <a:spLocks noChangeArrowheads="1"/>
          </p:cNvSpPr>
          <p:nvPr/>
        </p:nvSpPr>
        <p:spPr bwMode="auto">
          <a:xfrm>
            <a:off x="166167" y="601458"/>
            <a:ext cx="6744996" cy="217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 sz="2000" dirty="0">
                <a:solidFill>
                  <a:srgbClr val="006600"/>
                </a:solidFill>
                <a:latin typeface="Arial Narrow" charset="0"/>
                <a:ea typeface="Arial Narrow" charset="0"/>
                <a:cs typeface="Arial Narrow" charset="0"/>
              </a:rPr>
              <a:t>Hysol SL 30 XBB vs. Standard Cast Iron Coolant</a:t>
            </a:r>
          </a:p>
          <a:p>
            <a:pPr eaLnBrk="1" hangingPunct="1"/>
            <a:r>
              <a:rPr lang="de-DE" altLang="de-DE" sz="2000" dirty="0">
                <a:solidFill>
                  <a:srgbClr val="006600"/>
                </a:solidFill>
                <a:latin typeface="Arial Narrow" charset="0"/>
                <a:ea typeface="Arial Narrow" charset="0"/>
                <a:cs typeface="Arial Narrow" charset="0"/>
              </a:rPr>
              <a:t>Conclusion After 7 Days on 3 samples</a:t>
            </a:r>
          </a:p>
          <a:p>
            <a:pPr eaLnBrk="1" hangingPunct="1"/>
            <a:endParaRPr lang="de-DE" altLang="de-DE" sz="2000" dirty="0">
              <a:solidFill>
                <a:srgbClr val="00660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eaLnBrk="1" hangingPunct="1"/>
            <a:r>
              <a:rPr lang="en-GB" altLang="de-DE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Standard Cast Iron Coolant: Significant corrosion at all concentrations </a:t>
            </a:r>
          </a:p>
          <a:p>
            <a:pPr eaLnBrk="1" hangingPunct="1"/>
            <a:r>
              <a:rPr lang="en-GB" alt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Hysol</a:t>
            </a:r>
            <a:r>
              <a:rPr lang="en-GB" altLang="de-DE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SL 30 XBB: No corrosion at all concentrations (partly slightly corrosion on 1 of 3 panels per concentration) </a:t>
            </a:r>
          </a:p>
          <a:p>
            <a:pPr eaLnBrk="1" hangingPunct="1"/>
            <a:r>
              <a:rPr lang="en-GB" altLang="de-DE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The Q-Panels were cleaned with benzine. </a:t>
            </a:r>
          </a:p>
          <a:p>
            <a:pPr eaLnBrk="1" hangingPunct="1"/>
            <a:r>
              <a:rPr lang="en-GB" altLang="de-DE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One side was polished with Aluminium oxide cloth 240 grid.</a:t>
            </a:r>
          </a:p>
          <a:p>
            <a:pPr eaLnBrk="1" hangingPunct="1"/>
            <a:r>
              <a:rPr lang="en-GB" altLang="de-DE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The panels were submerged in emulsion for one minute and dried at room temperature for  20-60 minutes. </a:t>
            </a:r>
          </a:p>
          <a:p>
            <a:pPr eaLnBrk="1" hangingPunct="1"/>
            <a:r>
              <a:rPr lang="en-GB" altLang="de-DE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The panels were placed in a Weiss WK 111 humidity chamber at 48°C and 90% relative humidity for 7 days </a:t>
            </a:r>
            <a:endParaRPr lang="de-DE" altLang="de-DE" sz="1200" dirty="0">
              <a:solidFill>
                <a:schemeClr val="tx1">
                  <a:lumMod val="50000"/>
                  <a:lumOff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3" name="Rectangle 2"/>
          <p:cNvSpPr/>
          <p:nvPr/>
        </p:nvSpPr>
        <p:spPr>
          <a:xfrm>
            <a:off x="0" y="0"/>
            <a:ext cx="3858204" cy="437146"/>
          </a:xfrm>
          <a:custGeom>
            <a:avLst/>
            <a:gdLst>
              <a:gd name="connsiteX0" fmla="*/ 0 w 3124200"/>
              <a:gd name="connsiteY0" fmla="*/ 0 h 437146"/>
              <a:gd name="connsiteX1" fmla="*/ 3124200 w 3124200"/>
              <a:gd name="connsiteY1" fmla="*/ 0 h 437146"/>
              <a:gd name="connsiteX2" fmla="*/ 3124200 w 3124200"/>
              <a:gd name="connsiteY2" fmla="*/ 437146 h 437146"/>
              <a:gd name="connsiteX3" fmla="*/ 0 w 3124200"/>
              <a:gd name="connsiteY3" fmla="*/ 437146 h 437146"/>
              <a:gd name="connsiteX4" fmla="*/ 0 w 3124200"/>
              <a:gd name="connsiteY4" fmla="*/ 0 h 437146"/>
              <a:gd name="connsiteX0" fmla="*/ 0 w 3241765"/>
              <a:gd name="connsiteY0" fmla="*/ 0 h 437146"/>
              <a:gd name="connsiteX1" fmla="*/ 3241765 w 3241765"/>
              <a:gd name="connsiteY1" fmla="*/ 0 h 437146"/>
              <a:gd name="connsiteX2" fmla="*/ 3124200 w 3241765"/>
              <a:gd name="connsiteY2" fmla="*/ 437146 h 437146"/>
              <a:gd name="connsiteX3" fmla="*/ 0 w 3241765"/>
              <a:gd name="connsiteY3" fmla="*/ 437146 h 437146"/>
              <a:gd name="connsiteX4" fmla="*/ 0 w 3241765"/>
              <a:gd name="connsiteY4" fmla="*/ 0 h 43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1765" h="437146">
                <a:moveTo>
                  <a:pt x="0" y="0"/>
                </a:moveTo>
                <a:lnTo>
                  <a:pt x="3241765" y="0"/>
                </a:lnTo>
                <a:lnTo>
                  <a:pt x="3124200" y="437146"/>
                </a:lnTo>
                <a:lnTo>
                  <a:pt x="0" y="437146"/>
                </a:lnTo>
                <a:lnTo>
                  <a:pt x="0" y="0"/>
                </a:lnTo>
                <a:close/>
              </a:path>
            </a:pathLst>
          </a:custGeom>
          <a:solidFill>
            <a:srgbClr val="00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9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 Regular" charset="0"/>
              <a:ea typeface="+mn-ea"/>
              <a:cs typeface="+mn-cs"/>
            </a:endParaRPr>
          </a:p>
        </p:txBody>
      </p:sp>
      <p:sp>
        <p:nvSpPr>
          <p:cNvPr id="24" name="object 13"/>
          <p:cNvSpPr txBox="1">
            <a:spLocks/>
          </p:cNvSpPr>
          <p:nvPr/>
        </p:nvSpPr>
        <p:spPr>
          <a:xfrm>
            <a:off x="67676" y="83203"/>
            <a:ext cx="582721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0" i="0">
                <a:solidFill>
                  <a:srgbClr val="525759"/>
                </a:solidFill>
                <a:latin typeface="CastrolSansCon-Medium"/>
                <a:ea typeface="+mj-ea"/>
                <a:cs typeface="CastrolSansCon-Medium"/>
              </a:defRPr>
            </a:lvl1pPr>
          </a:lstStyle>
          <a:p>
            <a:r>
              <a:rPr lang="en-US" altLang="zh-CN" sz="1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Humidity Chamber </a:t>
            </a:r>
            <a:r>
              <a:rPr lang="de-DE" altLang="de-DE" sz="1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Testing, 5% in VE</a:t>
            </a:r>
            <a:endParaRPr lang="de-DE" altLang="de-DE" sz="800" dirty="0">
              <a:solidFill>
                <a:schemeClr val="bg1"/>
              </a:solidFill>
              <a:latin typeface="Arial Narrow" charset="0"/>
            </a:endParaRPr>
          </a:p>
        </p:txBody>
      </p:sp>
      <p:grpSp>
        <p:nvGrpSpPr>
          <p:cNvPr id="28" name="Gruppieren 26">
            <a:extLst>
              <a:ext uri="{FF2B5EF4-FFF2-40B4-BE49-F238E27FC236}">
                <a16:creationId xmlns:a16="http://schemas.microsoft.com/office/drawing/2014/main" id="{B4DE8235-3302-40F5-8808-0FD291A51BD6}"/>
              </a:ext>
            </a:extLst>
          </p:cNvPr>
          <p:cNvGrpSpPr/>
          <p:nvPr/>
        </p:nvGrpSpPr>
        <p:grpSpPr bwMode="auto">
          <a:xfrm>
            <a:off x="75410" y="3049206"/>
            <a:ext cx="4243264" cy="2979002"/>
            <a:chOff x="5176037" y="1865105"/>
            <a:chExt cx="3987517" cy="2852040"/>
          </a:xfrm>
          <a:solidFill>
            <a:srgbClr val="007434"/>
          </a:solidFill>
        </p:grpSpPr>
        <p:sp>
          <p:nvSpPr>
            <p:cNvPr id="31" name="Rechteck 32">
              <a:extLst>
                <a:ext uri="{FF2B5EF4-FFF2-40B4-BE49-F238E27FC236}">
                  <a16:creationId xmlns:a16="http://schemas.microsoft.com/office/drawing/2014/main" id="{1F2EBDA7-A9CC-4D1D-A1D9-790669526D23}"/>
                </a:ext>
              </a:extLst>
            </p:cNvPr>
            <p:cNvSpPr/>
            <p:nvPr/>
          </p:nvSpPr>
          <p:spPr>
            <a:xfrm>
              <a:off x="5176037" y="4357464"/>
              <a:ext cx="1389015" cy="359681"/>
            </a:xfrm>
            <a:prstGeom prst="rect">
              <a:avLst/>
            </a:prstGeom>
            <a:grpFill/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100" b="1" kern="0" dirty="0">
                  <a:solidFill>
                    <a:prstClr val="white"/>
                  </a:solidFill>
                  <a:latin typeface="Arial Narrow" panose="020B0606020202030204" pitchFamily="34" charset="0"/>
                  <a:ea typeface="+mn-ea"/>
                </a:rPr>
                <a:t>Slightly Corrosion Visible </a:t>
              </a:r>
            </a:p>
          </p:txBody>
        </p:sp>
        <p:sp>
          <p:nvSpPr>
            <p:cNvPr id="30" name="Rechteck 28">
              <a:extLst>
                <a:ext uri="{FF2B5EF4-FFF2-40B4-BE49-F238E27FC236}">
                  <a16:creationId xmlns:a16="http://schemas.microsoft.com/office/drawing/2014/main" id="{6C86021E-ECA0-40E0-AD3C-CC85CE62E354}"/>
                </a:ext>
              </a:extLst>
            </p:cNvPr>
            <p:cNvSpPr/>
            <p:nvPr/>
          </p:nvSpPr>
          <p:spPr>
            <a:xfrm>
              <a:off x="5208819" y="1865105"/>
              <a:ext cx="3954735" cy="380101"/>
            </a:xfrm>
            <a:prstGeom prst="rect">
              <a:avLst/>
            </a:prstGeom>
            <a:grpFill/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600" b="1" kern="0" dirty="0">
                  <a:solidFill>
                    <a:prstClr val="white"/>
                  </a:solidFill>
                  <a:latin typeface="Arial Narrow" panose="020B0606020202030204" pitchFamily="34" charset="0"/>
                  <a:ea typeface="+mn-ea"/>
                </a:rPr>
                <a:t>Hysol SL 30 XBB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0B97051-F56E-4ACF-87C1-67A4AE9731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7511" y="6430738"/>
            <a:ext cx="3790969" cy="329649"/>
          </a:xfrm>
          <a:prstGeom prst="rect">
            <a:avLst/>
          </a:prstGeom>
        </p:spPr>
      </p:pic>
      <p:sp>
        <p:nvSpPr>
          <p:cNvPr id="41" name="Rechteck 28">
            <a:extLst>
              <a:ext uri="{FF2B5EF4-FFF2-40B4-BE49-F238E27FC236}">
                <a16:creationId xmlns:a16="http://schemas.microsoft.com/office/drawing/2014/main" id="{1DBAFB89-4F15-4C60-B4CF-F4027FE7B8FA}"/>
              </a:ext>
            </a:extLst>
          </p:cNvPr>
          <p:cNvSpPr/>
          <p:nvPr/>
        </p:nvSpPr>
        <p:spPr bwMode="auto">
          <a:xfrm>
            <a:off x="4957846" y="3049205"/>
            <a:ext cx="3901673" cy="497413"/>
          </a:xfrm>
          <a:prstGeom prst="rect">
            <a:avLst/>
          </a:prstGeom>
          <a:solidFill>
            <a:srgbClr val="007434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b="1" kern="0" dirty="0">
                <a:solidFill>
                  <a:prstClr val="white"/>
                </a:solidFill>
                <a:latin typeface="Arial Narrow" panose="020B0606020202030204" pitchFamily="34" charset="0"/>
              </a:rPr>
              <a:t>Standard Cast Iron Coolant</a:t>
            </a:r>
            <a:endParaRPr lang="de-DE" sz="1600" b="1" kern="0" dirty="0">
              <a:solidFill>
                <a:prstClr val="white"/>
              </a:solidFill>
              <a:latin typeface="Arial Narrow" panose="020B0606020202030204" pitchFamily="34" charset="0"/>
              <a:ea typeface="+mn-ea"/>
            </a:endParaRPr>
          </a:p>
        </p:txBody>
      </p:sp>
      <p:sp>
        <p:nvSpPr>
          <p:cNvPr id="47" name="Rechteck 32">
            <a:extLst>
              <a:ext uri="{FF2B5EF4-FFF2-40B4-BE49-F238E27FC236}">
                <a16:creationId xmlns:a16="http://schemas.microsoft.com/office/drawing/2014/main" id="{A87AAB9E-CC0D-4C9E-8F6F-F32226BEA1D9}"/>
              </a:ext>
            </a:extLst>
          </p:cNvPr>
          <p:cNvSpPr/>
          <p:nvPr/>
        </p:nvSpPr>
        <p:spPr bwMode="auto">
          <a:xfrm>
            <a:off x="1582062" y="5652515"/>
            <a:ext cx="1324004" cy="375692"/>
          </a:xfrm>
          <a:prstGeom prst="rect">
            <a:avLst/>
          </a:prstGeom>
          <a:solidFill>
            <a:srgbClr val="007434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kern="0" dirty="0">
                <a:solidFill>
                  <a:prstClr val="white"/>
                </a:solidFill>
                <a:latin typeface="Arial Narrow" panose="020B0606020202030204" pitchFamily="34" charset="0"/>
                <a:ea typeface="+mn-ea"/>
              </a:rPr>
              <a:t>No Corrosion Visible </a:t>
            </a:r>
          </a:p>
        </p:txBody>
      </p:sp>
      <p:sp>
        <p:nvSpPr>
          <p:cNvPr id="48" name="Rechteck 32">
            <a:extLst>
              <a:ext uri="{FF2B5EF4-FFF2-40B4-BE49-F238E27FC236}">
                <a16:creationId xmlns:a16="http://schemas.microsoft.com/office/drawing/2014/main" id="{998DD021-F2F1-4233-B073-F2DE7F2434E5}"/>
              </a:ext>
            </a:extLst>
          </p:cNvPr>
          <p:cNvSpPr/>
          <p:nvPr/>
        </p:nvSpPr>
        <p:spPr bwMode="auto">
          <a:xfrm>
            <a:off x="2963168" y="5657061"/>
            <a:ext cx="1324005" cy="375691"/>
          </a:xfrm>
          <a:prstGeom prst="rect">
            <a:avLst/>
          </a:prstGeom>
          <a:solidFill>
            <a:srgbClr val="007434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kern="0" dirty="0">
                <a:solidFill>
                  <a:prstClr val="white"/>
                </a:solidFill>
                <a:latin typeface="Arial Narrow" panose="020B0606020202030204" pitchFamily="34" charset="0"/>
                <a:ea typeface="+mn-ea"/>
              </a:rPr>
              <a:t>No Corrosion Visible </a:t>
            </a:r>
          </a:p>
        </p:txBody>
      </p:sp>
      <p:sp>
        <p:nvSpPr>
          <p:cNvPr id="49" name="Rechteck 32">
            <a:extLst>
              <a:ext uri="{FF2B5EF4-FFF2-40B4-BE49-F238E27FC236}">
                <a16:creationId xmlns:a16="http://schemas.microsoft.com/office/drawing/2014/main" id="{8EA596ED-C785-4F79-AA8A-00996CED1D45}"/>
              </a:ext>
            </a:extLst>
          </p:cNvPr>
          <p:cNvSpPr/>
          <p:nvPr/>
        </p:nvSpPr>
        <p:spPr bwMode="auto">
          <a:xfrm>
            <a:off x="4957846" y="5698039"/>
            <a:ext cx="3790969" cy="375691"/>
          </a:xfrm>
          <a:prstGeom prst="rect">
            <a:avLst/>
          </a:prstGeom>
          <a:solidFill>
            <a:srgbClr val="007434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kern="0" dirty="0">
                <a:solidFill>
                  <a:prstClr val="white"/>
                </a:solidFill>
                <a:latin typeface="Arial Narrow" panose="020B0606020202030204" pitchFamily="34" charset="0"/>
                <a:ea typeface="+mn-ea"/>
              </a:rPr>
              <a:t>Corrosion Visible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F45B6A-A9BC-411A-84B7-04251CDD1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677" y="3546619"/>
            <a:ext cx="4049305" cy="2151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707B64-1626-4004-AC38-3AFD72C48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05" y="3472157"/>
            <a:ext cx="4120670" cy="219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07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/>
          <p:nvPr/>
        </p:nvSpPr>
        <p:spPr>
          <a:xfrm>
            <a:off x="0" y="0"/>
            <a:ext cx="4488519" cy="437146"/>
          </a:xfrm>
          <a:custGeom>
            <a:avLst/>
            <a:gdLst>
              <a:gd name="connsiteX0" fmla="*/ 0 w 3124200"/>
              <a:gd name="connsiteY0" fmla="*/ 0 h 437146"/>
              <a:gd name="connsiteX1" fmla="*/ 3124200 w 3124200"/>
              <a:gd name="connsiteY1" fmla="*/ 0 h 437146"/>
              <a:gd name="connsiteX2" fmla="*/ 3124200 w 3124200"/>
              <a:gd name="connsiteY2" fmla="*/ 437146 h 437146"/>
              <a:gd name="connsiteX3" fmla="*/ 0 w 3124200"/>
              <a:gd name="connsiteY3" fmla="*/ 437146 h 437146"/>
              <a:gd name="connsiteX4" fmla="*/ 0 w 3124200"/>
              <a:gd name="connsiteY4" fmla="*/ 0 h 437146"/>
              <a:gd name="connsiteX0" fmla="*/ 0 w 3241765"/>
              <a:gd name="connsiteY0" fmla="*/ 0 h 437146"/>
              <a:gd name="connsiteX1" fmla="*/ 3241765 w 3241765"/>
              <a:gd name="connsiteY1" fmla="*/ 0 h 437146"/>
              <a:gd name="connsiteX2" fmla="*/ 3124200 w 3241765"/>
              <a:gd name="connsiteY2" fmla="*/ 437146 h 437146"/>
              <a:gd name="connsiteX3" fmla="*/ 0 w 3241765"/>
              <a:gd name="connsiteY3" fmla="*/ 437146 h 437146"/>
              <a:gd name="connsiteX4" fmla="*/ 0 w 3241765"/>
              <a:gd name="connsiteY4" fmla="*/ 0 h 43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1765" h="437146">
                <a:moveTo>
                  <a:pt x="0" y="0"/>
                </a:moveTo>
                <a:lnTo>
                  <a:pt x="3241765" y="0"/>
                </a:lnTo>
                <a:lnTo>
                  <a:pt x="3124200" y="437146"/>
                </a:lnTo>
                <a:lnTo>
                  <a:pt x="0" y="437146"/>
                </a:lnTo>
                <a:lnTo>
                  <a:pt x="0" y="0"/>
                </a:lnTo>
                <a:close/>
              </a:path>
            </a:pathLst>
          </a:custGeom>
          <a:solidFill>
            <a:srgbClr val="00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9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 Regular" charset="0"/>
              <a:ea typeface="+mn-ea"/>
              <a:cs typeface="+mn-cs"/>
            </a:endParaRPr>
          </a:p>
        </p:txBody>
      </p:sp>
      <p:sp>
        <p:nvSpPr>
          <p:cNvPr id="6" name="object 13"/>
          <p:cNvSpPr txBox="1">
            <a:spLocks/>
          </p:cNvSpPr>
          <p:nvPr/>
        </p:nvSpPr>
        <p:spPr>
          <a:xfrm>
            <a:off x="285192" y="64037"/>
            <a:ext cx="582721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0" i="0">
                <a:solidFill>
                  <a:srgbClr val="525759"/>
                </a:solidFill>
                <a:latin typeface="CastrolSansCon-Medium"/>
                <a:ea typeface="+mj-ea"/>
                <a:cs typeface="CastrolSansCon-Medium"/>
              </a:defRPr>
            </a:lvl1pPr>
          </a:lstStyle>
          <a:p>
            <a:r>
              <a:rPr lang="de-DE" altLang="en-US" sz="2000" dirty="0">
                <a:solidFill>
                  <a:srgbClr val="FFFFFF"/>
                </a:solidFill>
                <a:latin typeface="Arial Narrow" pitchFamily="34" charset="0"/>
              </a:rPr>
              <a:t>Aluminium </a:t>
            </a:r>
            <a:r>
              <a:rPr lang="de-DE" altLang="en-US" sz="2000" dirty="0" err="1">
                <a:solidFill>
                  <a:srgbClr val="FFFFFF"/>
                </a:solidFill>
                <a:latin typeface="Arial Narrow" pitchFamily="34" charset="0"/>
              </a:rPr>
              <a:t>and</a:t>
            </a:r>
            <a:r>
              <a:rPr lang="de-DE" altLang="en-US" sz="2000" dirty="0">
                <a:solidFill>
                  <a:srgbClr val="FFFFFF"/>
                </a:solidFill>
                <a:latin typeface="Arial Narrow" pitchFamily="34" charset="0"/>
              </a:rPr>
              <a:t> Yellow </a:t>
            </a:r>
            <a:r>
              <a:rPr lang="de-DE" altLang="en-US" sz="2000" dirty="0" err="1">
                <a:solidFill>
                  <a:srgbClr val="FFFFFF"/>
                </a:solidFill>
                <a:latin typeface="Arial Narrow" pitchFamily="34" charset="0"/>
              </a:rPr>
              <a:t>Metal</a:t>
            </a:r>
            <a:r>
              <a:rPr lang="de-DE" altLang="en-US" sz="2000" dirty="0">
                <a:solidFill>
                  <a:srgbClr val="FFFFFF"/>
                </a:solidFill>
                <a:latin typeface="Arial Narrow" pitchFamily="34" charset="0"/>
              </a:rPr>
              <a:t> </a:t>
            </a:r>
            <a:r>
              <a:rPr lang="de-DE" altLang="en-US" sz="2000" dirty="0" err="1">
                <a:solidFill>
                  <a:srgbClr val="FFFFFF"/>
                </a:solidFill>
                <a:latin typeface="Arial Narrow" pitchFamily="34" charset="0"/>
              </a:rPr>
              <a:t>Compatibilty</a:t>
            </a:r>
            <a:endParaRPr lang="de-DE" altLang="en-US" sz="2000" dirty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7" name="Textfeld 41"/>
          <p:cNvSpPr txBox="1"/>
          <p:nvPr/>
        </p:nvSpPr>
        <p:spPr>
          <a:xfrm>
            <a:off x="5626374" y="64037"/>
            <a:ext cx="337573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en-US" sz="1600" dirty="0">
                <a:solidFill>
                  <a:srgbClr val="404040"/>
                </a:solidFill>
                <a:latin typeface="Arial Narrow" pitchFamily="34" charset="0"/>
              </a:rPr>
              <a:t>Test </a:t>
            </a:r>
            <a:r>
              <a:rPr lang="de-DE" altLang="en-US" sz="1600" dirty="0" err="1">
                <a:solidFill>
                  <a:srgbClr val="404040"/>
                </a:solidFill>
                <a:latin typeface="Arial Narrow" pitchFamily="34" charset="0"/>
              </a:rPr>
              <a:t>Conditions</a:t>
            </a:r>
            <a:r>
              <a:rPr lang="de-DE" altLang="en-US" sz="1600" dirty="0">
                <a:solidFill>
                  <a:srgbClr val="404040"/>
                </a:solidFill>
                <a:latin typeface="Arial Narrow" pitchFamily="34" charset="0"/>
              </a:rPr>
              <a:t>:</a:t>
            </a:r>
          </a:p>
          <a:p>
            <a:pPr eaLnBrk="1" hangingPunct="1"/>
            <a:endParaRPr lang="de-DE" altLang="en-US" sz="1600" dirty="0">
              <a:solidFill>
                <a:srgbClr val="404040"/>
              </a:solidFill>
              <a:latin typeface="Arial Narrow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de-DE" altLang="en-US" sz="1600" dirty="0">
                <a:solidFill>
                  <a:srgbClr val="404040"/>
                </a:solidFill>
                <a:latin typeface="Arial Narrow" pitchFamily="34" charset="0"/>
              </a:rPr>
              <a:t>  6% Emulsion of Hysol SL 30 XBB</a:t>
            </a:r>
          </a:p>
          <a:p>
            <a:pPr eaLnBrk="1" hangingPunct="1">
              <a:buFont typeface="Arial" charset="0"/>
              <a:buChar char="•"/>
            </a:pPr>
            <a:endParaRPr lang="de-DE" altLang="en-US" sz="1600" dirty="0">
              <a:solidFill>
                <a:srgbClr val="404040"/>
              </a:solidFill>
              <a:latin typeface="Arial Narrow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de-DE" altLang="en-US" sz="1600" dirty="0">
                <a:solidFill>
                  <a:srgbClr val="404040"/>
                </a:solidFill>
                <a:latin typeface="Arial Narrow" pitchFamily="34" charset="0"/>
              </a:rPr>
              <a:t>  in 100 ppm </a:t>
            </a:r>
            <a:r>
              <a:rPr lang="de-DE" sz="1600" dirty="0">
                <a:solidFill>
                  <a:srgbClr val="525759"/>
                </a:solidFill>
              </a:rPr>
              <a:t>CaCO</a:t>
            </a:r>
            <a:r>
              <a:rPr lang="de-DE" sz="1600" baseline="-25000" dirty="0">
                <a:solidFill>
                  <a:srgbClr val="525759"/>
                </a:solidFill>
              </a:rPr>
              <a:t>3</a:t>
            </a:r>
            <a:r>
              <a:rPr lang="de-DE" altLang="en-US" sz="1600" dirty="0">
                <a:solidFill>
                  <a:srgbClr val="404040"/>
                </a:solidFill>
                <a:latin typeface="Arial Narrow" pitchFamily="34" charset="0"/>
              </a:rPr>
              <a:t>, room  temperature</a:t>
            </a:r>
          </a:p>
          <a:p>
            <a:pPr eaLnBrk="1" hangingPunct="1">
              <a:buFont typeface="Arial" charset="0"/>
              <a:buChar char="•"/>
            </a:pPr>
            <a:endParaRPr lang="de-DE" altLang="en-US" sz="1600" dirty="0">
              <a:solidFill>
                <a:srgbClr val="404040"/>
              </a:solidFill>
              <a:latin typeface="Arial Narrow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de-DE" altLang="en-US" sz="1600" dirty="0">
                <a:solidFill>
                  <a:srgbClr val="404040"/>
                </a:solidFill>
                <a:latin typeface="Arial Narrow" pitchFamily="34" charset="0"/>
              </a:rPr>
              <a:t>  </a:t>
            </a:r>
            <a:r>
              <a:rPr lang="en-US" altLang="zh-CN" sz="1600" dirty="0">
                <a:solidFill>
                  <a:srgbClr val="404040"/>
                </a:solidFill>
                <a:latin typeface="Arial Narrow" pitchFamily="34" charset="0"/>
              </a:rPr>
              <a:t>T</a:t>
            </a:r>
            <a:r>
              <a:rPr lang="de-DE" altLang="en-US" sz="1600" dirty="0">
                <a:solidFill>
                  <a:srgbClr val="404040"/>
                </a:solidFill>
                <a:latin typeface="Arial Narrow" pitchFamily="34" charset="0"/>
              </a:rPr>
              <a:t>est duration of 48 hours</a:t>
            </a:r>
          </a:p>
        </p:txBody>
      </p:sp>
      <p:grpSp>
        <p:nvGrpSpPr>
          <p:cNvPr id="13" name="Gruppieren 94"/>
          <p:cNvGrpSpPr>
            <a:grpSpLocks/>
          </p:cNvGrpSpPr>
          <p:nvPr/>
        </p:nvGrpSpPr>
        <p:grpSpPr bwMode="auto">
          <a:xfrm>
            <a:off x="699942" y="1908449"/>
            <a:ext cx="3095280" cy="4081459"/>
            <a:chOff x="4711255" y="1556792"/>
            <a:chExt cx="2479567" cy="3209743"/>
          </a:xfrm>
        </p:grpSpPr>
        <p:sp>
          <p:nvSpPr>
            <p:cNvPr id="18" name="Rechteck 24"/>
            <p:cNvSpPr/>
            <p:nvPr/>
          </p:nvSpPr>
          <p:spPr>
            <a:xfrm>
              <a:off x="6610920" y="4454426"/>
              <a:ext cx="579902" cy="310863"/>
            </a:xfrm>
            <a:prstGeom prst="rect">
              <a:avLst/>
            </a:prstGeom>
            <a:solidFill>
              <a:srgbClr val="007434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100" b="1" kern="0" dirty="0">
                  <a:solidFill>
                    <a:prstClr val="white"/>
                  </a:solidFill>
                  <a:latin typeface="Arial Narrow" panose="020B0606020202030204" pitchFamily="34" charset="0"/>
                  <a:ea typeface="+mn-ea"/>
                </a:rPr>
                <a:t>Brass</a:t>
              </a:r>
            </a:p>
          </p:txBody>
        </p:sp>
        <p:grpSp>
          <p:nvGrpSpPr>
            <p:cNvPr id="20" name="Gruppieren 26"/>
            <p:cNvGrpSpPr/>
            <p:nvPr/>
          </p:nvGrpSpPr>
          <p:grpSpPr bwMode="auto">
            <a:xfrm>
              <a:off x="4711255" y="1556792"/>
              <a:ext cx="2479567" cy="3209743"/>
              <a:chOff x="5495594" y="1988840"/>
              <a:chExt cx="2908724" cy="3907513"/>
            </a:xfrm>
            <a:solidFill>
              <a:srgbClr val="007434"/>
            </a:solidFill>
          </p:grpSpPr>
          <p:grpSp>
            <p:nvGrpSpPr>
              <p:cNvPr id="21" name="Gruppieren 27"/>
              <p:cNvGrpSpPr/>
              <p:nvPr/>
            </p:nvGrpSpPr>
            <p:grpSpPr>
              <a:xfrm>
                <a:off x="5495594" y="5502976"/>
                <a:ext cx="2228456" cy="393377"/>
                <a:chOff x="6439122" y="4934654"/>
                <a:chExt cx="2593783" cy="482011"/>
              </a:xfrm>
              <a:grpFill/>
            </p:grpSpPr>
            <p:sp>
              <p:nvSpPr>
                <p:cNvPr id="24" name="Rechteck 32"/>
                <p:cNvSpPr/>
                <p:nvPr/>
              </p:nvSpPr>
              <p:spPr>
                <a:xfrm>
                  <a:off x="6439122" y="4940702"/>
                  <a:ext cx="677172" cy="475786"/>
                </a:xfrm>
                <a:prstGeom prst="rect">
                  <a:avLst/>
                </a:pr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100" b="1" kern="0" dirty="0">
                      <a:solidFill>
                        <a:prstClr val="white"/>
                      </a:solidFill>
                      <a:latin typeface="Arial Narrow" panose="020B0606020202030204" pitchFamily="34" charset="0"/>
                      <a:ea typeface="+mn-ea"/>
                    </a:rPr>
                    <a:t>ADC12</a:t>
                  </a:r>
                </a:p>
              </p:txBody>
            </p:sp>
            <p:sp>
              <p:nvSpPr>
                <p:cNvPr id="26" name="Rechteck 36"/>
                <p:cNvSpPr/>
                <p:nvPr/>
              </p:nvSpPr>
              <p:spPr>
                <a:xfrm>
                  <a:off x="7116294" y="4934654"/>
                  <a:ext cx="569055" cy="475787"/>
                </a:xfrm>
                <a:prstGeom prst="rect">
                  <a:avLst/>
                </a:pr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100" b="1" kern="0" dirty="0">
                      <a:solidFill>
                        <a:prstClr val="white"/>
                      </a:solidFill>
                      <a:latin typeface="Arial Narrow" panose="020B0606020202030204" pitchFamily="34" charset="0"/>
                      <a:ea typeface="+mn-ea"/>
                    </a:rPr>
                    <a:t>6063</a:t>
                  </a:r>
                </a:p>
              </p:txBody>
            </p:sp>
            <p:sp>
              <p:nvSpPr>
                <p:cNvPr id="28" name="Rechteck 40"/>
                <p:cNvSpPr/>
                <p:nvPr/>
              </p:nvSpPr>
              <p:spPr>
                <a:xfrm>
                  <a:off x="8240816" y="4940878"/>
                  <a:ext cx="792089" cy="475787"/>
                </a:xfrm>
                <a:prstGeom prst="rect">
                  <a:avLst/>
                </a:pr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100" b="1" kern="0" dirty="0" err="1">
                      <a:solidFill>
                        <a:prstClr val="white"/>
                      </a:solidFill>
                      <a:latin typeface="Arial Narrow" panose="020B0606020202030204" pitchFamily="34" charset="0"/>
                      <a:ea typeface="+mn-ea"/>
                    </a:rPr>
                    <a:t>Cu</a:t>
                  </a:r>
                  <a:endParaRPr lang="de-DE" sz="1100" b="1" kern="0" dirty="0">
                    <a:solidFill>
                      <a:prstClr val="white"/>
                    </a:solidFill>
                    <a:latin typeface="Arial Narrow" panose="020B0606020202030204" pitchFamily="34" charset="0"/>
                    <a:ea typeface="+mn-ea"/>
                  </a:endParaRPr>
                </a:p>
              </p:txBody>
            </p:sp>
          </p:grpSp>
          <p:sp>
            <p:nvSpPr>
              <p:cNvPr id="22" name="Rechteck 28"/>
              <p:cNvSpPr/>
              <p:nvPr/>
            </p:nvSpPr>
            <p:spPr>
              <a:xfrm>
                <a:off x="5501181" y="1988840"/>
                <a:ext cx="2903137" cy="380101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600" b="1" kern="0" dirty="0">
                    <a:solidFill>
                      <a:prstClr val="white"/>
                    </a:solidFill>
                    <a:latin typeface="Arial Narrow" panose="020B0606020202030204" pitchFamily="34" charset="0"/>
                    <a:ea typeface="+mn-ea"/>
                  </a:rPr>
                  <a:t>Hysol SL 30 XBB</a:t>
                </a:r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031" y="6010470"/>
            <a:ext cx="3790969" cy="329649"/>
          </a:xfrm>
          <a:prstGeom prst="rect">
            <a:avLst/>
          </a:prstGeom>
        </p:spPr>
      </p:pic>
      <p:pic>
        <p:nvPicPr>
          <p:cNvPr id="30" name="Picture 2" descr="H:\DCIM\118NIKON\DSCN5909.JPG">
            <a:extLst>
              <a:ext uri="{FF2B5EF4-FFF2-40B4-BE49-F238E27FC236}">
                <a16:creationId xmlns:a16="http://schemas.microsoft.com/office/drawing/2014/main" id="{43F9FADC-0AB5-4C47-A389-9853C13153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9522" y="2328148"/>
            <a:ext cx="2951714" cy="319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hteck 36">
            <a:extLst>
              <a:ext uri="{FF2B5EF4-FFF2-40B4-BE49-F238E27FC236}">
                <a16:creationId xmlns:a16="http://schemas.microsoft.com/office/drawing/2014/main" id="{6BC7758D-A357-4B8F-9118-03BB4AEFDD89}"/>
              </a:ext>
            </a:extLst>
          </p:cNvPr>
          <p:cNvSpPr/>
          <p:nvPr/>
        </p:nvSpPr>
        <p:spPr bwMode="auto">
          <a:xfrm>
            <a:off x="1839310" y="5579020"/>
            <a:ext cx="520262" cy="405582"/>
          </a:xfrm>
          <a:prstGeom prst="rect">
            <a:avLst/>
          </a:prstGeom>
          <a:solidFill>
            <a:srgbClr val="007434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kern="0" dirty="0">
                <a:solidFill>
                  <a:prstClr val="white"/>
                </a:solidFill>
                <a:latin typeface="Arial Narrow" panose="020B0606020202030204" pitchFamily="34" charset="0"/>
                <a:ea typeface="+mn-ea"/>
              </a:rPr>
              <a:t>7075</a:t>
            </a:r>
          </a:p>
        </p:txBody>
      </p:sp>
      <p:grpSp>
        <p:nvGrpSpPr>
          <p:cNvPr id="32" name="Gruppieren 94">
            <a:extLst>
              <a:ext uri="{FF2B5EF4-FFF2-40B4-BE49-F238E27FC236}">
                <a16:creationId xmlns:a16="http://schemas.microsoft.com/office/drawing/2014/main" id="{CC507B51-3CD7-41F4-BA17-A332DF36A15F}"/>
              </a:ext>
            </a:extLst>
          </p:cNvPr>
          <p:cNvGrpSpPr>
            <a:grpSpLocks/>
          </p:cNvGrpSpPr>
          <p:nvPr/>
        </p:nvGrpSpPr>
        <p:grpSpPr bwMode="auto">
          <a:xfrm>
            <a:off x="4914606" y="1929473"/>
            <a:ext cx="3095280" cy="4081459"/>
            <a:chOff x="4711255" y="1556792"/>
            <a:chExt cx="2479567" cy="3209743"/>
          </a:xfrm>
        </p:grpSpPr>
        <p:sp>
          <p:nvSpPr>
            <p:cNvPr id="33" name="Rechteck 24">
              <a:extLst>
                <a:ext uri="{FF2B5EF4-FFF2-40B4-BE49-F238E27FC236}">
                  <a16:creationId xmlns:a16="http://schemas.microsoft.com/office/drawing/2014/main" id="{4853B304-601E-4A06-9B62-A80FFC09721F}"/>
                </a:ext>
              </a:extLst>
            </p:cNvPr>
            <p:cNvSpPr/>
            <p:nvPr/>
          </p:nvSpPr>
          <p:spPr>
            <a:xfrm>
              <a:off x="6610920" y="4454426"/>
              <a:ext cx="579902" cy="310863"/>
            </a:xfrm>
            <a:prstGeom prst="rect">
              <a:avLst/>
            </a:prstGeom>
            <a:solidFill>
              <a:srgbClr val="007434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100" b="1" kern="0" dirty="0">
                  <a:solidFill>
                    <a:prstClr val="white"/>
                  </a:solidFill>
                  <a:latin typeface="Arial Narrow" panose="020B0606020202030204" pitchFamily="34" charset="0"/>
                  <a:ea typeface="+mn-ea"/>
                </a:rPr>
                <a:t>Brass</a:t>
              </a:r>
            </a:p>
          </p:txBody>
        </p:sp>
        <p:grpSp>
          <p:nvGrpSpPr>
            <p:cNvPr id="34" name="Gruppieren 26">
              <a:extLst>
                <a:ext uri="{FF2B5EF4-FFF2-40B4-BE49-F238E27FC236}">
                  <a16:creationId xmlns:a16="http://schemas.microsoft.com/office/drawing/2014/main" id="{2FA0E75A-75A7-4DA8-A4A2-B44266F55154}"/>
                </a:ext>
              </a:extLst>
            </p:cNvPr>
            <p:cNvGrpSpPr/>
            <p:nvPr/>
          </p:nvGrpSpPr>
          <p:grpSpPr bwMode="auto">
            <a:xfrm>
              <a:off x="4711255" y="1556792"/>
              <a:ext cx="2479567" cy="3209743"/>
              <a:chOff x="5495594" y="1988840"/>
              <a:chExt cx="2908724" cy="3907513"/>
            </a:xfrm>
            <a:solidFill>
              <a:srgbClr val="007434"/>
            </a:solidFill>
          </p:grpSpPr>
          <p:grpSp>
            <p:nvGrpSpPr>
              <p:cNvPr id="35" name="Gruppieren 27">
                <a:extLst>
                  <a:ext uri="{FF2B5EF4-FFF2-40B4-BE49-F238E27FC236}">
                    <a16:creationId xmlns:a16="http://schemas.microsoft.com/office/drawing/2014/main" id="{7F6C8901-30AD-43B0-9396-6B00AFC3B904}"/>
                  </a:ext>
                </a:extLst>
              </p:cNvPr>
              <p:cNvGrpSpPr/>
              <p:nvPr/>
            </p:nvGrpSpPr>
            <p:grpSpPr>
              <a:xfrm>
                <a:off x="5495594" y="5502976"/>
                <a:ext cx="2228456" cy="393377"/>
                <a:chOff x="6439122" y="4934654"/>
                <a:chExt cx="2593783" cy="482011"/>
              </a:xfrm>
              <a:grpFill/>
            </p:grpSpPr>
            <p:sp>
              <p:nvSpPr>
                <p:cNvPr id="37" name="Rechteck 32">
                  <a:extLst>
                    <a:ext uri="{FF2B5EF4-FFF2-40B4-BE49-F238E27FC236}">
                      <a16:creationId xmlns:a16="http://schemas.microsoft.com/office/drawing/2014/main" id="{93F53943-78CB-421C-B482-F0338B02973D}"/>
                    </a:ext>
                  </a:extLst>
                </p:cNvPr>
                <p:cNvSpPr/>
                <p:nvPr/>
              </p:nvSpPr>
              <p:spPr>
                <a:xfrm>
                  <a:off x="6439122" y="4940702"/>
                  <a:ext cx="677172" cy="475786"/>
                </a:xfrm>
                <a:prstGeom prst="rect">
                  <a:avLst/>
                </a:pr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100" b="1" kern="0" dirty="0">
                      <a:solidFill>
                        <a:prstClr val="white"/>
                      </a:solidFill>
                      <a:latin typeface="Arial Narrow" panose="020B0606020202030204" pitchFamily="34" charset="0"/>
                      <a:ea typeface="+mn-ea"/>
                    </a:rPr>
                    <a:t>ADC12</a:t>
                  </a:r>
                </a:p>
              </p:txBody>
            </p:sp>
            <p:sp>
              <p:nvSpPr>
                <p:cNvPr id="38" name="Rechteck 36">
                  <a:extLst>
                    <a:ext uri="{FF2B5EF4-FFF2-40B4-BE49-F238E27FC236}">
                      <a16:creationId xmlns:a16="http://schemas.microsoft.com/office/drawing/2014/main" id="{B7BC55A9-9501-4FCA-96D8-835DF6F5C22F}"/>
                    </a:ext>
                  </a:extLst>
                </p:cNvPr>
                <p:cNvSpPr/>
                <p:nvPr/>
              </p:nvSpPr>
              <p:spPr>
                <a:xfrm>
                  <a:off x="7116294" y="4934654"/>
                  <a:ext cx="569055" cy="475787"/>
                </a:xfrm>
                <a:prstGeom prst="rect">
                  <a:avLst/>
                </a:pr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100" b="1" kern="0" dirty="0">
                      <a:solidFill>
                        <a:prstClr val="white"/>
                      </a:solidFill>
                      <a:latin typeface="Arial Narrow" panose="020B0606020202030204" pitchFamily="34" charset="0"/>
                      <a:ea typeface="+mn-ea"/>
                    </a:rPr>
                    <a:t>6063</a:t>
                  </a:r>
                </a:p>
              </p:txBody>
            </p:sp>
            <p:sp>
              <p:nvSpPr>
                <p:cNvPr id="39" name="Rechteck 40">
                  <a:extLst>
                    <a:ext uri="{FF2B5EF4-FFF2-40B4-BE49-F238E27FC236}">
                      <a16:creationId xmlns:a16="http://schemas.microsoft.com/office/drawing/2014/main" id="{B772AA48-EE36-4819-B7E2-4643A96A9004}"/>
                    </a:ext>
                  </a:extLst>
                </p:cNvPr>
                <p:cNvSpPr/>
                <p:nvPr/>
              </p:nvSpPr>
              <p:spPr>
                <a:xfrm>
                  <a:off x="8240816" y="4940878"/>
                  <a:ext cx="792089" cy="475787"/>
                </a:xfrm>
                <a:prstGeom prst="rect">
                  <a:avLst/>
                </a:prstGeom>
                <a:grpFill/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de-DE" sz="1100" b="1" kern="0" dirty="0" err="1">
                      <a:solidFill>
                        <a:prstClr val="white"/>
                      </a:solidFill>
                      <a:latin typeface="Arial Narrow" panose="020B0606020202030204" pitchFamily="34" charset="0"/>
                      <a:ea typeface="+mn-ea"/>
                    </a:rPr>
                    <a:t>Cu</a:t>
                  </a:r>
                  <a:endParaRPr lang="de-DE" sz="1100" b="1" kern="0" dirty="0">
                    <a:solidFill>
                      <a:prstClr val="white"/>
                    </a:solidFill>
                    <a:latin typeface="Arial Narrow" panose="020B0606020202030204" pitchFamily="34" charset="0"/>
                    <a:ea typeface="+mn-ea"/>
                  </a:endParaRPr>
                </a:p>
              </p:txBody>
            </p:sp>
          </p:grpSp>
          <p:sp>
            <p:nvSpPr>
              <p:cNvPr id="36" name="Rechteck 28">
                <a:extLst>
                  <a:ext uri="{FF2B5EF4-FFF2-40B4-BE49-F238E27FC236}">
                    <a16:creationId xmlns:a16="http://schemas.microsoft.com/office/drawing/2014/main" id="{8A68A3C4-7029-42BE-84AB-F275B42DC1F7}"/>
                  </a:ext>
                </a:extLst>
              </p:cNvPr>
              <p:cNvSpPr/>
              <p:nvPr/>
            </p:nvSpPr>
            <p:spPr>
              <a:xfrm>
                <a:off x="5501181" y="1988840"/>
                <a:ext cx="2903137" cy="380101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600" b="1" kern="0" dirty="0">
                    <a:solidFill>
                      <a:prstClr val="white"/>
                    </a:solidFill>
                    <a:latin typeface="Arial Narrow" panose="020B0606020202030204" pitchFamily="34" charset="0"/>
                  </a:rPr>
                  <a:t>Standard Cast Iron Coolant</a:t>
                </a:r>
                <a:endParaRPr lang="de-DE" sz="1600" b="1" kern="0" dirty="0">
                  <a:solidFill>
                    <a:prstClr val="white"/>
                  </a:solidFill>
                  <a:latin typeface="Arial Narrow" panose="020B0606020202030204" pitchFamily="34" charset="0"/>
                  <a:ea typeface="+mn-ea"/>
                </a:endParaRPr>
              </a:p>
            </p:txBody>
          </p:sp>
        </p:grpSp>
      </p:grpSp>
      <p:sp>
        <p:nvSpPr>
          <p:cNvPr id="41" name="Rechteck 36">
            <a:extLst>
              <a:ext uri="{FF2B5EF4-FFF2-40B4-BE49-F238E27FC236}">
                <a16:creationId xmlns:a16="http://schemas.microsoft.com/office/drawing/2014/main" id="{A75362E1-EC95-46D9-91AD-3005DF262FC7}"/>
              </a:ext>
            </a:extLst>
          </p:cNvPr>
          <p:cNvSpPr/>
          <p:nvPr/>
        </p:nvSpPr>
        <p:spPr bwMode="auto">
          <a:xfrm>
            <a:off x="6053974" y="5600044"/>
            <a:ext cx="520262" cy="405582"/>
          </a:xfrm>
          <a:prstGeom prst="rect">
            <a:avLst/>
          </a:prstGeom>
          <a:solidFill>
            <a:srgbClr val="007434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kern="0" dirty="0">
                <a:solidFill>
                  <a:prstClr val="white"/>
                </a:solidFill>
                <a:latin typeface="Arial Narrow" panose="020B0606020202030204" pitchFamily="34" charset="0"/>
                <a:ea typeface="+mn-ea"/>
              </a:rPr>
              <a:t>7075</a:t>
            </a:r>
          </a:p>
        </p:txBody>
      </p:sp>
      <p:pic>
        <p:nvPicPr>
          <p:cNvPr id="42" name="Picture 4" descr="C:\Users\nehrk0\Documents\Eigene Dateien\MW Dateien neu\MEA free Project\Cast Iron Product\Alukompatibilität\Hysol SL 35 XBB\DSCN4187.JPG">
            <a:extLst>
              <a:ext uri="{FF2B5EF4-FFF2-40B4-BE49-F238E27FC236}">
                <a16:creationId xmlns:a16="http://schemas.microsoft.com/office/drawing/2014/main" id="{BD5B3D79-F23C-44BC-BD1C-D31293F13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26058" y="2407725"/>
            <a:ext cx="2951714" cy="311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578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/>
          <p:nvPr/>
        </p:nvSpPr>
        <p:spPr>
          <a:xfrm>
            <a:off x="-1" y="0"/>
            <a:ext cx="2261938" cy="437146"/>
          </a:xfrm>
          <a:custGeom>
            <a:avLst/>
            <a:gdLst>
              <a:gd name="connsiteX0" fmla="*/ 0 w 3124200"/>
              <a:gd name="connsiteY0" fmla="*/ 0 h 437146"/>
              <a:gd name="connsiteX1" fmla="*/ 3124200 w 3124200"/>
              <a:gd name="connsiteY1" fmla="*/ 0 h 437146"/>
              <a:gd name="connsiteX2" fmla="*/ 3124200 w 3124200"/>
              <a:gd name="connsiteY2" fmla="*/ 437146 h 437146"/>
              <a:gd name="connsiteX3" fmla="*/ 0 w 3124200"/>
              <a:gd name="connsiteY3" fmla="*/ 437146 h 437146"/>
              <a:gd name="connsiteX4" fmla="*/ 0 w 3124200"/>
              <a:gd name="connsiteY4" fmla="*/ 0 h 437146"/>
              <a:gd name="connsiteX0" fmla="*/ 0 w 3241765"/>
              <a:gd name="connsiteY0" fmla="*/ 0 h 437146"/>
              <a:gd name="connsiteX1" fmla="*/ 3241765 w 3241765"/>
              <a:gd name="connsiteY1" fmla="*/ 0 h 437146"/>
              <a:gd name="connsiteX2" fmla="*/ 3124200 w 3241765"/>
              <a:gd name="connsiteY2" fmla="*/ 437146 h 437146"/>
              <a:gd name="connsiteX3" fmla="*/ 0 w 3241765"/>
              <a:gd name="connsiteY3" fmla="*/ 437146 h 437146"/>
              <a:gd name="connsiteX4" fmla="*/ 0 w 3241765"/>
              <a:gd name="connsiteY4" fmla="*/ 0 h 43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1765" h="437146">
                <a:moveTo>
                  <a:pt x="0" y="0"/>
                </a:moveTo>
                <a:lnTo>
                  <a:pt x="3241765" y="0"/>
                </a:lnTo>
                <a:lnTo>
                  <a:pt x="3124200" y="437146"/>
                </a:lnTo>
                <a:lnTo>
                  <a:pt x="0" y="437146"/>
                </a:lnTo>
                <a:lnTo>
                  <a:pt x="0" y="0"/>
                </a:lnTo>
                <a:close/>
              </a:path>
            </a:pathLst>
          </a:custGeom>
          <a:solidFill>
            <a:srgbClr val="00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9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 Regular" charset="0"/>
              <a:ea typeface="+mn-ea"/>
              <a:cs typeface="+mn-cs"/>
            </a:endParaRPr>
          </a:p>
        </p:txBody>
      </p:sp>
      <p:sp>
        <p:nvSpPr>
          <p:cNvPr id="6" name="object 13"/>
          <p:cNvSpPr txBox="1">
            <a:spLocks/>
          </p:cNvSpPr>
          <p:nvPr/>
        </p:nvSpPr>
        <p:spPr>
          <a:xfrm>
            <a:off x="42035" y="10510"/>
            <a:ext cx="5827219" cy="3923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0" i="0">
                <a:solidFill>
                  <a:srgbClr val="525759"/>
                </a:solidFill>
                <a:latin typeface="CastrolSansCon-Medium"/>
                <a:ea typeface="+mj-ea"/>
                <a:cs typeface="CastrolSansCon-Medium"/>
              </a:defRPr>
            </a:lvl1pPr>
          </a:lstStyle>
          <a:p>
            <a:pPr marL="12700" defTabSz="457200">
              <a:lnSpc>
                <a:spcPts val="3420"/>
              </a:lnSpc>
              <a:defRPr/>
            </a:pPr>
            <a:r>
              <a:rPr lang="en-US" sz="2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Alkalinity 4</a:t>
            </a:r>
            <a:r>
              <a:rPr lang="en-US" sz="2000" dirty="0">
                <a:solidFill>
                  <a:schemeClr val="bg1"/>
                </a:solidFill>
                <a:latin typeface="Arial Narrow" charset="0"/>
              </a:rPr>
              <a:t>% in 20</a:t>
            </a:r>
            <a:r>
              <a:rPr lang="de-DE" sz="2000" dirty="0">
                <a:solidFill>
                  <a:schemeClr val="bg1"/>
                </a:solidFill>
                <a:latin typeface="Arial Narrow" charset="0"/>
              </a:rPr>
              <a:t> °dH</a:t>
            </a:r>
            <a:endParaRPr lang="en-US" sz="2000" dirty="0">
              <a:solidFill>
                <a:schemeClr val="bg1"/>
              </a:solidFill>
              <a:latin typeface="Arial Narrow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031" y="6010470"/>
            <a:ext cx="3790969" cy="329649"/>
          </a:xfrm>
          <a:prstGeom prst="rect">
            <a:avLst/>
          </a:prstGeom>
        </p:spPr>
      </p:pic>
      <p:sp>
        <p:nvSpPr>
          <p:cNvPr id="13" name="Abgerundetes Rechteck 6">
            <a:extLst>
              <a:ext uri="{FF2B5EF4-FFF2-40B4-BE49-F238E27FC236}">
                <a16:creationId xmlns:a16="http://schemas.microsoft.com/office/drawing/2014/main" id="{784C3CD1-717E-41A2-A96F-F4F451B6183E}"/>
              </a:ext>
            </a:extLst>
          </p:cNvPr>
          <p:cNvSpPr/>
          <p:nvPr/>
        </p:nvSpPr>
        <p:spPr>
          <a:xfrm>
            <a:off x="1633340" y="1030302"/>
            <a:ext cx="7105650" cy="3067050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aphicFrame>
        <p:nvGraphicFramePr>
          <p:cNvPr id="14" name="Diagramm 7">
            <a:extLst>
              <a:ext uri="{FF2B5EF4-FFF2-40B4-BE49-F238E27FC236}">
                <a16:creationId xmlns:a16="http://schemas.microsoft.com/office/drawing/2014/main" id="{01BD21DB-C8C4-4ED7-A6EE-94618E15A7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3740941"/>
              </p:ext>
            </p:extLst>
          </p:nvPr>
        </p:nvGraphicFramePr>
        <p:xfrm>
          <a:off x="1669103" y="1117914"/>
          <a:ext cx="7034123" cy="2891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53284D-EFF0-412E-8695-73EF6995560C}"/>
              </a:ext>
            </a:extLst>
          </p:cNvPr>
          <p:cNvCxnSpPr>
            <a:cxnSpLocks/>
          </p:cNvCxnSpPr>
          <p:nvPr/>
        </p:nvCxnSpPr>
        <p:spPr>
          <a:xfrm>
            <a:off x="6059211" y="490015"/>
            <a:ext cx="52656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149836C-8FE1-46A9-BB06-F825AB73F977}"/>
              </a:ext>
            </a:extLst>
          </p:cNvPr>
          <p:cNvCxnSpPr>
            <a:cxnSpLocks/>
          </p:cNvCxnSpPr>
          <p:nvPr/>
        </p:nvCxnSpPr>
        <p:spPr>
          <a:xfrm>
            <a:off x="6064467" y="721242"/>
            <a:ext cx="526566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6AA8687-B098-4675-A2E8-721BF2F9BDF8}"/>
              </a:ext>
            </a:extLst>
          </p:cNvPr>
          <p:cNvSpPr txBox="1"/>
          <p:nvPr/>
        </p:nvSpPr>
        <p:spPr>
          <a:xfrm>
            <a:off x="6642535" y="357352"/>
            <a:ext cx="11613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/>
              <a:t>Hysol</a:t>
            </a:r>
            <a:r>
              <a:rPr lang="en-GB" sz="1000" dirty="0"/>
              <a:t> SL 30 XBB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7297B0-61EB-476D-9ECF-F3B794D67528}"/>
              </a:ext>
            </a:extLst>
          </p:cNvPr>
          <p:cNvSpPr txBox="1"/>
          <p:nvPr/>
        </p:nvSpPr>
        <p:spPr>
          <a:xfrm>
            <a:off x="6637280" y="570556"/>
            <a:ext cx="16921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Standard Cast Iron Coolant</a:t>
            </a:r>
          </a:p>
        </p:txBody>
      </p:sp>
      <p:graphicFrame>
        <p:nvGraphicFramePr>
          <p:cNvPr id="28" name="Tabelle 1">
            <a:extLst>
              <a:ext uri="{FF2B5EF4-FFF2-40B4-BE49-F238E27FC236}">
                <a16:creationId xmlns:a16="http://schemas.microsoft.com/office/drawing/2014/main" id="{3C0C7367-98DC-4537-BF61-07E2EE98E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919302"/>
              </p:ext>
            </p:extLst>
          </p:nvPr>
        </p:nvGraphicFramePr>
        <p:xfrm>
          <a:off x="1669103" y="4772025"/>
          <a:ext cx="6913593" cy="93535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77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5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45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1785">
                <a:tc>
                  <a:txBody>
                    <a:bodyPr/>
                    <a:lstStyle/>
                    <a:p>
                      <a:r>
                        <a:rPr lang="de-DE" sz="1400" dirty="0"/>
                        <a:t>Product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Start</a:t>
                      </a:r>
                      <a:r>
                        <a:rPr lang="de-DE" sz="1400" baseline="0" dirty="0"/>
                        <a:t> pH-value</a:t>
                      </a:r>
                      <a:endParaRPr lang="de-DE" sz="1400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pH 7</a:t>
                      </a:r>
                      <a:r>
                        <a:rPr lang="de-DE" sz="1400" baseline="0" dirty="0"/>
                        <a:t> - </a:t>
                      </a:r>
                      <a:r>
                        <a:rPr lang="de-DE" sz="1400" dirty="0"/>
                        <a:t>ml</a:t>
                      </a:r>
                      <a:r>
                        <a:rPr lang="de-DE" sz="1400" baseline="0" dirty="0"/>
                        <a:t> HCl (0.1M)</a:t>
                      </a:r>
                      <a:endParaRPr lang="de-DE" sz="1400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pH 8</a:t>
                      </a:r>
                      <a:r>
                        <a:rPr lang="de-DE" sz="1400" baseline="0" dirty="0"/>
                        <a:t> - </a:t>
                      </a:r>
                      <a:r>
                        <a:rPr lang="de-DE" sz="1400" dirty="0"/>
                        <a:t>ml</a:t>
                      </a:r>
                      <a:r>
                        <a:rPr lang="de-DE" sz="1400" baseline="0" dirty="0"/>
                        <a:t> HCl (0.1M)</a:t>
                      </a:r>
                      <a:endParaRPr lang="de-DE" sz="1400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785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rgbClr val="525759"/>
                          </a:solidFill>
                        </a:rPr>
                        <a:t>Standard Cast Iron Coolant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rgbClr val="008000"/>
                          </a:solidFill>
                        </a:rPr>
                        <a:t>9.7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rgbClr val="008000"/>
                          </a:solidFill>
                        </a:rPr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rgbClr val="008000"/>
                          </a:solidFill>
                        </a:rPr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785">
                <a:tc>
                  <a:txBody>
                    <a:bodyPr/>
                    <a:lstStyle/>
                    <a:p>
                      <a:r>
                        <a:rPr lang="de-DE" sz="1400" baseline="0" dirty="0">
                          <a:solidFill>
                            <a:srgbClr val="525759"/>
                          </a:solidFill>
                        </a:rPr>
                        <a:t>Hysol SL 30 XBB</a:t>
                      </a:r>
                      <a:endParaRPr lang="de-DE" sz="1400" dirty="0">
                        <a:solidFill>
                          <a:srgbClr val="5257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rgbClr val="008000"/>
                          </a:solidFill>
                        </a:rPr>
                        <a:t>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rgbClr val="008000"/>
                          </a:solidFill>
                        </a:rPr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rgbClr val="008000"/>
                          </a:solidFill>
                        </a:rPr>
                        <a:t>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1583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0" y="0"/>
            <a:ext cx="2384213" cy="437146"/>
          </a:xfrm>
          <a:custGeom>
            <a:avLst/>
            <a:gdLst>
              <a:gd name="connsiteX0" fmla="*/ 0 w 3124200"/>
              <a:gd name="connsiteY0" fmla="*/ 0 h 437146"/>
              <a:gd name="connsiteX1" fmla="*/ 3124200 w 3124200"/>
              <a:gd name="connsiteY1" fmla="*/ 0 h 437146"/>
              <a:gd name="connsiteX2" fmla="*/ 3124200 w 3124200"/>
              <a:gd name="connsiteY2" fmla="*/ 437146 h 437146"/>
              <a:gd name="connsiteX3" fmla="*/ 0 w 3124200"/>
              <a:gd name="connsiteY3" fmla="*/ 437146 h 437146"/>
              <a:gd name="connsiteX4" fmla="*/ 0 w 3124200"/>
              <a:gd name="connsiteY4" fmla="*/ 0 h 437146"/>
              <a:gd name="connsiteX0" fmla="*/ 0 w 3241765"/>
              <a:gd name="connsiteY0" fmla="*/ 0 h 437146"/>
              <a:gd name="connsiteX1" fmla="*/ 3241765 w 3241765"/>
              <a:gd name="connsiteY1" fmla="*/ 0 h 437146"/>
              <a:gd name="connsiteX2" fmla="*/ 3124200 w 3241765"/>
              <a:gd name="connsiteY2" fmla="*/ 437146 h 437146"/>
              <a:gd name="connsiteX3" fmla="*/ 0 w 3241765"/>
              <a:gd name="connsiteY3" fmla="*/ 437146 h 437146"/>
              <a:gd name="connsiteX4" fmla="*/ 0 w 3241765"/>
              <a:gd name="connsiteY4" fmla="*/ 0 h 43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1765" h="437146">
                <a:moveTo>
                  <a:pt x="0" y="0"/>
                </a:moveTo>
                <a:lnTo>
                  <a:pt x="3241765" y="0"/>
                </a:lnTo>
                <a:lnTo>
                  <a:pt x="3124200" y="437146"/>
                </a:lnTo>
                <a:lnTo>
                  <a:pt x="0" y="437146"/>
                </a:lnTo>
                <a:lnTo>
                  <a:pt x="0" y="0"/>
                </a:lnTo>
                <a:close/>
              </a:path>
            </a:pathLst>
          </a:custGeom>
          <a:solidFill>
            <a:srgbClr val="00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9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 Regular" charset="0"/>
              <a:ea typeface="+mn-ea"/>
              <a:cs typeface="+mn-cs"/>
            </a:endParaRPr>
          </a:p>
        </p:txBody>
      </p:sp>
      <p:sp>
        <p:nvSpPr>
          <p:cNvPr id="3" name="object 13"/>
          <p:cNvSpPr txBox="1">
            <a:spLocks/>
          </p:cNvSpPr>
          <p:nvPr/>
        </p:nvSpPr>
        <p:spPr>
          <a:xfrm>
            <a:off x="285192" y="58496"/>
            <a:ext cx="230899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0" i="0">
                <a:solidFill>
                  <a:srgbClr val="525759"/>
                </a:solidFill>
                <a:latin typeface="CastrolSansCon-Medium"/>
                <a:ea typeface="+mj-ea"/>
                <a:cs typeface="CastrolSansCon-Medium"/>
              </a:defRPr>
            </a:lvl1pPr>
          </a:lstStyle>
          <a:p>
            <a:r>
              <a:rPr lang="de-DE" sz="200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Microbiology</a:t>
            </a:r>
            <a:r>
              <a:rPr lang="de-DE" sz="2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Testing</a:t>
            </a:r>
            <a:endParaRPr lang="de-DE" sz="20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aphicFrame>
        <p:nvGraphicFramePr>
          <p:cNvPr id="1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874974"/>
              </p:ext>
            </p:extLst>
          </p:nvPr>
        </p:nvGraphicFramePr>
        <p:xfrm>
          <a:off x="285192" y="1418528"/>
          <a:ext cx="8251124" cy="1296000"/>
        </p:xfrm>
        <a:graphic>
          <a:graphicData uri="http://schemas.openxmlformats.org/drawingml/2006/table">
            <a:tbl>
              <a:tblPr/>
              <a:tblGrid>
                <a:gridCol w="1472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28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00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28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00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8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00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5000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5000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5000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4090" marR="4090" marT="40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Days</a:t>
                      </a:r>
                    </a:p>
                  </a:txBody>
                  <a:tcPr marL="4090" marR="4090" marT="40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4090" marR="4090" marT="40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4090" marR="4090" marT="40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 err="1">
                          <a:effectLst/>
                          <a:latin typeface="Arial"/>
                        </a:rPr>
                        <a:t>Product</a:t>
                      </a:r>
                      <a:endParaRPr lang="de-DE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4090" marR="4090" marT="4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4090" marR="4090" marT="4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4090" marR="4090" marT="4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4090" marR="4090" marT="4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4090" marR="4090" marT="4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4090" marR="4090" marT="4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21</a:t>
                      </a:r>
                    </a:p>
                  </a:txBody>
                  <a:tcPr marL="4090" marR="4090" marT="4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4090" marR="4090" marT="4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28</a:t>
                      </a:r>
                    </a:p>
                  </a:txBody>
                  <a:tcPr marL="4090" marR="4090" marT="4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PID 1</a:t>
                      </a:r>
                    </a:p>
                  </a:txBody>
                  <a:tcPr marL="4090" marR="4090" marT="40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PID3</a:t>
                      </a:r>
                    </a:p>
                  </a:txBody>
                  <a:tcPr marL="4090" marR="4090" marT="4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Hysol</a:t>
                      </a:r>
                      <a:r>
                        <a:rPr lang="de-DE" sz="1000" b="1" i="0" u="none" strike="noStrike" baseline="0" dirty="0">
                          <a:effectLst/>
                          <a:latin typeface="Arial"/>
                        </a:rPr>
                        <a:t> SL 30 XBB</a:t>
                      </a:r>
                      <a:endParaRPr lang="de-DE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4090" marR="4090" marT="40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0,00E+00</a:t>
                      </a:r>
                    </a:p>
                  </a:txBody>
                  <a:tcPr marL="4090" marR="4090" marT="40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0,00E+00</a:t>
                      </a:r>
                    </a:p>
                  </a:txBody>
                  <a:tcPr marL="4090" marR="4090" marT="4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0,00E+00</a:t>
                      </a:r>
                    </a:p>
                  </a:txBody>
                  <a:tcPr marL="4090" marR="4090" marT="4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1,00E+03</a:t>
                      </a:r>
                    </a:p>
                  </a:txBody>
                  <a:tcPr marL="4090" marR="4090" marT="4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0,00E+00</a:t>
                      </a:r>
                    </a:p>
                  </a:txBody>
                  <a:tcPr marL="4090" marR="4090" marT="4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1,00E+03</a:t>
                      </a:r>
                    </a:p>
                  </a:txBody>
                  <a:tcPr marL="4090" marR="4090" marT="4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0,00E+00</a:t>
                      </a:r>
                    </a:p>
                  </a:txBody>
                  <a:tcPr marL="4090" marR="4090" marT="4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2,00E+04</a:t>
                      </a:r>
                    </a:p>
                  </a:txBody>
                  <a:tcPr marL="4090" marR="4090" marT="4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1,00E+03</a:t>
                      </a:r>
                    </a:p>
                  </a:txBody>
                  <a:tcPr marL="4090" marR="4090" marT="4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0,00E+00</a:t>
                      </a:r>
                    </a:p>
                  </a:txBody>
                  <a:tcPr marL="4090" marR="4090" marT="4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 Standard Cast Iron Coolant</a:t>
                      </a:r>
                    </a:p>
                  </a:txBody>
                  <a:tcPr marL="4090" marR="4090" marT="40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1,00E+02</a:t>
                      </a:r>
                    </a:p>
                  </a:txBody>
                  <a:tcPr marL="4090" marR="4090" marT="40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0,00E+00</a:t>
                      </a:r>
                    </a:p>
                  </a:txBody>
                  <a:tcPr marL="4090" marR="4090" marT="4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0,00E+00</a:t>
                      </a:r>
                    </a:p>
                  </a:txBody>
                  <a:tcPr marL="4090" marR="4090" marT="4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0,00E+00</a:t>
                      </a:r>
                    </a:p>
                  </a:txBody>
                  <a:tcPr marL="4090" marR="4090" marT="4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0,00E+00</a:t>
                      </a:r>
                    </a:p>
                  </a:txBody>
                  <a:tcPr marL="4090" marR="4090" marT="4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na</a:t>
                      </a:r>
                    </a:p>
                  </a:txBody>
                  <a:tcPr marL="4090" marR="4090" marT="4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0,00E+00</a:t>
                      </a:r>
                    </a:p>
                  </a:txBody>
                  <a:tcPr marL="4090" marR="4090" marT="4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0,00E+00</a:t>
                      </a:r>
                    </a:p>
                  </a:txBody>
                  <a:tcPr marL="4090" marR="4090" marT="4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0,00E+00</a:t>
                      </a:r>
                    </a:p>
                  </a:txBody>
                  <a:tcPr marL="4090" marR="4090" marT="4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0,00E+00</a:t>
                      </a:r>
                    </a:p>
                  </a:txBody>
                  <a:tcPr marL="4090" marR="4090" marT="40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6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292349"/>
              </p:ext>
            </p:extLst>
          </p:nvPr>
        </p:nvGraphicFramePr>
        <p:xfrm>
          <a:off x="309556" y="3015036"/>
          <a:ext cx="8251120" cy="1332000"/>
        </p:xfrm>
        <a:graphic>
          <a:graphicData uri="http://schemas.openxmlformats.org/drawingml/2006/table">
            <a:tbl>
              <a:tblPr/>
              <a:tblGrid>
                <a:gridCol w="14508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49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49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1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19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49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49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49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523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523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6292" marR="6292" marT="6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Days</a:t>
                      </a:r>
                    </a:p>
                  </a:txBody>
                  <a:tcPr marL="6292" marR="6292" marT="629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6292" marR="6292" marT="6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6292" marR="6292" marT="6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 err="1">
                          <a:effectLst/>
                          <a:latin typeface="Arial"/>
                        </a:rPr>
                        <a:t>Product</a:t>
                      </a:r>
                      <a:endParaRPr lang="de-DE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6292" marR="6292" marT="62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6292" marR="6292" marT="62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21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28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PID1</a:t>
                      </a:r>
                    </a:p>
                  </a:txBody>
                  <a:tcPr marL="6292" marR="6292" marT="6292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PID3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Hysol SL 30 XBB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0,00E+00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0,00E+00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0,00E+00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0,00E+00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0,00E+00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0,00E+00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0,00E+00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0,00E+00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0,00E+00</a:t>
                      </a:r>
                    </a:p>
                  </a:txBody>
                  <a:tcPr marL="6292" marR="6292" marT="6292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0,00E+00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Standard Cast Iron Coolant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0,00E+00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0,00E+00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0,00E+00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0,00E+00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0,00E+00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na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0,00E+00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1,00E+01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0,00E+00</a:t>
                      </a:r>
                    </a:p>
                  </a:txBody>
                  <a:tcPr marL="6292" marR="6292" marT="6292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0,00E+00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Textfeld 5"/>
          <p:cNvSpPr txBox="1"/>
          <p:nvPr/>
        </p:nvSpPr>
        <p:spPr>
          <a:xfrm>
            <a:off x="285192" y="1217142"/>
            <a:ext cx="796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>
                <a:solidFill>
                  <a:prstClr val="black"/>
                </a:solidFill>
              </a:rPr>
              <a:t>Bacteria</a:t>
            </a:r>
            <a:endParaRPr lang="de-DE" sz="1400" b="1" dirty="0">
              <a:solidFill>
                <a:prstClr val="black"/>
              </a:solidFill>
            </a:endParaRPr>
          </a:p>
        </p:txBody>
      </p:sp>
      <p:sp>
        <p:nvSpPr>
          <p:cNvPr id="18" name="Textfeld 11"/>
          <p:cNvSpPr txBox="1"/>
          <p:nvPr/>
        </p:nvSpPr>
        <p:spPr>
          <a:xfrm>
            <a:off x="309556" y="2917139"/>
            <a:ext cx="588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prstClr val="black"/>
                </a:solidFill>
              </a:rPr>
              <a:t>Fungi</a:t>
            </a: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8548009" y="3261842"/>
            <a:ext cx="0" cy="108519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767902" y="1719036"/>
            <a:ext cx="0" cy="25085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9"/>
          <p:cNvSpPr txBox="1"/>
          <p:nvPr/>
        </p:nvSpPr>
        <p:spPr>
          <a:xfrm>
            <a:off x="285192" y="692696"/>
            <a:ext cx="7491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/>
              <a:t>Internal microbiology challenge test over a 4-week period (5%, 200 ppm)</a:t>
            </a:r>
            <a:endParaRPr lang="de-D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D07877-ADD1-4998-B04D-6FA1869C13B1}"/>
              </a:ext>
            </a:extLst>
          </p:cNvPr>
          <p:cNvCxnSpPr/>
          <p:nvPr/>
        </p:nvCxnSpPr>
        <p:spPr>
          <a:xfrm>
            <a:off x="1767902" y="3010987"/>
            <a:ext cx="0" cy="25085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elle 4">
            <a:extLst>
              <a:ext uri="{FF2B5EF4-FFF2-40B4-BE49-F238E27FC236}">
                <a16:creationId xmlns:a16="http://schemas.microsoft.com/office/drawing/2014/main" id="{CAB3A326-4BEB-4438-86AF-412D50647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833003"/>
              </p:ext>
            </p:extLst>
          </p:nvPr>
        </p:nvGraphicFramePr>
        <p:xfrm>
          <a:off x="325322" y="4933180"/>
          <a:ext cx="5576682" cy="1332000"/>
        </p:xfrm>
        <a:graphic>
          <a:graphicData uri="http://schemas.openxmlformats.org/drawingml/2006/table">
            <a:tbl>
              <a:tblPr/>
              <a:tblGrid>
                <a:gridCol w="14508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49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49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1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19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49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6292" marR="6292" marT="6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endParaRPr lang="de-DE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6292" marR="6292" marT="629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 err="1">
                          <a:effectLst/>
                          <a:latin typeface="Arial"/>
                        </a:rPr>
                        <a:t>Product</a:t>
                      </a:r>
                      <a:endParaRPr lang="de-DE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6292" marR="6292" marT="62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Start</a:t>
                      </a:r>
                    </a:p>
                  </a:txBody>
                  <a:tcPr marL="6292" marR="6292" marT="62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effectLst/>
                          <a:latin typeface="Arial"/>
                        </a:rPr>
                        <a:t>1</a:t>
                      </a:r>
                      <a:r>
                        <a:rPr lang="en-GB" altLang="zh-CN" sz="1000" b="0" i="0" u="none" strike="noStrike" baseline="30000" dirty="0" err="1">
                          <a:effectLst/>
                          <a:latin typeface="Arial"/>
                        </a:rPr>
                        <a:t>st</a:t>
                      </a:r>
                      <a:r>
                        <a:rPr lang="zh-CN" altLang="en-US" sz="1000" b="0" i="0" u="none" strike="noStrike" dirty="0">
                          <a:effectLst/>
                          <a:latin typeface="Arial"/>
                        </a:rPr>
                        <a:t> </a:t>
                      </a:r>
                      <a:r>
                        <a:rPr lang="en-GB" altLang="zh-CN" sz="1000" b="0" i="0" u="none" strike="noStrike" dirty="0">
                          <a:effectLst/>
                          <a:latin typeface="Arial"/>
                        </a:rPr>
                        <a:t>Week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2nd Week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3rd Week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End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(Start-End)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Hysol SL 30 XBB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9,50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9,24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9,30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9,17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9,18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-0,32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Standard Cast Iron Coolant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9,51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9,36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9,49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9,37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9,38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-0,13</a:t>
                      </a:r>
                    </a:p>
                  </a:txBody>
                  <a:tcPr marL="6292" marR="6292" marT="6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93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" name="Textfeld 11">
            <a:extLst>
              <a:ext uri="{FF2B5EF4-FFF2-40B4-BE49-F238E27FC236}">
                <a16:creationId xmlns:a16="http://schemas.microsoft.com/office/drawing/2014/main" id="{3C79E8E7-B925-4AB6-B567-2DD1F6FED77A}"/>
              </a:ext>
            </a:extLst>
          </p:cNvPr>
          <p:cNvSpPr txBox="1"/>
          <p:nvPr/>
        </p:nvSpPr>
        <p:spPr>
          <a:xfrm>
            <a:off x="325322" y="4835283"/>
            <a:ext cx="864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prstClr val="black"/>
                </a:solidFill>
              </a:rPr>
              <a:t>pH-Value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5152C79-2FF5-4C1A-BF43-DDEDC45F4AA9}"/>
              </a:ext>
            </a:extLst>
          </p:cNvPr>
          <p:cNvCxnSpPr/>
          <p:nvPr/>
        </p:nvCxnSpPr>
        <p:spPr>
          <a:xfrm>
            <a:off x="1783668" y="4929131"/>
            <a:ext cx="0" cy="25085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768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0" y="0"/>
            <a:ext cx="5876694" cy="437146"/>
          </a:xfrm>
          <a:custGeom>
            <a:avLst/>
            <a:gdLst>
              <a:gd name="connsiteX0" fmla="*/ 0 w 3124200"/>
              <a:gd name="connsiteY0" fmla="*/ 0 h 437146"/>
              <a:gd name="connsiteX1" fmla="*/ 3124200 w 3124200"/>
              <a:gd name="connsiteY1" fmla="*/ 0 h 437146"/>
              <a:gd name="connsiteX2" fmla="*/ 3124200 w 3124200"/>
              <a:gd name="connsiteY2" fmla="*/ 437146 h 437146"/>
              <a:gd name="connsiteX3" fmla="*/ 0 w 3124200"/>
              <a:gd name="connsiteY3" fmla="*/ 437146 h 437146"/>
              <a:gd name="connsiteX4" fmla="*/ 0 w 3124200"/>
              <a:gd name="connsiteY4" fmla="*/ 0 h 437146"/>
              <a:gd name="connsiteX0" fmla="*/ 0 w 3241765"/>
              <a:gd name="connsiteY0" fmla="*/ 0 h 437146"/>
              <a:gd name="connsiteX1" fmla="*/ 3241765 w 3241765"/>
              <a:gd name="connsiteY1" fmla="*/ 0 h 437146"/>
              <a:gd name="connsiteX2" fmla="*/ 3124200 w 3241765"/>
              <a:gd name="connsiteY2" fmla="*/ 437146 h 437146"/>
              <a:gd name="connsiteX3" fmla="*/ 0 w 3241765"/>
              <a:gd name="connsiteY3" fmla="*/ 437146 h 437146"/>
              <a:gd name="connsiteX4" fmla="*/ 0 w 3241765"/>
              <a:gd name="connsiteY4" fmla="*/ 0 h 43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1765" h="437146">
                <a:moveTo>
                  <a:pt x="0" y="0"/>
                </a:moveTo>
                <a:lnTo>
                  <a:pt x="3241765" y="0"/>
                </a:lnTo>
                <a:lnTo>
                  <a:pt x="3124200" y="437146"/>
                </a:lnTo>
                <a:lnTo>
                  <a:pt x="0" y="437146"/>
                </a:lnTo>
                <a:lnTo>
                  <a:pt x="0" y="0"/>
                </a:lnTo>
                <a:close/>
              </a:path>
            </a:pathLst>
          </a:custGeom>
          <a:solidFill>
            <a:srgbClr val="00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9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 Regular" charset="0"/>
              <a:ea typeface="+mn-ea"/>
              <a:cs typeface="+mn-cs"/>
            </a:endParaRPr>
          </a:p>
        </p:txBody>
      </p:sp>
      <p:sp>
        <p:nvSpPr>
          <p:cNvPr id="3" name="object 13"/>
          <p:cNvSpPr txBox="1">
            <a:spLocks/>
          </p:cNvSpPr>
          <p:nvPr/>
        </p:nvSpPr>
        <p:spPr>
          <a:xfrm>
            <a:off x="285192" y="58496"/>
            <a:ext cx="582721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0" i="0">
                <a:solidFill>
                  <a:srgbClr val="525759"/>
                </a:solidFill>
                <a:latin typeface="CastrolSansCon-Medium"/>
                <a:ea typeface="+mj-ea"/>
                <a:cs typeface="CastrolSansCon-Medium"/>
              </a:defRPr>
            </a:lvl1pPr>
          </a:lstStyle>
          <a:p>
            <a:r>
              <a:rPr lang="de-DE" sz="2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SITA foam test – 6% 100ppm, CIP 514-06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3895" y="6428966"/>
            <a:ext cx="3790969" cy="329649"/>
          </a:xfrm>
          <a:prstGeom prst="rect">
            <a:avLst/>
          </a:prstGeom>
        </p:spPr>
      </p:pic>
      <p:sp>
        <p:nvSpPr>
          <p:cNvPr id="10" name="Abgerundetes Rechteck 10">
            <a:extLst>
              <a:ext uri="{FF2B5EF4-FFF2-40B4-BE49-F238E27FC236}">
                <a16:creationId xmlns:a16="http://schemas.microsoft.com/office/drawing/2014/main" id="{2F54028B-595A-41AF-89A3-96E5E02AAE19}"/>
              </a:ext>
            </a:extLst>
          </p:cNvPr>
          <p:cNvSpPr/>
          <p:nvPr/>
        </p:nvSpPr>
        <p:spPr>
          <a:xfrm>
            <a:off x="179388" y="1293098"/>
            <a:ext cx="5086349" cy="2619376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1" name="Picture 2" descr="C:\Users\heaqmq\AppData\Local\Microsoft\Windows\Temporary Internet Files\Content.Outlook\0MAHDUAK\r-2000.jpg">
            <a:extLst>
              <a:ext uri="{FF2B5EF4-FFF2-40B4-BE49-F238E27FC236}">
                <a16:creationId xmlns:a16="http://schemas.microsoft.com/office/drawing/2014/main" id="{D48989A8-EA0D-46CC-9B1C-7448D74CD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5595" y="1678861"/>
            <a:ext cx="1867324" cy="355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bgerundetes Rechteck 17">
            <a:extLst>
              <a:ext uri="{FF2B5EF4-FFF2-40B4-BE49-F238E27FC236}">
                <a16:creationId xmlns:a16="http://schemas.microsoft.com/office/drawing/2014/main" id="{CBC9B3FA-D7D2-47EC-9887-AC1ADFDBD7ED}"/>
              </a:ext>
            </a:extLst>
          </p:cNvPr>
          <p:cNvSpPr/>
          <p:nvPr/>
        </p:nvSpPr>
        <p:spPr>
          <a:xfrm>
            <a:off x="6158721" y="1531978"/>
            <a:ext cx="2096500" cy="3835995"/>
          </a:xfrm>
          <a:prstGeom prst="roundRect">
            <a:avLst/>
          </a:prstGeom>
          <a:noFill/>
          <a:ln w="1905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525759"/>
              </a:solidFill>
            </a:endParaRPr>
          </a:p>
        </p:txBody>
      </p:sp>
      <p:sp>
        <p:nvSpPr>
          <p:cNvPr id="13" name="Abgerundetes Rechteck 12">
            <a:extLst>
              <a:ext uri="{FF2B5EF4-FFF2-40B4-BE49-F238E27FC236}">
                <a16:creationId xmlns:a16="http://schemas.microsoft.com/office/drawing/2014/main" id="{FFAA92AB-A125-4EBB-AD9B-6531E9495570}"/>
              </a:ext>
            </a:extLst>
          </p:cNvPr>
          <p:cNvSpPr/>
          <p:nvPr/>
        </p:nvSpPr>
        <p:spPr>
          <a:xfrm flipV="1">
            <a:off x="5521665" y="5478680"/>
            <a:ext cx="3173861" cy="849912"/>
          </a:xfrm>
          <a:prstGeom prst="roundRect">
            <a:avLst/>
          </a:prstGeom>
          <a:noFill/>
          <a:ln w="1905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525759"/>
              </a:solidFill>
            </a:endParaRPr>
          </a:p>
        </p:txBody>
      </p:sp>
      <p:sp>
        <p:nvSpPr>
          <p:cNvPr id="14" name="Textfeld 1">
            <a:extLst>
              <a:ext uri="{FF2B5EF4-FFF2-40B4-BE49-F238E27FC236}">
                <a16:creationId xmlns:a16="http://schemas.microsoft.com/office/drawing/2014/main" id="{F80893F6-43DE-46D7-A4EA-C609AC4C05E2}"/>
              </a:ext>
            </a:extLst>
          </p:cNvPr>
          <p:cNvSpPr txBox="1"/>
          <p:nvPr/>
        </p:nvSpPr>
        <p:spPr>
          <a:xfrm>
            <a:off x="5532418" y="5504558"/>
            <a:ext cx="3163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525759"/>
                </a:solidFill>
              </a:rPr>
              <a:t>After 24h emulsions were filtered (8µM) and again a SITA foam test was performed.</a:t>
            </a:r>
          </a:p>
        </p:txBody>
      </p:sp>
      <p:graphicFrame>
        <p:nvGraphicFramePr>
          <p:cNvPr id="15" name="Diagramm 13">
            <a:extLst>
              <a:ext uri="{FF2B5EF4-FFF2-40B4-BE49-F238E27FC236}">
                <a16:creationId xmlns:a16="http://schemas.microsoft.com/office/drawing/2014/main" id="{5B6AF34C-6455-4B96-B6AC-CAB985A2F3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8864303"/>
              </p:ext>
            </p:extLst>
          </p:nvPr>
        </p:nvGraphicFramePr>
        <p:xfrm>
          <a:off x="179388" y="1383454"/>
          <a:ext cx="5086349" cy="2579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Diagramm 16">
            <a:extLst>
              <a:ext uri="{FF2B5EF4-FFF2-40B4-BE49-F238E27FC236}">
                <a16:creationId xmlns:a16="http://schemas.microsoft.com/office/drawing/2014/main" id="{CAF4E7DF-4914-4816-B487-2E8C142057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591744"/>
              </p:ext>
            </p:extLst>
          </p:nvPr>
        </p:nvGraphicFramePr>
        <p:xfrm>
          <a:off x="31750" y="3986064"/>
          <a:ext cx="5233988" cy="2520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Abgerundetes Rechteck 15">
            <a:extLst>
              <a:ext uri="{FF2B5EF4-FFF2-40B4-BE49-F238E27FC236}">
                <a16:creationId xmlns:a16="http://schemas.microsoft.com/office/drawing/2014/main" id="{6556F2A3-6C17-4DEC-89AC-34BC1A5FF688}"/>
              </a:ext>
            </a:extLst>
          </p:cNvPr>
          <p:cNvSpPr/>
          <p:nvPr/>
        </p:nvSpPr>
        <p:spPr>
          <a:xfrm>
            <a:off x="179388" y="3971578"/>
            <a:ext cx="5086349" cy="2619376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1DB7F3D-4A15-411F-AD57-1ED30F40A3A9}"/>
              </a:ext>
            </a:extLst>
          </p:cNvPr>
          <p:cNvCxnSpPr>
            <a:cxnSpLocks/>
          </p:cNvCxnSpPr>
          <p:nvPr/>
        </p:nvCxnSpPr>
        <p:spPr>
          <a:xfrm>
            <a:off x="3505191" y="2045551"/>
            <a:ext cx="526566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0DDF41-C27A-4DD7-9692-1E72364D1917}"/>
              </a:ext>
            </a:extLst>
          </p:cNvPr>
          <p:cNvCxnSpPr>
            <a:cxnSpLocks/>
          </p:cNvCxnSpPr>
          <p:nvPr/>
        </p:nvCxnSpPr>
        <p:spPr>
          <a:xfrm>
            <a:off x="3510447" y="2276778"/>
            <a:ext cx="526566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3AE538F-C9D2-4F6A-9AE9-0ED84E50AAA6}"/>
              </a:ext>
            </a:extLst>
          </p:cNvPr>
          <p:cNvSpPr txBox="1"/>
          <p:nvPr/>
        </p:nvSpPr>
        <p:spPr>
          <a:xfrm>
            <a:off x="4088515" y="1912888"/>
            <a:ext cx="2054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Standard Cast Iron Coolant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4EE168-9138-45FD-9464-B813AD22A64D}"/>
              </a:ext>
            </a:extLst>
          </p:cNvPr>
          <p:cNvSpPr txBox="1"/>
          <p:nvPr/>
        </p:nvSpPr>
        <p:spPr>
          <a:xfrm>
            <a:off x="4083260" y="2126092"/>
            <a:ext cx="2154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err="1">
                <a:latin typeface="Arial" panose="020B0604020202020204" pitchFamily="34" charset="0"/>
                <a:cs typeface="Arial" panose="020B0604020202020204" pitchFamily="34" charset="0"/>
              </a:rPr>
              <a:t>Hysol</a:t>
            </a:r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 SL 30 XBB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7634ABD-F354-4495-B88A-4D45BED1177E}"/>
              </a:ext>
            </a:extLst>
          </p:cNvPr>
          <p:cNvCxnSpPr>
            <a:cxnSpLocks/>
          </p:cNvCxnSpPr>
          <p:nvPr/>
        </p:nvCxnSpPr>
        <p:spPr>
          <a:xfrm>
            <a:off x="3520954" y="2481731"/>
            <a:ext cx="526566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963E950-B173-4F29-B021-AC326FD980F3}"/>
              </a:ext>
            </a:extLst>
          </p:cNvPr>
          <p:cNvCxnSpPr>
            <a:cxnSpLocks/>
          </p:cNvCxnSpPr>
          <p:nvPr/>
        </p:nvCxnSpPr>
        <p:spPr>
          <a:xfrm>
            <a:off x="3526210" y="2712958"/>
            <a:ext cx="526566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09F6542-56CE-41DF-A5DE-93E60452B36D}"/>
              </a:ext>
            </a:extLst>
          </p:cNvPr>
          <p:cNvSpPr txBox="1"/>
          <p:nvPr/>
        </p:nvSpPr>
        <p:spPr>
          <a:xfrm>
            <a:off x="4104278" y="2349068"/>
            <a:ext cx="19854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Standard Cast Iron Coolant filtered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D84D7A-DD51-4DA5-806F-0698B11D5561}"/>
              </a:ext>
            </a:extLst>
          </p:cNvPr>
          <p:cNvSpPr txBox="1"/>
          <p:nvPr/>
        </p:nvSpPr>
        <p:spPr>
          <a:xfrm>
            <a:off x="4099022" y="2562272"/>
            <a:ext cx="283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err="1">
                <a:latin typeface="Arial" panose="020B0604020202020204" pitchFamily="34" charset="0"/>
                <a:cs typeface="Arial" panose="020B0604020202020204" pitchFamily="34" charset="0"/>
              </a:rPr>
              <a:t>Hysol</a:t>
            </a:r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 SL 30 XBB filtered</a:t>
            </a:r>
          </a:p>
          <a:p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B5BA41-3B70-4E27-9F1E-A080A7683683}"/>
              </a:ext>
            </a:extLst>
          </p:cNvPr>
          <p:cNvSpPr txBox="1"/>
          <p:nvPr/>
        </p:nvSpPr>
        <p:spPr>
          <a:xfrm>
            <a:off x="4142754" y="5358203"/>
            <a:ext cx="283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err="1">
                <a:latin typeface="Arial" panose="020B0604020202020204" pitchFamily="34" charset="0"/>
                <a:cs typeface="Arial" panose="020B0604020202020204" pitchFamily="34" charset="0"/>
              </a:rPr>
              <a:t>Hysol</a:t>
            </a:r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 SL 30 XBB filtered</a:t>
            </a:r>
          </a:p>
          <a:p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83EA6AC-3241-427B-984E-ADD786F2A1E7}"/>
              </a:ext>
            </a:extLst>
          </p:cNvPr>
          <p:cNvCxnSpPr>
            <a:cxnSpLocks/>
          </p:cNvCxnSpPr>
          <p:nvPr/>
        </p:nvCxnSpPr>
        <p:spPr>
          <a:xfrm>
            <a:off x="3526214" y="4825551"/>
            <a:ext cx="526566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C4847B9-FA19-4D76-B2DC-54D8A5673366}"/>
              </a:ext>
            </a:extLst>
          </p:cNvPr>
          <p:cNvCxnSpPr>
            <a:cxnSpLocks/>
          </p:cNvCxnSpPr>
          <p:nvPr/>
        </p:nvCxnSpPr>
        <p:spPr>
          <a:xfrm>
            <a:off x="3531470" y="5056778"/>
            <a:ext cx="526566" cy="0"/>
          </a:xfrm>
          <a:prstGeom prst="line">
            <a:avLst/>
          </a:prstGeom>
          <a:ln w="762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D9B3DE4-C9E6-4DDD-9BB3-6177539427A6}"/>
              </a:ext>
            </a:extLst>
          </p:cNvPr>
          <p:cNvSpPr txBox="1"/>
          <p:nvPr/>
        </p:nvSpPr>
        <p:spPr>
          <a:xfrm>
            <a:off x="4109538" y="4692888"/>
            <a:ext cx="2054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Standard Cast Iron Coolant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5601AE-8ED1-47DA-B29B-9AA0BD649FA2}"/>
              </a:ext>
            </a:extLst>
          </p:cNvPr>
          <p:cNvSpPr txBox="1"/>
          <p:nvPr/>
        </p:nvSpPr>
        <p:spPr>
          <a:xfrm>
            <a:off x="4104283" y="4906092"/>
            <a:ext cx="2154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err="1">
                <a:latin typeface="Arial" panose="020B0604020202020204" pitchFamily="34" charset="0"/>
                <a:cs typeface="Arial" panose="020B0604020202020204" pitchFamily="34" charset="0"/>
              </a:rPr>
              <a:t>Hysol</a:t>
            </a:r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 SL 30 XBB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033EA1A-D164-4BE3-8592-8B9E0CACFAEF}"/>
              </a:ext>
            </a:extLst>
          </p:cNvPr>
          <p:cNvCxnSpPr>
            <a:cxnSpLocks/>
          </p:cNvCxnSpPr>
          <p:nvPr/>
        </p:nvCxnSpPr>
        <p:spPr>
          <a:xfrm>
            <a:off x="3541977" y="5261731"/>
            <a:ext cx="526566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FA46D29-C114-42FC-9185-CA2B68FFDABB}"/>
              </a:ext>
            </a:extLst>
          </p:cNvPr>
          <p:cNvCxnSpPr>
            <a:cxnSpLocks/>
          </p:cNvCxnSpPr>
          <p:nvPr/>
        </p:nvCxnSpPr>
        <p:spPr>
          <a:xfrm>
            <a:off x="3547233" y="5492958"/>
            <a:ext cx="526566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F78131CC-E69A-4BA0-A775-E559108DFB59}"/>
              </a:ext>
            </a:extLst>
          </p:cNvPr>
          <p:cNvSpPr txBox="1"/>
          <p:nvPr/>
        </p:nvSpPr>
        <p:spPr>
          <a:xfrm>
            <a:off x="4125301" y="5129068"/>
            <a:ext cx="19854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Standard Cast Iron Coolant filtered</a:t>
            </a:r>
          </a:p>
        </p:txBody>
      </p:sp>
    </p:spTree>
    <p:extLst>
      <p:ext uri="{BB962C8B-B14F-4D97-AF65-F5344CB8AC3E}">
        <p14:creationId xmlns:p14="http://schemas.microsoft.com/office/powerpoint/2010/main" val="224288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031" y="6010470"/>
            <a:ext cx="3790969" cy="329649"/>
          </a:xfrm>
          <a:prstGeom prst="rect">
            <a:avLst/>
          </a:prstGeom>
        </p:spPr>
      </p:pic>
      <p:sp>
        <p:nvSpPr>
          <p:cNvPr id="5" name="Rectangle 2"/>
          <p:cNvSpPr/>
          <p:nvPr/>
        </p:nvSpPr>
        <p:spPr>
          <a:xfrm>
            <a:off x="0" y="0"/>
            <a:ext cx="2433058" cy="437146"/>
          </a:xfrm>
          <a:custGeom>
            <a:avLst/>
            <a:gdLst>
              <a:gd name="connsiteX0" fmla="*/ 0 w 3124200"/>
              <a:gd name="connsiteY0" fmla="*/ 0 h 437146"/>
              <a:gd name="connsiteX1" fmla="*/ 3124200 w 3124200"/>
              <a:gd name="connsiteY1" fmla="*/ 0 h 437146"/>
              <a:gd name="connsiteX2" fmla="*/ 3124200 w 3124200"/>
              <a:gd name="connsiteY2" fmla="*/ 437146 h 437146"/>
              <a:gd name="connsiteX3" fmla="*/ 0 w 3124200"/>
              <a:gd name="connsiteY3" fmla="*/ 437146 h 437146"/>
              <a:gd name="connsiteX4" fmla="*/ 0 w 3124200"/>
              <a:gd name="connsiteY4" fmla="*/ 0 h 437146"/>
              <a:gd name="connsiteX0" fmla="*/ 0 w 3241765"/>
              <a:gd name="connsiteY0" fmla="*/ 0 h 437146"/>
              <a:gd name="connsiteX1" fmla="*/ 3241765 w 3241765"/>
              <a:gd name="connsiteY1" fmla="*/ 0 h 437146"/>
              <a:gd name="connsiteX2" fmla="*/ 3124200 w 3241765"/>
              <a:gd name="connsiteY2" fmla="*/ 437146 h 437146"/>
              <a:gd name="connsiteX3" fmla="*/ 0 w 3241765"/>
              <a:gd name="connsiteY3" fmla="*/ 437146 h 437146"/>
              <a:gd name="connsiteX4" fmla="*/ 0 w 3241765"/>
              <a:gd name="connsiteY4" fmla="*/ 0 h 437146"/>
              <a:gd name="connsiteX0" fmla="*/ 1197445 w 3241765"/>
              <a:gd name="connsiteY0" fmla="*/ 0 h 437146"/>
              <a:gd name="connsiteX1" fmla="*/ 3241765 w 3241765"/>
              <a:gd name="connsiteY1" fmla="*/ 0 h 437146"/>
              <a:gd name="connsiteX2" fmla="*/ 3124200 w 3241765"/>
              <a:gd name="connsiteY2" fmla="*/ 437146 h 437146"/>
              <a:gd name="connsiteX3" fmla="*/ 0 w 3241765"/>
              <a:gd name="connsiteY3" fmla="*/ 437146 h 437146"/>
              <a:gd name="connsiteX4" fmla="*/ 1197445 w 3241765"/>
              <a:gd name="connsiteY4" fmla="*/ 0 h 437146"/>
              <a:gd name="connsiteX0" fmla="*/ 0 w 2044320"/>
              <a:gd name="connsiteY0" fmla="*/ 0 h 437146"/>
              <a:gd name="connsiteX1" fmla="*/ 2044320 w 2044320"/>
              <a:gd name="connsiteY1" fmla="*/ 0 h 437146"/>
              <a:gd name="connsiteX2" fmla="*/ 1926755 w 2044320"/>
              <a:gd name="connsiteY2" fmla="*/ 437146 h 437146"/>
              <a:gd name="connsiteX3" fmla="*/ 0 w 2044320"/>
              <a:gd name="connsiteY3" fmla="*/ 437146 h 437146"/>
              <a:gd name="connsiteX4" fmla="*/ 0 w 2044320"/>
              <a:gd name="connsiteY4" fmla="*/ 0 h 43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4320" h="437146">
                <a:moveTo>
                  <a:pt x="0" y="0"/>
                </a:moveTo>
                <a:lnTo>
                  <a:pt x="2044320" y="0"/>
                </a:lnTo>
                <a:lnTo>
                  <a:pt x="1926755" y="437146"/>
                </a:lnTo>
                <a:lnTo>
                  <a:pt x="0" y="437146"/>
                </a:lnTo>
                <a:lnTo>
                  <a:pt x="0" y="0"/>
                </a:lnTo>
                <a:close/>
              </a:path>
            </a:pathLst>
          </a:custGeom>
          <a:solidFill>
            <a:srgbClr val="00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9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 Regular" charset="0"/>
              <a:ea typeface="+mn-ea"/>
              <a:cs typeface="+mn-cs"/>
            </a:endParaRPr>
          </a:p>
        </p:txBody>
      </p:sp>
      <p:sp>
        <p:nvSpPr>
          <p:cNvPr id="6" name="object 13"/>
          <p:cNvSpPr txBox="1">
            <a:spLocks/>
          </p:cNvSpPr>
          <p:nvPr/>
        </p:nvSpPr>
        <p:spPr>
          <a:xfrm>
            <a:off x="285192" y="64037"/>
            <a:ext cx="5827219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0" i="0">
                <a:solidFill>
                  <a:srgbClr val="525759"/>
                </a:solidFill>
                <a:latin typeface="CastrolSansCon-Medium"/>
                <a:ea typeface="+mj-ea"/>
                <a:cs typeface="CastrolSansCon-Medium"/>
              </a:defRPr>
            </a:lvl1pPr>
          </a:lstStyle>
          <a:p>
            <a:r>
              <a:rPr lang="de-DE" altLang="en-US" sz="2000" dirty="0">
                <a:solidFill>
                  <a:srgbClr val="FFFFFF"/>
                </a:solidFill>
                <a:latin typeface="Arial Narrow" pitchFamily="34" charset="0"/>
              </a:rPr>
              <a:t>CNOMO </a:t>
            </a:r>
            <a:r>
              <a:rPr lang="de-DE" altLang="en-US" sz="2000" dirty="0" err="1">
                <a:solidFill>
                  <a:srgbClr val="FFFFFF"/>
                </a:solidFill>
                <a:latin typeface="Arial Narrow" pitchFamily="34" charset="0"/>
              </a:rPr>
              <a:t>Foam</a:t>
            </a:r>
            <a:r>
              <a:rPr lang="de-DE" altLang="en-US" sz="2000" dirty="0">
                <a:solidFill>
                  <a:srgbClr val="FFFFFF"/>
                </a:solidFill>
                <a:latin typeface="Arial Narrow" pitchFamily="34" charset="0"/>
              </a:rPr>
              <a:t> Test </a:t>
            </a:r>
            <a:br>
              <a:rPr lang="de-DE" altLang="en-US" sz="2000" dirty="0">
                <a:solidFill>
                  <a:srgbClr val="FFFFFF"/>
                </a:solidFill>
                <a:latin typeface="Arial Narrow" pitchFamily="34" charset="0"/>
              </a:rPr>
            </a:br>
            <a:endParaRPr lang="de-DE" altLang="en-US" sz="2000" dirty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7" name="Textfeld 14"/>
          <p:cNvSpPr txBox="1"/>
          <p:nvPr/>
        </p:nvSpPr>
        <p:spPr>
          <a:xfrm>
            <a:off x="2327438" y="-219512"/>
            <a:ext cx="73473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 eaLnBrk="1" hangingPunct="1"/>
            <a:endParaRPr lang="de-DE" altLang="en-US" sz="1600" dirty="0">
              <a:solidFill>
                <a:srgbClr val="404040"/>
              </a:solidFill>
              <a:latin typeface="Arial Narrow" pitchFamily="34" charset="0"/>
            </a:endParaRPr>
          </a:p>
          <a:p>
            <a:pPr marL="0" indent="0" eaLnBrk="1" hangingPunct="1"/>
            <a:r>
              <a:rPr lang="de-DE" altLang="en-US" sz="1600" dirty="0">
                <a:solidFill>
                  <a:srgbClr val="404040"/>
                </a:solidFill>
                <a:latin typeface="Arial Narrow" pitchFamily="34" charset="0"/>
              </a:rPr>
              <a:t>  6% Emulsion, 100ppm (CIP1004), Emulsion tested without defoamer in the concentrate</a:t>
            </a:r>
          </a:p>
          <a:p>
            <a:pPr lvl="1" eaLnBrk="1" hangingPunct="1"/>
            <a:endParaRPr lang="de-DE" altLang="en-US" sz="1600" dirty="0">
              <a:solidFill>
                <a:srgbClr val="404040"/>
              </a:solidFill>
              <a:latin typeface="Arial Narrow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de-DE" altLang="en-US" sz="1600" dirty="0">
              <a:solidFill>
                <a:srgbClr val="404040"/>
              </a:solidFill>
              <a:latin typeface="Arial Narrow" pitchFamily="34" charset="0"/>
            </a:endParaRPr>
          </a:p>
        </p:txBody>
      </p:sp>
      <p:sp>
        <p:nvSpPr>
          <p:cNvPr id="9" name="Abgerundetes Rechteck 7">
            <a:extLst>
              <a:ext uri="{FF2B5EF4-FFF2-40B4-BE49-F238E27FC236}">
                <a16:creationId xmlns:a16="http://schemas.microsoft.com/office/drawing/2014/main" id="{A4E9AA9D-57C5-4D76-94EA-6EC9AB1C8839}"/>
              </a:ext>
            </a:extLst>
          </p:cNvPr>
          <p:cNvSpPr/>
          <p:nvPr/>
        </p:nvSpPr>
        <p:spPr>
          <a:xfrm>
            <a:off x="276225" y="4105539"/>
            <a:ext cx="5903913" cy="2180962"/>
          </a:xfrm>
          <a:prstGeom prst="roundRect">
            <a:avLst/>
          </a:prstGeom>
          <a:noFill/>
          <a:ln w="1905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Abgerundetes Rechteck 10">
            <a:extLst>
              <a:ext uri="{FF2B5EF4-FFF2-40B4-BE49-F238E27FC236}">
                <a16:creationId xmlns:a16="http://schemas.microsoft.com/office/drawing/2014/main" id="{D6EE8C9A-F624-46CA-B9F4-41C5F3E3EB4B}"/>
              </a:ext>
            </a:extLst>
          </p:cNvPr>
          <p:cNvSpPr/>
          <p:nvPr/>
        </p:nvSpPr>
        <p:spPr>
          <a:xfrm>
            <a:off x="276225" y="1312201"/>
            <a:ext cx="5903913" cy="2667000"/>
          </a:xfrm>
          <a:prstGeom prst="roundRect">
            <a:avLst/>
          </a:prstGeom>
          <a:noFill/>
          <a:ln w="1905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2" name="Picture 2" descr="C:\Users\oberm1\AppData\Local\Microsoft\Windows\Temporary Internet Files\Content.Outlook\FHH72FMS\IMG_8534.JPG">
            <a:extLst>
              <a:ext uri="{FF2B5EF4-FFF2-40B4-BE49-F238E27FC236}">
                <a16:creationId xmlns:a16="http://schemas.microsoft.com/office/drawing/2014/main" id="{D3626AAB-6888-460F-B2E4-CB4F34076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025618" y="2015327"/>
            <a:ext cx="3204633" cy="240347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bgerundetes Rechteck 14">
            <a:extLst>
              <a:ext uri="{FF2B5EF4-FFF2-40B4-BE49-F238E27FC236}">
                <a16:creationId xmlns:a16="http://schemas.microsoft.com/office/drawing/2014/main" id="{1CD48B87-F998-40A9-880A-3DDC022D0DC3}"/>
              </a:ext>
            </a:extLst>
          </p:cNvPr>
          <p:cNvSpPr/>
          <p:nvPr/>
        </p:nvSpPr>
        <p:spPr>
          <a:xfrm>
            <a:off x="6289671" y="1353803"/>
            <a:ext cx="2676526" cy="3726525"/>
          </a:xfrm>
          <a:prstGeom prst="roundRect">
            <a:avLst/>
          </a:prstGeom>
          <a:noFill/>
          <a:ln w="1905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aphicFrame>
        <p:nvGraphicFramePr>
          <p:cNvPr id="14" name="Diagramm 15">
            <a:extLst>
              <a:ext uri="{FF2B5EF4-FFF2-40B4-BE49-F238E27FC236}">
                <a16:creationId xmlns:a16="http://schemas.microsoft.com/office/drawing/2014/main" id="{B4F7F14E-41DB-48B6-918F-1E54587F95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4853033"/>
              </p:ext>
            </p:extLst>
          </p:nvPr>
        </p:nvGraphicFramePr>
        <p:xfrm>
          <a:off x="249156" y="1312201"/>
          <a:ext cx="6040515" cy="2626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Diagramm 16">
            <a:extLst>
              <a:ext uri="{FF2B5EF4-FFF2-40B4-BE49-F238E27FC236}">
                <a16:creationId xmlns:a16="http://schemas.microsoft.com/office/drawing/2014/main" id="{BF8A42AB-69B4-40CE-B528-35637E0722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5708108"/>
              </p:ext>
            </p:extLst>
          </p:nvPr>
        </p:nvGraphicFramePr>
        <p:xfrm>
          <a:off x="249155" y="4105540"/>
          <a:ext cx="5930983" cy="2180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9250282-19D3-4380-B250-1C3F2974B2A3}"/>
              </a:ext>
            </a:extLst>
          </p:cNvPr>
          <p:cNvCxnSpPr>
            <a:cxnSpLocks/>
          </p:cNvCxnSpPr>
          <p:nvPr/>
        </p:nvCxnSpPr>
        <p:spPr>
          <a:xfrm>
            <a:off x="4198875" y="490015"/>
            <a:ext cx="52656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39AA48-2D9F-44FE-BD5D-C8D9ABB0DE12}"/>
              </a:ext>
            </a:extLst>
          </p:cNvPr>
          <p:cNvCxnSpPr>
            <a:cxnSpLocks/>
          </p:cNvCxnSpPr>
          <p:nvPr/>
        </p:nvCxnSpPr>
        <p:spPr>
          <a:xfrm>
            <a:off x="4204131" y="721242"/>
            <a:ext cx="526566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162E9E8-A156-46BE-85D4-52975AD41DFA}"/>
              </a:ext>
            </a:extLst>
          </p:cNvPr>
          <p:cNvSpPr txBox="1"/>
          <p:nvPr/>
        </p:nvSpPr>
        <p:spPr>
          <a:xfrm>
            <a:off x="4782199" y="357352"/>
            <a:ext cx="20547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Standard Cast Iron Coolant Day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A9A2C2-FA39-4836-9058-775C6348DC26}"/>
              </a:ext>
            </a:extLst>
          </p:cNvPr>
          <p:cNvSpPr txBox="1"/>
          <p:nvPr/>
        </p:nvSpPr>
        <p:spPr>
          <a:xfrm>
            <a:off x="4776944" y="570556"/>
            <a:ext cx="21546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Standard Cast Iron Coolant Day 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FF5250B-FE69-47A4-B1E5-2DF732C53B60}"/>
              </a:ext>
            </a:extLst>
          </p:cNvPr>
          <p:cNvCxnSpPr>
            <a:cxnSpLocks/>
          </p:cNvCxnSpPr>
          <p:nvPr/>
        </p:nvCxnSpPr>
        <p:spPr>
          <a:xfrm>
            <a:off x="4214638" y="926195"/>
            <a:ext cx="526566" cy="0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BB4718-5CA4-44F4-A108-616B1D382511}"/>
              </a:ext>
            </a:extLst>
          </p:cNvPr>
          <p:cNvCxnSpPr>
            <a:cxnSpLocks/>
          </p:cNvCxnSpPr>
          <p:nvPr/>
        </p:nvCxnSpPr>
        <p:spPr>
          <a:xfrm>
            <a:off x="4219894" y="1157422"/>
            <a:ext cx="526566" cy="0"/>
          </a:xfrm>
          <a:prstGeom prst="line">
            <a:avLst/>
          </a:prstGeom>
          <a:ln w="762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065826C-B865-479A-A7B7-D45E478FD30A}"/>
              </a:ext>
            </a:extLst>
          </p:cNvPr>
          <p:cNvSpPr txBox="1"/>
          <p:nvPr/>
        </p:nvSpPr>
        <p:spPr>
          <a:xfrm>
            <a:off x="4797962" y="793532"/>
            <a:ext cx="19854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/>
              <a:t>Hysol</a:t>
            </a:r>
            <a:r>
              <a:rPr lang="en-GB" sz="1000" dirty="0"/>
              <a:t> SL 30 XBB Day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0FB0A1-AAF7-4761-8CD3-C2310C85C54A}"/>
              </a:ext>
            </a:extLst>
          </p:cNvPr>
          <p:cNvSpPr txBox="1"/>
          <p:nvPr/>
        </p:nvSpPr>
        <p:spPr>
          <a:xfrm>
            <a:off x="4792706" y="1006736"/>
            <a:ext cx="283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/>
              <a:t>Hysol</a:t>
            </a:r>
            <a:r>
              <a:rPr lang="en-GB" sz="1000" dirty="0"/>
              <a:t> SL 30 XBB Day 2</a:t>
            </a:r>
          </a:p>
          <a:p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737749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3755571" cy="437146"/>
          </a:xfrm>
          <a:custGeom>
            <a:avLst/>
            <a:gdLst>
              <a:gd name="connsiteX0" fmla="*/ 0 w 3124200"/>
              <a:gd name="connsiteY0" fmla="*/ 0 h 437146"/>
              <a:gd name="connsiteX1" fmla="*/ 3124200 w 3124200"/>
              <a:gd name="connsiteY1" fmla="*/ 0 h 437146"/>
              <a:gd name="connsiteX2" fmla="*/ 3124200 w 3124200"/>
              <a:gd name="connsiteY2" fmla="*/ 437146 h 437146"/>
              <a:gd name="connsiteX3" fmla="*/ 0 w 3124200"/>
              <a:gd name="connsiteY3" fmla="*/ 437146 h 437146"/>
              <a:gd name="connsiteX4" fmla="*/ 0 w 3124200"/>
              <a:gd name="connsiteY4" fmla="*/ 0 h 437146"/>
              <a:gd name="connsiteX0" fmla="*/ 0 w 3241765"/>
              <a:gd name="connsiteY0" fmla="*/ 0 h 437146"/>
              <a:gd name="connsiteX1" fmla="*/ 3241765 w 3241765"/>
              <a:gd name="connsiteY1" fmla="*/ 0 h 437146"/>
              <a:gd name="connsiteX2" fmla="*/ 3124200 w 3241765"/>
              <a:gd name="connsiteY2" fmla="*/ 437146 h 437146"/>
              <a:gd name="connsiteX3" fmla="*/ 0 w 3241765"/>
              <a:gd name="connsiteY3" fmla="*/ 437146 h 437146"/>
              <a:gd name="connsiteX4" fmla="*/ 0 w 3241765"/>
              <a:gd name="connsiteY4" fmla="*/ 0 h 43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1765" h="437146">
                <a:moveTo>
                  <a:pt x="0" y="0"/>
                </a:moveTo>
                <a:lnTo>
                  <a:pt x="3241765" y="0"/>
                </a:lnTo>
                <a:lnTo>
                  <a:pt x="3124200" y="437146"/>
                </a:lnTo>
                <a:lnTo>
                  <a:pt x="0" y="437146"/>
                </a:lnTo>
                <a:lnTo>
                  <a:pt x="0" y="0"/>
                </a:lnTo>
                <a:close/>
              </a:path>
            </a:pathLst>
          </a:custGeom>
          <a:solidFill>
            <a:srgbClr val="00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9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 Regular" charset="0"/>
              <a:ea typeface="+mn-ea"/>
              <a:cs typeface="+mn-cs"/>
            </a:endParaRPr>
          </a:p>
        </p:txBody>
      </p:sp>
      <p:sp>
        <p:nvSpPr>
          <p:cNvPr id="4" name="object 13"/>
          <p:cNvSpPr txBox="1">
            <a:spLocks/>
          </p:cNvSpPr>
          <p:nvPr/>
        </p:nvSpPr>
        <p:spPr>
          <a:xfrm>
            <a:off x="119973" y="64684"/>
            <a:ext cx="372347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0" i="0">
                <a:solidFill>
                  <a:srgbClr val="525759"/>
                </a:solidFill>
                <a:latin typeface="CastrolSansCon-Medium"/>
                <a:ea typeface="+mj-ea"/>
                <a:cs typeface="CastrolSansCon-Medium"/>
              </a:defRPr>
            </a:lvl1pPr>
          </a:lstStyle>
          <a:p>
            <a:r>
              <a:rPr lang="de-DE" sz="2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Recirculation Test (in house Renault)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031" y="6010470"/>
            <a:ext cx="3790969" cy="329649"/>
          </a:xfrm>
          <a:prstGeom prst="rect">
            <a:avLst/>
          </a:prstGeom>
        </p:spPr>
      </p:pic>
      <p:graphicFrame>
        <p:nvGraphicFramePr>
          <p:cNvPr id="24" name="Tabelle 8">
            <a:extLst>
              <a:ext uri="{FF2B5EF4-FFF2-40B4-BE49-F238E27FC236}">
                <a16:creationId xmlns:a16="http://schemas.microsoft.com/office/drawing/2014/main" id="{FC9994E2-E9E1-4CD0-940C-1EFAC891BB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460514"/>
              </p:ext>
            </p:extLst>
          </p:nvPr>
        </p:nvGraphicFramePr>
        <p:xfrm>
          <a:off x="104348" y="846738"/>
          <a:ext cx="8695967" cy="12812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2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7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2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22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22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22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5384">
                <a:tc>
                  <a:txBody>
                    <a:bodyPr/>
                    <a:lstStyle/>
                    <a:p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="1" dirty="0"/>
                        <a:t>Day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="1" dirty="0"/>
                        <a:t>Day</a:t>
                      </a:r>
                      <a:r>
                        <a:rPr lang="de-DE" sz="900" b="1" baseline="0" dirty="0"/>
                        <a:t> </a:t>
                      </a:r>
                      <a:r>
                        <a:rPr lang="de-DE" sz="9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="1" dirty="0"/>
                        <a:t>Day</a:t>
                      </a:r>
                      <a:r>
                        <a:rPr lang="de-DE" sz="900" b="1" baseline="0" dirty="0"/>
                        <a:t> </a:t>
                      </a:r>
                      <a:r>
                        <a:rPr lang="de-DE" sz="9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="1" dirty="0"/>
                        <a:t>Day</a:t>
                      </a:r>
                      <a:r>
                        <a:rPr lang="de-DE" sz="900" b="1" baseline="0" dirty="0"/>
                        <a:t> 4</a:t>
                      </a:r>
                      <a:endParaRPr lang="de-D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="1" dirty="0"/>
                        <a:t>Day</a:t>
                      </a:r>
                      <a:r>
                        <a:rPr lang="de-DE" sz="900" b="1" baseline="0" dirty="0"/>
                        <a:t> 5</a:t>
                      </a:r>
                      <a:endParaRPr lang="de-D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b="1" dirty="0"/>
                        <a:t>Day 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384">
                <a:tc>
                  <a:txBody>
                    <a:bodyPr/>
                    <a:lstStyle/>
                    <a:p>
                      <a:r>
                        <a:rPr lang="de-DE" sz="900" b="1" dirty="0"/>
                        <a:t>Water</a:t>
                      </a:r>
                      <a:r>
                        <a:rPr lang="de-DE" sz="900" b="1" baseline="0" dirty="0"/>
                        <a:t> hardness / </a:t>
                      </a:r>
                    </a:p>
                    <a:p>
                      <a:r>
                        <a:rPr lang="de-DE" sz="900" b="1" baseline="0" dirty="0"/>
                        <a:t>Nozzle</a:t>
                      </a:r>
                      <a:endParaRPr lang="de-D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dirty="0"/>
                        <a:t>Tap</a:t>
                      </a:r>
                      <a:r>
                        <a:rPr lang="de-DE" sz="900" baseline="0" dirty="0"/>
                        <a:t> water (12°dH)</a:t>
                      </a:r>
                    </a:p>
                    <a:p>
                      <a:r>
                        <a:rPr lang="de-DE" sz="900" baseline="0" dirty="0"/>
                        <a:t>No nozzle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dirty="0"/>
                        <a:t>Tap water </a:t>
                      </a:r>
                      <a:r>
                        <a:rPr lang="de-DE" sz="900" baseline="0" dirty="0"/>
                        <a:t>(12°dH)</a:t>
                      </a:r>
                      <a:endParaRPr lang="de-DE" sz="900" dirty="0"/>
                    </a:p>
                    <a:p>
                      <a:r>
                        <a:rPr lang="de-DE" sz="900" dirty="0"/>
                        <a:t>Nozzle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dirty="0"/>
                        <a:t>Tap</a:t>
                      </a:r>
                      <a:r>
                        <a:rPr lang="de-DE" sz="900" baseline="0" dirty="0"/>
                        <a:t> water (12°dH)</a:t>
                      </a:r>
                    </a:p>
                    <a:p>
                      <a:r>
                        <a:rPr lang="de-DE" sz="900" baseline="0" dirty="0"/>
                        <a:t>Nozzle 0.5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dirty="0"/>
                        <a:t>35°dH</a:t>
                      </a:r>
                    </a:p>
                    <a:p>
                      <a:r>
                        <a:rPr lang="de-DE" sz="900" dirty="0"/>
                        <a:t>Nozzle 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dirty="0"/>
                        <a:t>50°dH</a:t>
                      </a:r>
                    </a:p>
                    <a:p>
                      <a:r>
                        <a:rPr lang="de-DE" sz="900" dirty="0"/>
                        <a:t>Nozzle 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dirty="0"/>
                        <a:t>50°dH</a:t>
                      </a:r>
                    </a:p>
                    <a:p>
                      <a:r>
                        <a:rPr lang="de-DE" sz="900" dirty="0"/>
                        <a:t>Nozzle 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384">
                <a:tc>
                  <a:txBody>
                    <a:bodyPr/>
                    <a:lstStyle/>
                    <a:p>
                      <a:r>
                        <a:rPr lang="de-DE" sz="900" b="1" dirty="0"/>
                        <a:t>Emulsion</a:t>
                      </a:r>
                      <a:r>
                        <a:rPr lang="de-DE" sz="900" b="1" baseline="0" dirty="0"/>
                        <a:t> Appearance</a:t>
                      </a:r>
                      <a:endParaRPr lang="de-DE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dirty="0"/>
                        <a:t>good; nearly no foam, less soaps on surface</a:t>
                      </a:r>
                    </a:p>
                    <a:p>
                      <a:r>
                        <a:rPr lang="de-DE" sz="900" dirty="0"/>
                        <a:t>1</a:t>
                      </a:r>
                      <a:r>
                        <a:rPr lang="de-DE" sz="900" baseline="0" dirty="0"/>
                        <a:t> g soaps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dirty="0"/>
                        <a:t>good; big</a:t>
                      </a:r>
                      <a:r>
                        <a:rPr lang="de-DE" sz="900" baseline="0" dirty="0"/>
                        <a:t> foam bubbles, fast decay</a:t>
                      </a:r>
                    </a:p>
                    <a:p>
                      <a:endParaRPr lang="de-DE" sz="900" baseline="0" dirty="0"/>
                    </a:p>
                    <a:p>
                      <a:r>
                        <a:rPr lang="de-DE" sz="900" baseline="0" dirty="0"/>
                        <a:t>1.4 g soaps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900" dirty="0"/>
                        <a:t>good; less</a:t>
                      </a:r>
                      <a:r>
                        <a:rPr lang="de-DE" sz="900" baseline="0" dirty="0"/>
                        <a:t> foam than day 2, fast decay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900" baseline="0" dirty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900" baseline="0" dirty="0"/>
                        <a:t>0.3 g soaps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dirty="0"/>
                        <a:t>good;</a:t>
                      </a:r>
                      <a:r>
                        <a:rPr lang="de-DE" sz="900" baseline="0" dirty="0"/>
                        <a:t> nearly no foam, fast decay</a:t>
                      </a:r>
                    </a:p>
                    <a:p>
                      <a:endParaRPr lang="de-DE" sz="900" baseline="0" dirty="0"/>
                    </a:p>
                    <a:p>
                      <a:r>
                        <a:rPr lang="de-DE" sz="900" baseline="0" dirty="0"/>
                        <a:t>0.3 g soaps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dirty="0"/>
                        <a:t>good, nearly no foam,</a:t>
                      </a:r>
                      <a:r>
                        <a:rPr lang="de-DE" sz="900" baseline="0" dirty="0"/>
                        <a:t> fast decay</a:t>
                      </a:r>
                      <a:endParaRPr lang="de-DE" sz="900" dirty="0"/>
                    </a:p>
                    <a:p>
                      <a:endParaRPr lang="de-DE" sz="900" dirty="0"/>
                    </a:p>
                    <a:p>
                      <a:r>
                        <a:rPr lang="de-DE" sz="900" dirty="0"/>
                        <a:t>2</a:t>
                      </a:r>
                      <a:r>
                        <a:rPr lang="de-DE" sz="900" baseline="0" dirty="0"/>
                        <a:t> </a:t>
                      </a:r>
                      <a:r>
                        <a:rPr lang="de-DE" sz="900" dirty="0"/>
                        <a:t>g soaps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900" dirty="0"/>
                        <a:t>Good, no oil, no creme, </a:t>
                      </a:r>
                      <a:r>
                        <a:rPr lang="de-DE" sz="900" baseline="0" dirty="0"/>
                        <a:t> low foam, small layer of soaps</a:t>
                      </a:r>
                    </a:p>
                    <a:p>
                      <a:r>
                        <a:rPr lang="de-DE" sz="900" baseline="0" dirty="0"/>
                        <a:t>22 g soaps</a:t>
                      </a:r>
                      <a:endParaRPr lang="de-D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Textfeld 10">
            <a:extLst>
              <a:ext uri="{FF2B5EF4-FFF2-40B4-BE49-F238E27FC236}">
                <a16:creationId xmlns:a16="http://schemas.microsoft.com/office/drawing/2014/main" id="{6901D2D3-9215-4E85-AAC5-86A7E1ADFA97}"/>
              </a:ext>
            </a:extLst>
          </p:cNvPr>
          <p:cNvSpPr txBox="1"/>
          <p:nvPr/>
        </p:nvSpPr>
        <p:spPr>
          <a:xfrm>
            <a:off x="81598" y="3752520"/>
            <a:ext cx="1989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Day 1 </a:t>
            </a:r>
          </a:p>
        </p:txBody>
      </p:sp>
      <p:sp>
        <p:nvSpPr>
          <p:cNvPr id="26" name="Textfeld 17">
            <a:extLst>
              <a:ext uri="{FF2B5EF4-FFF2-40B4-BE49-F238E27FC236}">
                <a16:creationId xmlns:a16="http://schemas.microsoft.com/office/drawing/2014/main" id="{EAD424CA-320B-4367-971F-FD7A39BFEFA4}"/>
              </a:ext>
            </a:extLst>
          </p:cNvPr>
          <p:cNvSpPr txBox="1"/>
          <p:nvPr/>
        </p:nvSpPr>
        <p:spPr>
          <a:xfrm>
            <a:off x="2676028" y="5703313"/>
            <a:ext cx="2080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Day 5</a:t>
            </a:r>
          </a:p>
        </p:txBody>
      </p:sp>
      <p:sp>
        <p:nvSpPr>
          <p:cNvPr id="27" name="Textfeld 18">
            <a:extLst>
              <a:ext uri="{FF2B5EF4-FFF2-40B4-BE49-F238E27FC236}">
                <a16:creationId xmlns:a16="http://schemas.microsoft.com/office/drawing/2014/main" id="{9D65334D-6BCE-4865-BCB1-C21FCCAAB0DA}"/>
              </a:ext>
            </a:extLst>
          </p:cNvPr>
          <p:cNvSpPr txBox="1"/>
          <p:nvPr/>
        </p:nvSpPr>
        <p:spPr>
          <a:xfrm>
            <a:off x="2676029" y="3745425"/>
            <a:ext cx="2080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Day 2 </a:t>
            </a:r>
          </a:p>
        </p:txBody>
      </p:sp>
      <p:sp>
        <p:nvSpPr>
          <p:cNvPr id="28" name="Textfeld 20">
            <a:extLst>
              <a:ext uri="{FF2B5EF4-FFF2-40B4-BE49-F238E27FC236}">
                <a16:creationId xmlns:a16="http://schemas.microsoft.com/office/drawing/2014/main" id="{90598759-332A-49D4-B5F8-403551C860F7}"/>
              </a:ext>
            </a:extLst>
          </p:cNvPr>
          <p:cNvSpPr txBox="1"/>
          <p:nvPr/>
        </p:nvSpPr>
        <p:spPr>
          <a:xfrm>
            <a:off x="5351029" y="3752520"/>
            <a:ext cx="2080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Day 3 </a:t>
            </a:r>
          </a:p>
        </p:txBody>
      </p:sp>
      <p:sp>
        <p:nvSpPr>
          <p:cNvPr id="29" name="Textfeld 22">
            <a:extLst>
              <a:ext uri="{FF2B5EF4-FFF2-40B4-BE49-F238E27FC236}">
                <a16:creationId xmlns:a16="http://schemas.microsoft.com/office/drawing/2014/main" id="{0283679C-3330-4509-9382-84353F82D4A3}"/>
              </a:ext>
            </a:extLst>
          </p:cNvPr>
          <p:cNvSpPr txBox="1"/>
          <p:nvPr/>
        </p:nvSpPr>
        <p:spPr>
          <a:xfrm>
            <a:off x="81598" y="5711780"/>
            <a:ext cx="2080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Day 4 (before run) </a:t>
            </a:r>
          </a:p>
        </p:txBody>
      </p:sp>
      <p:sp>
        <p:nvSpPr>
          <p:cNvPr id="30" name="Textfeld 25">
            <a:extLst>
              <a:ext uri="{FF2B5EF4-FFF2-40B4-BE49-F238E27FC236}">
                <a16:creationId xmlns:a16="http://schemas.microsoft.com/office/drawing/2014/main" id="{3A2EA131-21AC-432B-A590-C3138D729B98}"/>
              </a:ext>
            </a:extLst>
          </p:cNvPr>
          <p:cNvSpPr txBox="1"/>
          <p:nvPr/>
        </p:nvSpPr>
        <p:spPr>
          <a:xfrm>
            <a:off x="5351029" y="5711779"/>
            <a:ext cx="2080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Day 8</a:t>
            </a:r>
          </a:p>
        </p:txBody>
      </p:sp>
      <p:pic>
        <p:nvPicPr>
          <p:cNvPr id="31" name="Picture 3" descr="C:\Users\nehrk0\Documents\Eigene Dateien\MW Dateien neu\MEA free Project N22A LD0147SC\Cast Iron Product\Renault Mini Central\Day 1\DSCN6449.JPG">
            <a:extLst>
              <a:ext uri="{FF2B5EF4-FFF2-40B4-BE49-F238E27FC236}">
                <a16:creationId xmlns:a16="http://schemas.microsoft.com/office/drawing/2014/main" id="{6B259A75-A664-4F0E-AE66-86A7919CD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7112" y="2231408"/>
            <a:ext cx="2175933" cy="151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:\Users\nehrk0\Documents\Eigene Dateien\MW Dateien neu\MEA free Project N22A LD0147SC\Cast Iron Product\Renault Mini Central\Day 2\DSCN6467.JPG">
            <a:extLst>
              <a:ext uri="{FF2B5EF4-FFF2-40B4-BE49-F238E27FC236}">
                <a16:creationId xmlns:a16="http://schemas.microsoft.com/office/drawing/2014/main" id="{33E7366B-1FA3-4801-BFE0-3B5FE9059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6782" y="2231408"/>
            <a:ext cx="2176866" cy="151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C:\Users\nehrk0\Documents\Eigene Dateien\MW Dateien neu\MEA free Project N22A LD0147SC\Cast Iron Product\Renault Mini Central\Day 3\DSCN6483.JPG">
            <a:extLst>
              <a:ext uri="{FF2B5EF4-FFF2-40B4-BE49-F238E27FC236}">
                <a16:creationId xmlns:a16="http://schemas.microsoft.com/office/drawing/2014/main" id="{A5B01675-BA44-4EFD-9F6E-3AD613BBB4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10392" y="2231408"/>
            <a:ext cx="2366724" cy="151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C:\Users\nehrk0\Documents\Eigene Dateien\MW Dateien neu\MEA free Project N22A LD0147SC\Cast Iron Product\Renault Mini Central\Day 4\DSCN6491.JPG">
            <a:extLst>
              <a:ext uri="{FF2B5EF4-FFF2-40B4-BE49-F238E27FC236}">
                <a16:creationId xmlns:a16="http://schemas.microsoft.com/office/drawing/2014/main" id="{71ADE783-F252-42D7-96E4-F68D06C2A2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7112" y="4187993"/>
            <a:ext cx="2191380" cy="149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nehrk0\Documents\Eigene Dateien\MW Dateien neu\MEA free Project N22A LD0147SC\Cast Iron Product\Renault Mini Central\Day 5\DSCN6501.JPG">
            <a:extLst>
              <a:ext uri="{FF2B5EF4-FFF2-40B4-BE49-F238E27FC236}">
                <a16:creationId xmlns:a16="http://schemas.microsoft.com/office/drawing/2014/main" id="{FA973F32-EF96-47F5-BF1D-010F05235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6783" y="4187993"/>
            <a:ext cx="2176865" cy="149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:\Users\nehrk0\Documents\Eigene Dateien\MW Dateien neu\MEA free Project N22A LD0147SC\Cast Iron Product\Renault Mini Central\Day 8\DSCN6538.JPG">
            <a:extLst>
              <a:ext uri="{FF2B5EF4-FFF2-40B4-BE49-F238E27FC236}">
                <a16:creationId xmlns:a16="http://schemas.microsoft.com/office/drawing/2014/main" id="{1F8D8457-43A5-4774-B336-126D7A18DC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10392" y="4187993"/>
            <a:ext cx="2119577" cy="149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feld 4">
            <a:extLst>
              <a:ext uri="{FF2B5EF4-FFF2-40B4-BE49-F238E27FC236}">
                <a16:creationId xmlns:a16="http://schemas.microsoft.com/office/drawing/2014/main" id="{43C06B4F-F103-4F2D-B3FC-79A92469B99E}"/>
              </a:ext>
            </a:extLst>
          </p:cNvPr>
          <p:cNvSpPr txBox="1"/>
          <p:nvPr/>
        </p:nvSpPr>
        <p:spPr>
          <a:xfrm>
            <a:off x="7654791" y="278687"/>
            <a:ext cx="109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Bath: 5% 25l</a:t>
            </a:r>
          </a:p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 oil/no split</a:t>
            </a:r>
          </a:p>
        </p:txBody>
      </p:sp>
      <p:sp>
        <p:nvSpPr>
          <p:cNvPr id="38" name="Rechteck 28">
            <a:extLst>
              <a:ext uri="{FF2B5EF4-FFF2-40B4-BE49-F238E27FC236}">
                <a16:creationId xmlns:a16="http://schemas.microsoft.com/office/drawing/2014/main" id="{A0B90DFB-5F6B-43A8-82A9-9C6E646141C2}"/>
              </a:ext>
            </a:extLst>
          </p:cNvPr>
          <p:cNvSpPr/>
          <p:nvPr/>
        </p:nvSpPr>
        <p:spPr bwMode="auto">
          <a:xfrm>
            <a:off x="3716247" y="311008"/>
            <a:ext cx="3089335" cy="397021"/>
          </a:xfrm>
          <a:prstGeom prst="rect">
            <a:avLst/>
          </a:prstGeom>
          <a:solidFill>
            <a:srgbClr val="007434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b="1" kern="0" dirty="0">
                <a:solidFill>
                  <a:prstClr val="white"/>
                </a:solidFill>
                <a:latin typeface="Arial Narrow" panose="020B0606020202030204" pitchFamily="34" charset="0"/>
                <a:ea typeface="+mn-ea"/>
              </a:rPr>
              <a:t>Hysol SL 30 XBB</a:t>
            </a:r>
          </a:p>
        </p:txBody>
      </p:sp>
    </p:spTree>
    <p:extLst>
      <p:ext uri="{BB962C8B-B14F-4D97-AF65-F5344CB8AC3E}">
        <p14:creationId xmlns:p14="http://schemas.microsoft.com/office/powerpoint/2010/main" val="706238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3755571" cy="437146"/>
          </a:xfrm>
          <a:custGeom>
            <a:avLst/>
            <a:gdLst>
              <a:gd name="connsiteX0" fmla="*/ 0 w 3124200"/>
              <a:gd name="connsiteY0" fmla="*/ 0 h 437146"/>
              <a:gd name="connsiteX1" fmla="*/ 3124200 w 3124200"/>
              <a:gd name="connsiteY1" fmla="*/ 0 h 437146"/>
              <a:gd name="connsiteX2" fmla="*/ 3124200 w 3124200"/>
              <a:gd name="connsiteY2" fmla="*/ 437146 h 437146"/>
              <a:gd name="connsiteX3" fmla="*/ 0 w 3124200"/>
              <a:gd name="connsiteY3" fmla="*/ 437146 h 437146"/>
              <a:gd name="connsiteX4" fmla="*/ 0 w 3124200"/>
              <a:gd name="connsiteY4" fmla="*/ 0 h 437146"/>
              <a:gd name="connsiteX0" fmla="*/ 0 w 3241765"/>
              <a:gd name="connsiteY0" fmla="*/ 0 h 437146"/>
              <a:gd name="connsiteX1" fmla="*/ 3241765 w 3241765"/>
              <a:gd name="connsiteY1" fmla="*/ 0 h 437146"/>
              <a:gd name="connsiteX2" fmla="*/ 3124200 w 3241765"/>
              <a:gd name="connsiteY2" fmla="*/ 437146 h 437146"/>
              <a:gd name="connsiteX3" fmla="*/ 0 w 3241765"/>
              <a:gd name="connsiteY3" fmla="*/ 437146 h 437146"/>
              <a:gd name="connsiteX4" fmla="*/ 0 w 3241765"/>
              <a:gd name="connsiteY4" fmla="*/ 0 h 43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1765" h="437146">
                <a:moveTo>
                  <a:pt x="0" y="0"/>
                </a:moveTo>
                <a:lnTo>
                  <a:pt x="3241765" y="0"/>
                </a:lnTo>
                <a:lnTo>
                  <a:pt x="3124200" y="437146"/>
                </a:lnTo>
                <a:lnTo>
                  <a:pt x="0" y="437146"/>
                </a:lnTo>
                <a:lnTo>
                  <a:pt x="0" y="0"/>
                </a:lnTo>
                <a:close/>
              </a:path>
            </a:pathLst>
          </a:custGeom>
          <a:solidFill>
            <a:srgbClr val="00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9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 Regular" charset="0"/>
              <a:ea typeface="+mn-ea"/>
              <a:cs typeface="+mn-cs"/>
            </a:endParaRPr>
          </a:p>
        </p:txBody>
      </p:sp>
      <p:sp>
        <p:nvSpPr>
          <p:cNvPr id="4" name="object 13"/>
          <p:cNvSpPr txBox="1">
            <a:spLocks/>
          </p:cNvSpPr>
          <p:nvPr/>
        </p:nvSpPr>
        <p:spPr>
          <a:xfrm>
            <a:off x="128287" y="58496"/>
            <a:ext cx="372347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0" i="0">
                <a:solidFill>
                  <a:srgbClr val="525759"/>
                </a:solidFill>
                <a:latin typeface="CastrolSansCon-Medium"/>
                <a:ea typeface="+mj-ea"/>
                <a:cs typeface="CastrolSansCon-Medium"/>
              </a:defRPr>
            </a:lvl1pPr>
          </a:lstStyle>
          <a:p>
            <a:r>
              <a:rPr lang="de-DE" sz="2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Recirculation Test (in house Renault)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2806" y="6449597"/>
            <a:ext cx="3790969" cy="329649"/>
          </a:xfrm>
          <a:prstGeom prst="rect">
            <a:avLst/>
          </a:prstGeom>
        </p:spPr>
      </p:pic>
      <p:sp>
        <p:nvSpPr>
          <p:cNvPr id="38" name="Rechteck 28">
            <a:extLst>
              <a:ext uri="{FF2B5EF4-FFF2-40B4-BE49-F238E27FC236}">
                <a16:creationId xmlns:a16="http://schemas.microsoft.com/office/drawing/2014/main" id="{A0B90DFB-5F6B-43A8-82A9-9C6E646141C2}"/>
              </a:ext>
            </a:extLst>
          </p:cNvPr>
          <p:cNvSpPr/>
          <p:nvPr/>
        </p:nvSpPr>
        <p:spPr bwMode="auto">
          <a:xfrm>
            <a:off x="3716247" y="311008"/>
            <a:ext cx="3089335" cy="397021"/>
          </a:xfrm>
          <a:prstGeom prst="rect">
            <a:avLst/>
          </a:prstGeom>
          <a:solidFill>
            <a:srgbClr val="007434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b="1" kern="0" dirty="0">
                <a:solidFill>
                  <a:prstClr val="white"/>
                </a:solidFill>
                <a:latin typeface="Arial Narrow" panose="020B0606020202030204" pitchFamily="34" charset="0"/>
                <a:ea typeface="+mn-ea"/>
              </a:rPr>
              <a:t>Hysol SL 30 XBB</a:t>
            </a:r>
          </a:p>
        </p:txBody>
      </p:sp>
      <p:sp>
        <p:nvSpPr>
          <p:cNvPr id="20" name="Rechteck 5">
            <a:extLst>
              <a:ext uri="{FF2B5EF4-FFF2-40B4-BE49-F238E27FC236}">
                <a16:creationId xmlns:a16="http://schemas.microsoft.com/office/drawing/2014/main" id="{C5410549-A450-4773-95C1-B5092CE02162}"/>
              </a:ext>
            </a:extLst>
          </p:cNvPr>
          <p:cNvSpPr/>
          <p:nvPr/>
        </p:nvSpPr>
        <p:spPr>
          <a:xfrm>
            <a:off x="3637422" y="5879235"/>
            <a:ext cx="3715221" cy="365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Fußzeilenplatzhalter 2">
            <a:extLst>
              <a:ext uri="{FF2B5EF4-FFF2-40B4-BE49-F238E27FC236}">
                <a16:creationId xmlns:a16="http://schemas.microsoft.com/office/drawing/2014/main" id="{AC9D9C88-E22B-4C02-9C96-2861D7A03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8485" y="5879235"/>
            <a:ext cx="2548243" cy="365125"/>
          </a:xfrm>
        </p:spPr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22" name="Foliennummernplatzhalter 3">
            <a:extLst>
              <a:ext uri="{FF2B5EF4-FFF2-40B4-BE49-F238E27FC236}">
                <a16:creationId xmlns:a16="http://schemas.microsoft.com/office/drawing/2014/main" id="{3768A825-5F3F-4FDA-9F27-19FCD7730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326" y="5879235"/>
            <a:ext cx="285750" cy="365125"/>
          </a:xfrm>
        </p:spPr>
        <p:txBody>
          <a:bodyPr/>
          <a:lstStyle/>
          <a:p>
            <a:fld id="{FF34C8CC-2431-6348-94D7-E8FA77BBAC1F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23" name="Textfeld 10">
            <a:extLst>
              <a:ext uri="{FF2B5EF4-FFF2-40B4-BE49-F238E27FC236}">
                <a16:creationId xmlns:a16="http://schemas.microsoft.com/office/drawing/2014/main" id="{0BB371C2-82A4-4F0D-B8DD-CA0947F9DD88}"/>
              </a:ext>
            </a:extLst>
          </p:cNvPr>
          <p:cNvSpPr txBox="1"/>
          <p:nvPr/>
        </p:nvSpPr>
        <p:spPr>
          <a:xfrm>
            <a:off x="2773" y="4213339"/>
            <a:ext cx="1989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Day 1 </a:t>
            </a:r>
          </a:p>
        </p:txBody>
      </p:sp>
      <p:sp>
        <p:nvSpPr>
          <p:cNvPr id="39" name="Textfeld 17">
            <a:extLst>
              <a:ext uri="{FF2B5EF4-FFF2-40B4-BE49-F238E27FC236}">
                <a16:creationId xmlns:a16="http://schemas.microsoft.com/office/drawing/2014/main" id="{102D31CF-374E-4BC7-95BF-8EA950E8AAD1}"/>
              </a:ext>
            </a:extLst>
          </p:cNvPr>
          <p:cNvSpPr txBox="1"/>
          <p:nvPr/>
        </p:nvSpPr>
        <p:spPr>
          <a:xfrm>
            <a:off x="2597203" y="6164132"/>
            <a:ext cx="2080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Day 5</a:t>
            </a:r>
          </a:p>
        </p:txBody>
      </p:sp>
      <p:sp>
        <p:nvSpPr>
          <p:cNvPr id="40" name="Textfeld 18">
            <a:extLst>
              <a:ext uri="{FF2B5EF4-FFF2-40B4-BE49-F238E27FC236}">
                <a16:creationId xmlns:a16="http://schemas.microsoft.com/office/drawing/2014/main" id="{2BC08F5B-B8C6-47B6-8531-2D5F943FA863}"/>
              </a:ext>
            </a:extLst>
          </p:cNvPr>
          <p:cNvSpPr txBox="1"/>
          <p:nvPr/>
        </p:nvSpPr>
        <p:spPr>
          <a:xfrm>
            <a:off x="2597204" y="4206244"/>
            <a:ext cx="2080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Day 2 </a:t>
            </a:r>
          </a:p>
        </p:txBody>
      </p:sp>
      <p:sp>
        <p:nvSpPr>
          <p:cNvPr id="41" name="Textfeld 20">
            <a:extLst>
              <a:ext uri="{FF2B5EF4-FFF2-40B4-BE49-F238E27FC236}">
                <a16:creationId xmlns:a16="http://schemas.microsoft.com/office/drawing/2014/main" id="{BF51466C-F461-48B4-BFAB-57319F0D863D}"/>
              </a:ext>
            </a:extLst>
          </p:cNvPr>
          <p:cNvSpPr txBox="1"/>
          <p:nvPr/>
        </p:nvSpPr>
        <p:spPr>
          <a:xfrm>
            <a:off x="5272204" y="4213339"/>
            <a:ext cx="2080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Day 3 </a:t>
            </a:r>
          </a:p>
        </p:txBody>
      </p:sp>
      <p:sp>
        <p:nvSpPr>
          <p:cNvPr id="42" name="Textfeld 22">
            <a:extLst>
              <a:ext uri="{FF2B5EF4-FFF2-40B4-BE49-F238E27FC236}">
                <a16:creationId xmlns:a16="http://schemas.microsoft.com/office/drawing/2014/main" id="{0AEB5A69-0EC3-4000-BCDD-CE4B336D94ED}"/>
              </a:ext>
            </a:extLst>
          </p:cNvPr>
          <p:cNvSpPr txBox="1"/>
          <p:nvPr/>
        </p:nvSpPr>
        <p:spPr>
          <a:xfrm>
            <a:off x="2773" y="6172599"/>
            <a:ext cx="2080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Day 4 (before run) </a:t>
            </a:r>
          </a:p>
        </p:txBody>
      </p:sp>
      <p:sp>
        <p:nvSpPr>
          <p:cNvPr id="43" name="Textfeld 25">
            <a:extLst>
              <a:ext uri="{FF2B5EF4-FFF2-40B4-BE49-F238E27FC236}">
                <a16:creationId xmlns:a16="http://schemas.microsoft.com/office/drawing/2014/main" id="{7054DCA2-45A3-4C5F-9437-E76BDE2390B7}"/>
              </a:ext>
            </a:extLst>
          </p:cNvPr>
          <p:cNvSpPr txBox="1"/>
          <p:nvPr/>
        </p:nvSpPr>
        <p:spPr>
          <a:xfrm>
            <a:off x="5272204" y="6172598"/>
            <a:ext cx="2080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Day 8</a:t>
            </a:r>
          </a:p>
        </p:txBody>
      </p:sp>
      <p:pic>
        <p:nvPicPr>
          <p:cNvPr id="44" name="Picture 3" descr="C:\Users\nehrk0\Documents\Eigene Dateien\MW Dateien neu\MEA free Project N22A LD0147SC\Cast Iron Product\Renault Mini Central\Day 1\DSCN6449.JPG">
            <a:extLst>
              <a:ext uri="{FF2B5EF4-FFF2-40B4-BE49-F238E27FC236}">
                <a16:creationId xmlns:a16="http://schemas.microsoft.com/office/drawing/2014/main" id="{3B92A95E-0628-4AC5-B9F8-A37B8A09F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287" y="2692227"/>
            <a:ext cx="2175933" cy="151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C:\Users\nehrk0\Documents\Eigene Dateien\MW Dateien neu\MEA free Project N22A LD0147SC\Cast Iron Product\Renault Mini Central\Day 2\DSCN6467.JPG">
            <a:extLst>
              <a:ext uri="{FF2B5EF4-FFF2-40B4-BE49-F238E27FC236}">
                <a16:creationId xmlns:a16="http://schemas.microsoft.com/office/drawing/2014/main" id="{E9E82F27-CE2E-4472-A51E-C3DF6F000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77957" y="2692227"/>
            <a:ext cx="2176866" cy="151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5" descr="C:\Users\nehrk0\Documents\Eigene Dateien\MW Dateien neu\MEA free Project N22A LD0147SC\Cast Iron Product\Renault Mini Central\Day 3\DSCN6483.JPG">
            <a:extLst>
              <a:ext uri="{FF2B5EF4-FFF2-40B4-BE49-F238E27FC236}">
                <a16:creationId xmlns:a16="http://schemas.microsoft.com/office/drawing/2014/main" id="{0C995379-3CA0-43B3-9634-0F37882813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1567" y="2692227"/>
            <a:ext cx="2366724" cy="151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C:\Users\nehrk0\Documents\Eigene Dateien\MW Dateien neu\MEA free Project N22A LD0147SC\Cast Iron Product\Renault Mini Central\Day 4\DSCN6491.JPG">
            <a:extLst>
              <a:ext uri="{FF2B5EF4-FFF2-40B4-BE49-F238E27FC236}">
                <a16:creationId xmlns:a16="http://schemas.microsoft.com/office/drawing/2014/main" id="{2A9CCE4B-4279-4B26-9F1A-88952CF4C9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287" y="4648812"/>
            <a:ext cx="2191380" cy="149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7" descr="C:\Users\nehrk0\Documents\Eigene Dateien\MW Dateien neu\MEA free Project N22A LD0147SC\Cast Iron Product\Renault Mini Central\Day 5\DSCN6501.JPG">
            <a:extLst>
              <a:ext uri="{FF2B5EF4-FFF2-40B4-BE49-F238E27FC236}">
                <a16:creationId xmlns:a16="http://schemas.microsoft.com/office/drawing/2014/main" id="{0F045DD5-A450-4773-9C2E-99701A3CE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77958" y="4648812"/>
            <a:ext cx="2176865" cy="149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C:\Users\nehrk0\Documents\Eigene Dateien\MW Dateien neu\MEA free Project N22A LD0147SC\Cast Iron Product\Renault Mini Central\Day 8\DSCN6538.JPG">
            <a:extLst>
              <a:ext uri="{FF2B5EF4-FFF2-40B4-BE49-F238E27FC236}">
                <a16:creationId xmlns:a16="http://schemas.microsoft.com/office/drawing/2014/main" id="{6A365DDC-A2FF-42CC-A6BA-EFAF4B58EB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1567" y="4648812"/>
            <a:ext cx="2119577" cy="149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platzhalter 7">
            <a:extLst>
              <a:ext uri="{FF2B5EF4-FFF2-40B4-BE49-F238E27FC236}">
                <a16:creationId xmlns:a16="http://schemas.microsoft.com/office/drawing/2014/main" id="{658685B5-C226-4B2C-BD4C-1A88921CD4BC}"/>
              </a:ext>
            </a:extLst>
          </p:cNvPr>
          <p:cNvSpPr txBox="1">
            <a:spLocks/>
          </p:cNvSpPr>
          <p:nvPr/>
        </p:nvSpPr>
        <p:spPr>
          <a:xfrm>
            <a:off x="137662" y="792980"/>
            <a:ext cx="5683981" cy="1713582"/>
          </a:xfrm>
          <a:prstGeom prst="rect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000" b="1">
                <a:solidFill>
                  <a:srgbClr val="008000"/>
                </a:solidFill>
              </a:rPr>
              <a:t>Product passes test, when these criteria are met: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2000"/>
              <a:t>	-  no overflow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2000"/>
              <a:t>	-  no emulsion split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2000"/>
              <a:t>	-  total soap amount below 80 g (here: 27g)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2000"/>
          </a:p>
          <a:p>
            <a:pPr marL="0" indent="0">
              <a:buFont typeface="Arial" panose="020B0604020202020204" pitchFamily="34" charset="0"/>
              <a:buNone/>
            </a:pPr>
            <a:endParaRPr lang="de-DE" sz="2000" dirty="0"/>
          </a:p>
        </p:txBody>
      </p:sp>
      <p:sp>
        <p:nvSpPr>
          <p:cNvPr id="51" name="L-Form 13">
            <a:extLst>
              <a:ext uri="{FF2B5EF4-FFF2-40B4-BE49-F238E27FC236}">
                <a16:creationId xmlns:a16="http://schemas.microsoft.com/office/drawing/2014/main" id="{44E6769B-E5CF-4402-AE22-0DAE747A1B65}"/>
              </a:ext>
            </a:extLst>
          </p:cNvPr>
          <p:cNvSpPr/>
          <p:nvPr/>
        </p:nvSpPr>
        <p:spPr>
          <a:xfrm rot="18295085">
            <a:off x="566768" y="1338844"/>
            <a:ext cx="348188" cy="128601"/>
          </a:xfrm>
          <a:prstGeom prst="corner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2" name="L-Form 23">
            <a:extLst>
              <a:ext uri="{FF2B5EF4-FFF2-40B4-BE49-F238E27FC236}">
                <a16:creationId xmlns:a16="http://schemas.microsoft.com/office/drawing/2014/main" id="{9A15C448-6281-489A-9B2F-D09151D41371}"/>
              </a:ext>
            </a:extLst>
          </p:cNvPr>
          <p:cNvSpPr/>
          <p:nvPr/>
        </p:nvSpPr>
        <p:spPr>
          <a:xfrm rot="18295085">
            <a:off x="566768" y="1705053"/>
            <a:ext cx="348188" cy="128601"/>
          </a:xfrm>
          <a:prstGeom prst="corner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3" name="L-Form 24">
            <a:extLst>
              <a:ext uri="{FF2B5EF4-FFF2-40B4-BE49-F238E27FC236}">
                <a16:creationId xmlns:a16="http://schemas.microsoft.com/office/drawing/2014/main" id="{B8604741-12B8-402E-8A53-E9355347C70E}"/>
              </a:ext>
            </a:extLst>
          </p:cNvPr>
          <p:cNvSpPr/>
          <p:nvPr/>
        </p:nvSpPr>
        <p:spPr>
          <a:xfrm rot="18295085">
            <a:off x="566768" y="2081383"/>
            <a:ext cx="348188" cy="128601"/>
          </a:xfrm>
          <a:prstGeom prst="corner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5517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55"/>
            <a:ext cx="9144000" cy="2295782"/>
          </a:xfrm>
          <a:prstGeom prst="rect">
            <a:avLst/>
          </a:prstGeom>
        </p:spPr>
      </p:pic>
      <p:sp>
        <p:nvSpPr>
          <p:cNvPr id="5" name="Rectangle 2"/>
          <p:cNvSpPr/>
          <p:nvPr/>
        </p:nvSpPr>
        <p:spPr>
          <a:xfrm>
            <a:off x="0" y="0"/>
            <a:ext cx="1700107" cy="437146"/>
          </a:xfrm>
          <a:custGeom>
            <a:avLst/>
            <a:gdLst>
              <a:gd name="connsiteX0" fmla="*/ 0 w 3124200"/>
              <a:gd name="connsiteY0" fmla="*/ 0 h 437146"/>
              <a:gd name="connsiteX1" fmla="*/ 3124200 w 3124200"/>
              <a:gd name="connsiteY1" fmla="*/ 0 h 437146"/>
              <a:gd name="connsiteX2" fmla="*/ 3124200 w 3124200"/>
              <a:gd name="connsiteY2" fmla="*/ 437146 h 437146"/>
              <a:gd name="connsiteX3" fmla="*/ 0 w 3124200"/>
              <a:gd name="connsiteY3" fmla="*/ 437146 h 437146"/>
              <a:gd name="connsiteX4" fmla="*/ 0 w 3124200"/>
              <a:gd name="connsiteY4" fmla="*/ 0 h 437146"/>
              <a:gd name="connsiteX0" fmla="*/ 0 w 3241765"/>
              <a:gd name="connsiteY0" fmla="*/ 0 h 437146"/>
              <a:gd name="connsiteX1" fmla="*/ 3241765 w 3241765"/>
              <a:gd name="connsiteY1" fmla="*/ 0 h 437146"/>
              <a:gd name="connsiteX2" fmla="*/ 3124200 w 3241765"/>
              <a:gd name="connsiteY2" fmla="*/ 437146 h 437146"/>
              <a:gd name="connsiteX3" fmla="*/ 0 w 3241765"/>
              <a:gd name="connsiteY3" fmla="*/ 437146 h 437146"/>
              <a:gd name="connsiteX4" fmla="*/ 0 w 3241765"/>
              <a:gd name="connsiteY4" fmla="*/ 0 h 43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1765" h="437146">
                <a:moveTo>
                  <a:pt x="0" y="0"/>
                </a:moveTo>
                <a:lnTo>
                  <a:pt x="3241765" y="0"/>
                </a:lnTo>
                <a:lnTo>
                  <a:pt x="3124200" y="437146"/>
                </a:lnTo>
                <a:lnTo>
                  <a:pt x="0" y="437146"/>
                </a:lnTo>
                <a:lnTo>
                  <a:pt x="0" y="0"/>
                </a:lnTo>
                <a:close/>
              </a:path>
            </a:pathLst>
          </a:custGeom>
          <a:solidFill>
            <a:srgbClr val="00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9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 Regular" charset="0"/>
              <a:ea typeface="+mn-ea"/>
              <a:cs typeface="+mn-cs"/>
            </a:endParaRPr>
          </a:p>
        </p:txBody>
      </p:sp>
      <p:sp>
        <p:nvSpPr>
          <p:cNvPr id="6" name="object 13"/>
          <p:cNvSpPr txBox="1">
            <a:spLocks/>
          </p:cNvSpPr>
          <p:nvPr/>
        </p:nvSpPr>
        <p:spPr>
          <a:xfrm>
            <a:off x="285193" y="0"/>
            <a:ext cx="3226104" cy="385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0" i="0">
                <a:solidFill>
                  <a:srgbClr val="525759"/>
                </a:solidFill>
                <a:latin typeface="CastrolSansCon-Medium"/>
                <a:ea typeface="+mj-ea"/>
                <a:cs typeface="CastrolSansCon-Medium"/>
              </a:defRPr>
            </a:lvl1pPr>
          </a:lstStyle>
          <a:p>
            <a:pPr marL="12700" defTabSz="457200">
              <a:lnSpc>
                <a:spcPts val="3420"/>
              </a:lnSpc>
              <a:defRPr/>
            </a:pPr>
            <a:r>
              <a:rPr lang="de-DE" altLang="en-US" sz="20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CONTENTS</a:t>
            </a:r>
            <a:endParaRPr lang="en-US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87130" y="2539696"/>
            <a:ext cx="708430" cy="659868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70601" y="2617542"/>
            <a:ext cx="533757" cy="497167"/>
          </a:xfrm>
          <a:prstGeom prst="ellipse">
            <a:avLst/>
          </a:prstGeom>
          <a:solidFill>
            <a:srgbClr val="02934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1179031" y="2712236"/>
            <a:ext cx="2732066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1"/>
                </a:solidFill>
                <a:latin typeface="Arial Narrow"/>
                <a:ea typeface="+mj-ea"/>
                <a:cs typeface="Arial Narrow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defRPr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WHO WE ARE – CASTROL &amp; BP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321" y="2620327"/>
            <a:ext cx="322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3538" y="3091174"/>
            <a:ext cx="1971052" cy="6759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55650" lvl="1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200" spc="-5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Castrol and BP</a:t>
            </a:r>
          </a:p>
          <a:p>
            <a:pPr marL="755650" lvl="1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200" spc="-5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Our heritage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87130" y="3772443"/>
            <a:ext cx="3007919" cy="659868"/>
            <a:chOff x="387130" y="1686840"/>
            <a:chExt cx="2726520" cy="659868"/>
          </a:xfrm>
        </p:grpSpPr>
        <p:grpSp>
          <p:nvGrpSpPr>
            <p:cNvPr id="19" name="Group 18"/>
            <p:cNvGrpSpPr/>
            <p:nvPr/>
          </p:nvGrpSpPr>
          <p:grpSpPr>
            <a:xfrm>
              <a:off x="387130" y="1686840"/>
              <a:ext cx="642154" cy="659868"/>
              <a:chOff x="1323281" y="1259042"/>
              <a:chExt cx="642154" cy="659868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1323281" y="1259042"/>
                <a:ext cx="642154" cy="65986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398943" y="1336888"/>
                <a:ext cx="483822" cy="49716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</p:grpSp>
        <p:sp>
          <p:nvSpPr>
            <p:cNvPr id="20" name="Title 3"/>
            <p:cNvSpPr txBox="1">
              <a:spLocks/>
            </p:cNvSpPr>
            <p:nvPr/>
          </p:nvSpPr>
          <p:spPr>
            <a:xfrm>
              <a:off x="1104946" y="1859380"/>
              <a:ext cx="2008704" cy="30777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 kern="1200">
                  <a:solidFill>
                    <a:schemeClr val="accent1"/>
                  </a:solidFill>
                  <a:latin typeface="Arial Narrow"/>
                  <a:ea typeface="+mj-ea"/>
                  <a:cs typeface="Arial Narrow"/>
                </a:defRPr>
              </a:lvl1pPr>
              <a:lvl2pPr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lvl="0">
                <a:defRPr/>
              </a:pPr>
              <a:r>
                <a:rPr lang="en-GB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zh-CN" sz="14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METALWORKING FLUIDS</a:t>
              </a:r>
              <a:endPara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45931" y="1767471"/>
              <a:ext cx="2922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FFFFFF"/>
                  </a:solidFill>
                  <a:latin typeface="Arial Narrow" charset="0"/>
                  <a:ea typeface="Arial Narrow" charset="0"/>
                  <a:cs typeface="Arial Narrow" charset="0"/>
                </a:rPr>
                <a:t>2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23538" y="4239477"/>
            <a:ext cx="3672480" cy="1216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55650" lvl="1" indent="-285750">
              <a:buFont typeface="Arial" panose="020B0604020202020204" pitchFamily="34" charset="0"/>
              <a:buChar char="•"/>
              <a:defRPr/>
            </a:pPr>
            <a:r>
              <a:rPr lang="en-US" sz="1200" spc="-5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Current market trends</a:t>
            </a:r>
          </a:p>
          <a:p>
            <a:pPr marL="755650" lvl="1" indent="-285750">
              <a:buFont typeface="Arial" panose="020B0604020202020204" pitchFamily="34" charset="0"/>
              <a:buChar char="•"/>
              <a:defRPr/>
            </a:pPr>
            <a:r>
              <a:rPr lang="en-US" sz="1200" spc="-5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What do you expect from your coolants?</a:t>
            </a:r>
          </a:p>
          <a:p>
            <a:pPr marL="755650" lvl="1" indent="-285750">
              <a:buFont typeface="Arial" panose="020B0604020202020204" pitchFamily="34" charset="0"/>
              <a:buChar char="•"/>
              <a:defRPr/>
            </a:pPr>
            <a:r>
              <a:rPr lang="en-US" sz="1200" spc="-5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Requirements from customers </a:t>
            </a:r>
            <a:br>
              <a:rPr lang="en-US" sz="1200" spc="-5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 spc="-5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and distributors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87130" y="5291676"/>
            <a:ext cx="3007918" cy="659868"/>
            <a:chOff x="387130" y="1686840"/>
            <a:chExt cx="2726519" cy="659868"/>
          </a:xfrm>
        </p:grpSpPr>
        <p:grpSp>
          <p:nvGrpSpPr>
            <p:cNvPr id="26" name="Group 25"/>
            <p:cNvGrpSpPr/>
            <p:nvPr/>
          </p:nvGrpSpPr>
          <p:grpSpPr>
            <a:xfrm>
              <a:off x="387130" y="1686840"/>
              <a:ext cx="642154" cy="659868"/>
              <a:chOff x="1323281" y="1259042"/>
              <a:chExt cx="642154" cy="659868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1323281" y="1259042"/>
                <a:ext cx="642154" cy="65986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398943" y="1336888"/>
                <a:ext cx="483822" cy="497167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</p:grpSp>
        <p:sp>
          <p:nvSpPr>
            <p:cNvPr id="27" name="Title 3"/>
            <p:cNvSpPr txBox="1">
              <a:spLocks/>
            </p:cNvSpPr>
            <p:nvPr/>
          </p:nvSpPr>
          <p:spPr>
            <a:xfrm>
              <a:off x="1104946" y="1859380"/>
              <a:ext cx="2008703" cy="30777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 kern="1200">
                  <a:solidFill>
                    <a:schemeClr val="accent1"/>
                  </a:solidFill>
                  <a:latin typeface="Arial Narrow"/>
                  <a:ea typeface="+mj-ea"/>
                  <a:cs typeface="Arial Narrow"/>
                </a:defRPr>
              </a:lvl1pPr>
              <a:lvl2pPr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lvl="0">
                <a:defRPr/>
              </a:pPr>
              <a:r>
                <a:rPr lang="en-GB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CASTROL’S SOLUTION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5931" y="1767471"/>
              <a:ext cx="2922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FFFFFF"/>
                  </a:solidFill>
                  <a:latin typeface="Arial Narrow" charset="0"/>
                  <a:ea typeface="Arial Narrow" charset="0"/>
                  <a:cs typeface="Arial Narrow" charset="0"/>
                </a:rPr>
                <a:t>3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23538" y="5844414"/>
            <a:ext cx="3622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55650" lvl="1" indent="-285750">
              <a:buFont typeface="Arial" panose="020B0604020202020204" pitchFamily="34" charset="0"/>
              <a:buChar char="•"/>
              <a:defRPr/>
            </a:pPr>
            <a:r>
              <a:rPr lang="en-US" sz="1200" spc="-5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Castrol </a:t>
            </a:r>
            <a:r>
              <a:rPr lang="en-US" sz="1200" spc="-5" dirty="0" err="1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Hysol</a:t>
            </a:r>
            <a:r>
              <a:rPr lang="en-US" sz="1200" spc="-5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 SL 30 XBB</a:t>
            </a:r>
          </a:p>
          <a:p>
            <a:pPr marL="755650" lvl="1" indent="-285750">
              <a:buFont typeface="Arial" panose="020B0604020202020204" pitchFamily="34" charset="0"/>
              <a:buChar char="•"/>
              <a:defRPr/>
            </a:pPr>
            <a:r>
              <a:rPr lang="en-US" sz="1200" spc="-5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Application guidance and technical data</a:t>
            </a:r>
          </a:p>
        </p:txBody>
      </p:sp>
      <p:sp>
        <p:nvSpPr>
          <p:cNvPr id="39" name="Oval 38"/>
          <p:cNvSpPr/>
          <p:nvPr/>
        </p:nvSpPr>
        <p:spPr>
          <a:xfrm>
            <a:off x="4572000" y="2539696"/>
            <a:ext cx="708430" cy="659868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4655471" y="2617542"/>
            <a:ext cx="533757" cy="497167"/>
          </a:xfrm>
          <a:prstGeom prst="ellipse">
            <a:avLst/>
          </a:prstGeom>
          <a:solidFill>
            <a:srgbClr val="9C8F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1" name="Title 3"/>
          <p:cNvSpPr txBox="1">
            <a:spLocks/>
          </p:cNvSpPr>
          <p:nvPr/>
        </p:nvSpPr>
        <p:spPr>
          <a:xfrm>
            <a:off x="5363901" y="2712236"/>
            <a:ext cx="1444305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1"/>
                </a:solidFill>
                <a:latin typeface="Arial Narrow"/>
                <a:ea typeface="+mj-ea"/>
                <a:cs typeface="Arial Narrow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defRPr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CASE STUDIES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747191" y="2620327"/>
            <a:ext cx="322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908408" y="3091174"/>
            <a:ext cx="2957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55650" lvl="1" indent="-285750">
              <a:buFont typeface="Arial" panose="020B0604020202020204" pitchFamily="34" charset="0"/>
              <a:buChar char="•"/>
              <a:defRPr/>
            </a:pPr>
            <a:r>
              <a:rPr lang="en-US" sz="1200" spc="-5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Proven in field (Case Studies)</a:t>
            </a:r>
          </a:p>
        </p:txBody>
      </p:sp>
      <p:sp>
        <p:nvSpPr>
          <p:cNvPr id="48" name="Oval 47"/>
          <p:cNvSpPr/>
          <p:nvPr/>
        </p:nvSpPr>
        <p:spPr>
          <a:xfrm>
            <a:off x="4572000" y="3707771"/>
            <a:ext cx="708430" cy="659868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4655471" y="3785617"/>
            <a:ext cx="533757" cy="497167"/>
          </a:xfrm>
          <a:prstGeom prst="ellipse">
            <a:avLst/>
          </a:prstGeom>
          <a:solidFill>
            <a:srgbClr val="CA205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0" name="Title 3"/>
          <p:cNvSpPr txBox="1">
            <a:spLocks/>
          </p:cNvSpPr>
          <p:nvPr/>
        </p:nvSpPr>
        <p:spPr>
          <a:xfrm>
            <a:off x="5363901" y="3880311"/>
            <a:ext cx="1793939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1"/>
                </a:solidFill>
                <a:latin typeface="Arial Narrow"/>
                <a:ea typeface="+mj-ea"/>
                <a:cs typeface="Arial Narrow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defRPr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LAB TEST RESULTS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747191" y="3788402"/>
            <a:ext cx="322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363901" y="4259249"/>
            <a:ext cx="2794676" cy="2067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4150" marR="95250" indent="-171450">
              <a:lnSpc>
                <a:spcPts val="1440"/>
              </a:lnSpc>
              <a:buFont typeface="Arial" panose="020B0604020202020204" pitchFamily="34" charset="0"/>
              <a:buChar char="•"/>
            </a:pPr>
            <a:r>
              <a:rPr lang="en-US" sz="1200" spc="-5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  Overview</a:t>
            </a:r>
          </a:p>
          <a:p>
            <a:pPr marL="184150" marR="95250" indent="-171450">
              <a:lnSpc>
                <a:spcPts val="1440"/>
              </a:lnSpc>
              <a:buFont typeface="Arial" panose="020B0604020202020204" pitchFamily="34" charset="0"/>
              <a:buChar char="•"/>
            </a:pPr>
            <a:r>
              <a:rPr lang="en-US" sz="1200" spc="-5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  Alkalinity</a:t>
            </a:r>
          </a:p>
          <a:p>
            <a:pPr marL="184150" marR="95250" indent="-171450">
              <a:lnSpc>
                <a:spcPts val="1440"/>
              </a:lnSpc>
              <a:buFont typeface="Arial" panose="020B0604020202020204" pitchFamily="34" charset="0"/>
              <a:buChar char="•"/>
            </a:pPr>
            <a:r>
              <a:rPr lang="en-US" sz="1200" spc="-5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  Microbiology challenge test</a:t>
            </a:r>
          </a:p>
          <a:p>
            <a:pPr marL="184150" marR="95250" indent="-171450">
              <a:lnSpc>
                <a:spcPts val="1440"/>
              </a:lnSpc>
              <a:buFont typeface="Arial" panose="020B0604020202020204" pitchFamily="34" charset="0"/>
              <a:buChar char="•"/>
            </a:pPr>
            <a:r>
              <a:rPr lang="en-US" sz="1200" spc="-5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  Foaming properties – CNOMO</a:t>
            </a:r>
          </a:p>
          <a:p>
            <a:pPr marL="184150" marR="95250" indent="-171450">
              <a:lnSpc>
                <a:spcPts val="1440"/>
              </a:lnSpc>
              <a:buFont typeface="Arial" panose="020B0604020202020204" pitchFamily="34" charset="0"/>
              <a:buChar char="•"/>
            </a:pPr>
            <a:r>
              <a:rPr lang="en-US" sz="1200" spc="-5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  Hard-water stability</a:t>
            </a:r>
          </a:p>
          <a:p>
            <a:pPr marL="184150" marR="95250" indent="-171450">
              <a:lnSpc>
                <a:spcPts val="1440"/>
              </a:lnSpc>
              <a:buFont typeface="Arial" panose="020B0604020202020204" pitchFamily="34" charset="0"/>
              <a:buChar char="•"/>
            </a:pPr>
            <a:r>
              <a:rPr lang="en-US" sz="1200" spc="-5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  Foaming properties – SITA</a:t>
            </a:r>
          </a:p>
          <a:p>
            <a:pPr marL="184150" marR="95250" indent="-171450">
              <a:lnSpc>
                <a:spcPts val="1440"/>
              </a:lnSpc>
              <a:buFont typeface="Arial" panose="020B0604020202020204" pitchFamily="34" charset="0"/>
              <a:buChar char="•"/>
            </a:pPr>
            <a:r>
              <a:rPr lang="en-US" sz="1200" spc="-5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  Recirculation test</a:t>
            </a:r>
          </a:p>
          <a:p>
            <a:pPr marL="184150" marR="95250" indent="-171450">
              <a:lnSpc>
                <a:spcPts val="1440"/>
              </a:lnSpc>
              <a:buFont typeface="Arial" panose="020B0604020202020204" pitchFamily="34" charset="0"/>
              <a:buChar char="•"/>
            </a:pPr>
            <a:r>
              <a:rPr lang="en-US" sz="1200" spc="-5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  Residue test</a:t>
            </a:r>
          </a:p>
          <a:p>
            <a:pPr marL="184150" marR="95250" indent="-171450">
              <a:lnSpc>
                <a:spcPts val="1440"/>
              </a:lnSpc>
              <a:buFont typeface="Arial" panose="020B0604020202020204" pitchFamily="34" charset="0"/>
              <a:buChar char="•"/>
            </a:pPr>
            <a:r>
              <a:rPr lang="en-US" sz="1200" spc="-5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  Corrosion protection </a:t>
            </a:r>
          </a:p>
          <a:p>
            <a:pPr marL="184150" marR="95250" indent="-171450">
              <a:lnSpc>
                <a:spcPts val="1440"/>
              </a:lnSpc>
              <a:buFont typeface="Arial" panose="020B0604020202020204" pitchFamily="34" charset="0"/>
              <a:buChar char="•"/>
            </a:pPr>
            <a:r>
              <a:rPr lang="en-US" sz="1200" spc="-5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  Tapping</a:t>
            </a:r>
          </a:p>
          <a:p>
            <a:pPr marL="184150" marR="95250" indent="-171450">
              <a:lnSpc>
                <a:spcPts val="1440"/>
              </a:lnSpc>
              <a:buFont typeface="Arial" charset="0"/>
              <a:buChar char="•"/>
            </a:pPr>
            <a:r>
              <a:rPr lang="en-US" sz="1200" spc="-5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  BUS-MODEL: Skin Compatibility </a:t>
            </a:r>
          </a:p>
        </p:txBody>
      </p:sp>
    </p:spTree>
    <p:extLst>
      <p:ext uri="{BB962C8B-B14F-4D97-AF65-F5344CB8AC3E}">
        <p14:creationId xmlns:p14="http://schemas.microsoft.com/office/powerpoint/2010/main" val="1796728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1" y="0"/>
            <a:ext cx="3878035" cy="437146"/>
          </a:xfrm>
          <a:custGeom>
            <a:avLst/>
            <a:gdLst>
              <a:gd name="connsiteX0" fmla="*/ 0 w 3124200"/>
              <a:gd name="connsiteY0" fmla="*/ 0 h 437146"/>
              <a:gd name="connsiteX1" fmla="*/ 3124200 w 3124200"/>
              <a:gd name="connsiteY1" fmla="*/ 0 h 437146"/>
              <a:gd name="connsiteX2" fmla="*/ 3124200 w 3124200"/>
              <a:gd name="connsiteY2" fmla="*/ 437146 h 437146"/>
              <a:gd name="connsiteX3" fmla="*/ 0 w 3124200"/>
              <a:gd name="connsiteY3" fmla="*/ 437146 h 437146"/>
              <a:gd name="connsiteX4" fmla="*/ 0 w 3124200"/>
              <a:gd name="connsiteY4" fmla="*/ 0 h 437146"/>
              <a:gd name="connsiteX0" fmla="*/ 0 w 3241765"/>
              <a:gd name="connsiteY0" fmla="*/ 0 h 437146"/>
              <a:gd name="connsiteX1" fmla="*/ 3241765 w 3241765"/>
              <a:gd name="connsiteY1" fmla="*/ 0 h 437146"/>
              <a:gd name="connsiteX2" fmla="*/ 3124200 w 3241765"/>
              <a:gd name="connsiteY2" fmla="*/ 437146 h 437146"/>
              <a:gd name="connsiteX3" fmla="*/ 0 w 3241765"/>
              <a:gd name="connsiteY3" fmla="*/ 437146 h 437146"/>
              <a:gd name="connsiteX4" fmla="*/ 0 w 3241765"/>
              <a:gd name="connsiteY4" fmla="*/ 0 h 43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1765" h="437146">
                <a:moveTo>
                  <a:pt x="0" y="0"/>
                </a:moveTo>
                <a:lnTo>
                  <a:pt x="3241765" y="0"/>
                </a:lnTo>
                <a:lnTo>
                  <a:pt x="3124200" y="437146"/>
                </a:lnTo>
                <a:lnTo>
                  <a:pt x="0" y="437146"/>
                </a:lnTo>
                <a:lnTo>
                  <a:pt x="0" y="0"/>
                </a:lnTo>
                <a:close/>
              </a:path>
            </a:pathLst>
          </a:custGeom>
          <a:solidFill>
            <a:srgbClr val="00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9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 Regular" charset="0"/>
              <a:ea typeface="+mn-ea"/>
              <a:cs typeface="+mn-cs"/>
            </a:endParaRPr>
          </a:p>
        </p:txBody>
      </p:sp>
      <p:sp>
        <p:nvSpPr>
          <p:cNvPr id="3" name="object 13"/>
          <p:cNvSpPr txBox="1">
            <a:spLocks/>
          </p:cNvSpPr>
          <p:nvPr/>
        </p:nvSpPr>
        <p:spPr>
          <a:xfrm>
            <a:off x="285192" y="58496"/>
            <a:ext cx="3356079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0" i="0">
                <a:solidFill>
                  <a:srgbClr val="525759"/>
                </a:solidFill>
                <a:latin typeface="CastrolSansCon-Medium"/>
                <a:ea typeface="+mj-ea"/>
                <a:cs typeface="CastrolSansCon-Medium"/>
              </a:defRPr>
            </a:lvl1pPr>
          </a:lstStyle>
          <a:p>
            <a:r>
              <a:rPr lang="de-DE" sz="12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Emulsion Appearance (4%) after foam shaking test, </a:t>
            </a:r>
          </a:p>
          <a:p>
            <a:r>
              <a:rPr lang="de-DE" sz="12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CIP 514-01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031" y="6010470"/>
            <a:ext cx="3790969" cy="329649"/>
          </a:xfrm>
          <a:prstGeom prst="rect">
            <a:avLst/>
          </a:prstGeom>
        </p:spPr>
      </p:pic>
      <p:sp>
        <p:nvSpPr>
          <p:cNvPr id="12" name="Textfeld 4">
            <a:extLst>
              <a:ext uri="{FF2B5EF4-FFF2-40B4-BE49-F238E27FC236}">
                <a16:creationId xmlns:a16="http://schemas.microsoft.com/office/drawing/2014/main" id="{232B0E13-04F2-46DF-BB90-6EEF4AC7AD57}"/>
              </a:ext>
            </a:extLst>
          </p:cNvPr>
          <p:cNvSpPr txBox="1"/>
          <p:nvPr/>
        </p:nvSpPr>
        <p:spPr>
          <a:xfrm>
            <a:off x="3926462" y="0"/>
            <a:ext cx="5217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525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significant differences in foam height and foam decay between both products</a:t>
            </a:r>
          </a:p>
        </p:txBody>
      </p:sp>
      <p:sp>
        <p:nvSpPr>
          <p:cNvPr id="13" name="Textfeld 10">
            <a:extLst>
              <a:ext uri="{FF2B5EF4-FFF2-40B4-BE49-F238E27FC236}">
                <a16:creationId xmlns:a16="http://schemas.microsoft.com/office/drawing/2014/main" id="{048D0120-DEA3-468A-A429-0C949ECFE3A4}"/>
              </a:ext>
            </a:extLst>
          </p:cNvPr>
          <p:cNvSpPr txBox="1"/>
          <p:nvPr/>
        </p:nvSpPr>
        <p:spPr>
          <a:xfrm>
            <a:off x="4449328" y="891160"/>
            <a:ext cx="3709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Cast Iron Coolant (directly)</a:t>
            </a:r>
          </a:p>
        </p:txBody>
      </p:sp>
      <p:cxnSp>
        <p:nvCxnSpPr>
          <p:cNvPr id="14" name="Gerade Verbindung 14">
            <a:extLst>
              <a:ext uri="{FF2B5EF4-FFF2-40B4-BE49-F238E27FC236}">
                <a16:creationId xmlns:a16="http://schemas.microsoft.com/office/drawing/2014/main" id="{01620F5E-2486-438C-9404-42B1A578A7D2}"/>
              </a:ext>
            </a:extLst>
          </p:cNvPr>
          <p:cNvCxnSpPr/>
          <p:nvPr/>
        </p:nvCxnSpPr>
        <p:spPr>
          <a:xfrm>
            <a:off x="23980" y="895680"/>
            <a:ext cx="8134350" cy="0"/>
          </a:xfrm>
          <a:prstGeom prst="line">
            <a:avLst/>
          </a:prstGeom>
          <a:ln w="9525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7">
            <a:extLst>
              <a:ext uri="{FF2B5EF4-FFF2-40B4-BE49-F238E27FC236}">
                <a16:creationId xmlns:a16="http://schemas.microsoft.com/office/drawing/2014/main" id="{4999ED83-BBD0-4FA4-9909-9E9888D28713}"/>
              </a:ext>
            </a:extLst>
          </p:cNvPr>
          <p:cNvSpPr txBox="1"/>
          <p:nvPr/>
        </p:nvSpPr>
        <p:spPr>
          <a:xfrm>
            <a:off x="23977" y="891160"/>
            <a:ext cx="4554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525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Hysol SL 30 XBB (directly)</a:t>
            </a:r>
          </a:p>
        </p:txBody>
      </p:sp>
      <p:pic>
        <p:nvPicPr>
          <p:cNvPr id="16" name="Picture 2" descr="C:\Users\nehrk0\Documents\Eigene Dateien\MW Dateien neu\MEA free Project\Cast Iron Product\Schüttelschaum Vergleich N22 N22A SL 35 XBB\Schüttelschaum direkt\DSCN6089.JPG">
            <a:extLst>
              <a:ext uri="{FF2B5EF4-FFF2-40B4-BE49-F238E27FC236}">
                <a16:creationId xmlns:a16="http://schemas.microsoft.com/office/drawing/2014/main" id="{E995CA8C-912E-4DB6-AF87-D4A138817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980" y="1228121"/>
            <a:ext cx="4244197" cy="205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nehrk0\Documents\Eigene Dateien\MW Dateien neu\MEA free Project\Cast Iron Product\Schüttelschaum Vergleich N22 N22A SL 35 XBB\Schüttelschaum direkt\DSCN6087.JPG">
            <a:extLst>
              <a:ext uri="{FF2B5EF4-FFF2-40B4-BE49-F238E27FC236}">
                <a16:creationId xmlns:a16="http://schemas.microsoft.com/office/drawing/2014/main" id="{3E26C92A-DD8B-49B3-8DE3-DCB482490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49328" y="1236746"/>
            <a:ext cx="4244197" cy="205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nehrk0\Documents\Eigene Dateien\MW Dateien neu\MEA free Project\Cast Iron Product\Schüttelschaum Vergleich N22 N22A SL 35 XBB\Schüttelschaum 48h\DSCN6184.JPG">
            <a:extLst>
              <a:ext uri="{FF2B5EF4-FFF2-40B4-BE49-F238E27FC236}">
                <a16:creationId xmlns:a16="http://schemas.microsoft.com/office/drawing/2014/main" id="{12F3F082-2500-492F-91F4-9D075916D7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979" y="4007383"/>
            <a:ext cx="4244197" cy="212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feld 2">
            <a:extLst>
              <a:ext uri="{FF2B5EF4-FFF2-40B4-BE49-F238E27FC236}">
                <a16:creationId xmlns:a16="http://schemas.microsoft.com/office/drawing/2014/main" id="{EE09434D-C9B2-4A8F-B59E-7D2399B5BD6A}"/>
              </a:ext>
            </a:extLst>
          </p:cNvPr>
          <p:cNvSpPr txBox="1"/>
          <p:nvPr/>
        </p:nvSpPr>
        <p:spPr>
          <a:xfrm>
            <a:off x="23981" y="3263955"/>
            <a:ext cx="4425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525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5°dH              20°dH           40°dH           60°dH</a:t>
            </a:r>
          </a:p>
        </p:txBody>
      </p:sp>
      <p:sp>
        <p:nvSpPr>
          <p:cNvPr id="20" name="Textfeld 18">
            <a:extLst>
              <a:ext uri="{FF2B5EF4-FFF2-40B4-BE49-F238E27FC236}">
                <a16:creationId xmlns:a16="http://schemas.microsoft.com/office/drawing/2014/main" id="{8FB01EBF-55FA-4F20-B733-542BBA0F3AB4}"/>
              </a:ext>
            </a:extLst>
          </p:cNvPr>
          <p:cNvSpPr txBox="1"/>
          <p:nvPr/>
        </p:nvSpPr>
        <p:spPr>
          <a:xfrm>
            <a:off x="4509656" y="3259755"/>
            <a:ext cx="4425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525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5°dH              20°dH           40°dH           60°dH</a:t>
            </a:r>
          </a:p>
        </p:txBody>
      </p:sp>
      <p:sp>
        <p:nvSpPr>
          <p:cNvPr id="21" name="Textfeld 19">
            <a:extLst>
              <a:ext uri="{FF2B5EF4-FFF2-40B4-BE49-F238E27FC236}">
                <a16:creationId xmlns:a16="http://schemas.microsoft.com/office/drawing/2014/main" id="{7CA357F0-8CAA-4062-983E-F4A1F071A2CD}"/>
              </a:ext>
            </a:extLst>
          </p:cNvPr>
          <p:cNvSpPr txBox="1"/>
          <p:nvPr/>
        </p:nvSpPr>
        <p:spPr>
          <a:xfrm>
            <a:off x="29739" y="6116293"/>
            <a:ext cx="4425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525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5°dH              20°dH           40°dH           60°dH</a:t>
            </a:r>
          </a:p>
        </p:txBody>
      </p:sp>
      <p:sp>
        <p:nvSpPr>
          <p:cNvPr id="22" name="Textfeld 20">
            <a:extLst>
              <a:ext uri="{FF2B5EF4-FFF2-40B4-BE49-F238E27FC236}">
                <a16:creationId xmlns:a16="http://schemas.microsoft.com/office/drawing/2014/main" id="{8DF2E6DF-C32A-47B9-A190-2464B3BFE677}"/>
              </a:ext>
            </a:extLst>
          </p:cNvPr>
          <p:cNvSpPr txBox="1"/>
          <p:nvPr/>
        </p:nvSpPr>
        <p:spPr>
          <a:xfrm>
            <a:off x="4515414" y="6112093"/>
            <a:ext cx="455501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525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5°dH              20°dH           40°dH           60°dH</a:t>
            </a:r>
          </a:p>
        </p:txBody>
      </p:sp>
      <p:pic>
        <p:nvPicPr>
          <p:cNvPr id="23" name="Picture 5" descr="C:\Users\nehrk0\Documents\Eigene Dateien\MW Dateien neu\MEA free Project\Cast Iron Product\Schüttelschaum Vergleich N22 N22A SL 35 XBB\Schüttelschaum 48h\DSCN6188.JPG">
            <a:extLst>
              <a:ext uri="{FF2B5EF4-FFF2-40B4-BE49-F238E27FC236}">
                <a16:creationId xmlns:a16="http://schemas.microsoft.com/office/drawing/2014/main" id="{5F0CF620-53DF-4104-A2AF-355E527C98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49329" y="4007383"/>
            <a:ext cx="4244197" cy="212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feld 21">
            <a:extLst>
              <a:ext uri="{FF2B5EF4-FFF2-40B4-BE49-F238E27FC236}">
                <a16:creationId xmlns:a16="http://schemas.microsoft.com/office/drawing/2014/main" id="{FA628B99-53CE-412F-8618-EB56E631D17D}"/>
              </a:ext>
            </a:extLst>
          </p:cNvPr>
          <p:cNvSpPr txBox="1"/>
          <p:nvPr/>
        </p:nvSpPr>
        <p:spPr>
          <a:xfrm>
            <a:off x="4455086" y="3691742"/>
            <a:ext cx="3658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Cast Iron Coolant (48h)</a:t>
            </a:r>
          </a:p>
        </p:txBody>
      </p:sp>
      <p:sp>
        <p:nvSpPr>
          <p:cNvPr id="25" name="Textfeld 22">
            <a:extLst>
              <a:ext uri="{FF2B5EF4-FFF2-40B4-BE49-F238E27FC236}">
                <a16:creationId xmlns:a16="http://schemas.microsoft.com/office/drawing/2014/main" id="{4FC08336-4F06-422E-AB6E-EC987F524093}"/>
              </a:ext>
            </a:extLst>
          </p:cNvPr>
          <p:cNvSpPr txBox="1"/>
          <p:nvPr/>
        </p:nvSpPr>
        <p:spPr>
          <a:xfrm>
            <a:off x="29736" y="3691742"/>
            <a:ext cx="3806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525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Hysol SL 30 XBB (48h)</a:t>
            </a:r>
          </a:p>
        </p:txBody>
      </p:sp>
    </p:spTree>
    <p:extLst>
      <p:ext uri="{BB962C8B-B14F-4D97-AF65-F5344CB8AC3E}">
        <p14:creationId xmlns:p14="http://schemas.microsoft.com/office/powerpoint/2010/main" val="1982852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0" y="0"/>
            <a:ext cx="2384213" cy="437146"/>
          </a:xfrm>
          <a:custGeom>
            <a:avLst/>
            <a:gdLst>
              <a:gd name="connsiteX0" fmla="*/ 0 w 3124200"/>
              <a:gd name="connsiteY0" fmla="*/ 0 h 437146"/>
              <a:gd name="connsiteX1" fmla="*/ 3124200 w 3124200"/>
              <a:gd name="connsiteY1" fmla="*/ 0 h 437146"/>
              <a:gd name="connsiteX2" fmla="*/ 3124200 w 3124200"/>
              <a:gd name="connsiteY2" fmla="*/ 437146 h 437146"/>
              <a:gd name="connsiteX3" fmla="*/ 0 w 3124200"/>
              <a:gd name="connsiteY3" fmla="*/ 437146 h 437146"/>
              <a:gd name="connsiteX4" fmla="*/ 0 w 3124200"/>
              <a:gd name="connsiteY4" fmla="*/ 0 h 437146"/>
              <a:gd name="connsiteX0" fmla="*/ 0 w 3241765"/>
              <a:gd name="connsiteY0" fmla="*/ 0 h 437146"/>
              <a:gd name="connsiteX1" fmla="*/ 3241765 w 3241765"/>
              <a:gd name="connsiteY1" fmla="*/ 0 h 437146"/>
              <a:gd name="connsiteX2" fmla="*/ 3124200 w 3241765"/>
              <a:gd name="connsiteY2" fmla="*/ 437146 h 437146"/>
              <a:gd name="connsiteX3" fmla="*/ 0 w 3241765"/>
              <a:gd name="connsiteY3" fmla="*/ 437146 h 437146"/>
              <a:gd name="connsiteX4" fmla="*/ 0 w 3241765"/>
              <a:gd name="connsiteY4" fmla="*/ 0 h 43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1765" h="437146">
                <a:moveTo>
                  <a:pt x="0" y="0"/>
                </a:moveTo>
                <a:lnTo>
                  <a:pt x="3241765" y="0"/>
                </a:lnTo>
                <a:lnTo>
                  <a:pt x="3124200" y="437146"/>
                </a:lnTo>
                <a:lnTo>
                  <a:pt x="0" y="437146"/>
                </a:lnTo>
                <a:lnTo>
                  <a:pt x="0" y="0"/>
                </a:lnTo>
                <a:close/>
              </a:path>
            </a:pathLst>
          </a:custGeom>
          <a:solidFill>
            <a:srgbClr val="00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9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 Regular" charset="0"/>
              <a:ea typeface="+mn-ea"/>
              <a:cs typeface="+mn-cs"/>
            </a:endParaRPr>
          </a:p>
        </p:txBody>
      </p:sp>
      <p:sp>
        <p:nvSpPr>
          <p:cNvPr id="3" name="object 13"/>
          <p:cNvSpPr txBox="1">
            <a:spLocks/>
          </p:cNvSpPr>
          <p:nvPr/>
        </p:nvSpPr>
        <p:spPr>
          <a:xfrm>
            <a:off x="285192" y="58496"/>
            <a:ext cx="230899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0" i="0">
                <a:solidFill>
                  <a:srgbClr val="525759"/>
                </a:solidFill>
                <a:latin typeface="CastrolSansCon-Medium"/>
                <a:ea typeface="+mj-ea"/>
                <a:cs typeface="CastrolSansCon-Medium"/>
              </a:defRPr>
            </a:lvl1pPr>
          </a:lstStyle>
          <a:p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Emulsion compatibility </a:t>
            </a:r>
          </a:p>
          <a:p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With Standard Cast Iron Coolant</a:t>
            </a:r>
          </a:p>
        </p:txBody>
      </p:sp>
      <p:cxnSp>
        <p:nvCxnSpPr>
          <p:cNvPr id="14" name="Gerade Verbindung 2">
            <a:extLst>
              <a:ext uri="{FF2B5EF4-FFF2-40B4-BE49-F238E27FC236}">
                <a16:creationId xmlns:a16="http://schemas.microsoft.com/office/drawing/2014/main" id="{55C1D610-8FEF-44F4-91FF-BC1AB0FE32AB}"/>
              </a:ext>
            </a:extLst>
          </p:cNvPr>
          <p:cNvCxnSpPr/>
          <p:nvPr/>
        </p:nvCxnSpPr>
        <p:spPr>
          <a:xfrm>
            <a:off x="276225" y="1095375"/>
            <a:ext cx="8134350" cy="0"/>
          </a:xfrm>
          <a:prstGeom prst="line">
            <a:avLst/>
          </a:prstGeom>
          <a:ln w="9525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hteck 1">
            <a:extLst>
              <a:ext uri="{FF2B5EF4-FFF2-40B4-BE49-F238E27FC236}">
                <a16:creationId xmlns:a16="http://schemas.microsoft.com/office/drawing/2014/main" id="{F25A84E7-70F8-4572-816F-74D8FAD60122}"/>
              </a:ext>
            </a:extLst>
          </p:cNvPr>
          <p:cNvSpPr/>
          <p:nvPr/>
        </p:nvSpPr>
        <p:spPr>
          <a:xfrm>
            <a:off x="5408762" y="1095375"/>
            <a:ext cx="35066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525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Emulsions: 20°dH 4%</a:t>
            </a:r>
          </a:p>
          <a:p>
            <a:endParaRPr lang="de-DE" sz="1200" dirty="0">
              <a:solidFill>
                <a:srgbClr val="5257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u="sng" dirty="0">
                <a:solidFill>
                  <a:srgbClr val="525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directly:</a:t>
            </a:r>
            <a:r>
              <a:rPr lang="de-DE" sz="1200" dirty="0">
                <a:solidFill>
                  <a:srgbClr val="525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picture was taken after foam shaking test</a:t>
            </a:r>
          </a:p>
          <a:p>
            <a:r>
              <a:rPr lang="de-DE" sz="1200" u="sng" dirty="0">
                <a:solidFill>
                  <a:srgbClr val="525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24h:</a:t>
            </a:r>
            <a:r>
              <a:rPr lang="de-DE" sz="1200" dirty="0">
                <a:solidFill>
                  <a:srgbClr val="525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foam shaking test was repeated, afterwards picture was taken </a:t>
            </a:r>
            <a:endParaRPr lang="en-US" sz="1200" dirty="0">
              <a:solidFill>
                <a:srgbClr val="5257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C:\Users\nehrk0\Documents\Eigene Dateien\MW Dateien neu\MEA free Project N22A LD0147SC\Cast Iron Product\Überfahrbarkeit\direkt\DSCN6330.JPG">
            <a:extLst>
              <a:ext uri="{FF2B5EF4-FFF2-40B4-BE49-F238E27FC236}">
                <a16:creationId xmlns:a16="http://schemas.microsoft.com/office/drawing/2014/main" id="{735A928E-B1A1-4146-8EDC-4E4E64A1C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6610" y="1194709"/>
            <a:ext cx="836762" cy="26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nehrk0\Documents\Eigene Dateien\MW Dateien neu\MEA free Project N22A LD0147SC\Cast Iron Product\Überfahrbarkeit\direkt\DSCN6330.JPG">
            <a:extLst>
              <a:ext uri="{FF2B5EF4-FFF2-40B4-BE49-F238E27FC236}">
                <a16:creationId xmlns:a16="http://schemas.microsoft.com/office/drawing/2014/main" id="{DF8DD35B-990D-485F-BB9B-6D9C271B8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7095" y="1194709"/>
            <a:ext cx="887592" cy="26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nehrk0\Documents\Eigene Dateien\MW Dateien neu\MEA free Project N22A LD0147SC\Cast Iron Product\Überfahrbarkeit\direkt\DSCN6330.JPG">
            <a:extLst>
              <a:ext uri="{FF2B5EF4-FFF2-40B4-BE49-F238E27FC236}">
                <a16:creationId xmlns:a16="http://schemas.microsoft.com/office/drawing/2014/main" id="{C651F54D-CFD7-4003-BEF2-1C4ACE9FA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98141" y="1194709"/>
            <a:ext cx="866415" cy="260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Users\nehrk0\Documents\Eigene Dateien\MW Dateien neu\MEA free Project N22A LD0147SC\Cast Iron Product\Überfahrbarkeit\direkt\DSCN6330.JPG">
            <a:extLst>
              <a:ext uri="{FF2B5EF4-FFF2-40B4-BE49-F238E27FC236}">
                <a16:creationId xmlns:a16="http://schemas.microsoft.com/office/drawing/2014/main" id="{B3904979-DEEB-4F59-992B-D8F62ADF0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09591" y="1194709"/>
            <a:ext cx="864801" cy="261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C:\Users\nehrk0\Documents\Eigene Dateien\MW Dateien neu\MEA free Project N22A LD0147SC\Cast Iron Product\Überfahrbarkeit\direkt\DSCN6330.JPG">
            <a:extLst>
              <a:ext uri="{FF2B5EF4-FFF2-40B4-BE49-F238E27FC236}">
                <a16:creationId xmlns:a16="http://schemas.microsoft.com/office/drawing/2014/main" id="{BD626AA6-A225-4DCF-88E0-1EB1E3713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4006" y="1194709"/>
            <a:ext cx="922265" cy="260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C:\Users\nehrk0\Documents\Eigene Dateien\MW Dateien neu\MEA free Project N22A LD0147SC\Cast Iron Product\Überfahrbarkeit\24h erneuter Schüttelschaum\DSCN6331.JPG">
            <a:extLst>
              <a:ext uri="{FF2B5EF4-FFF2-40B4-BE49-F238E27FC236}">
                <a16:creationId xmlns:a16="http://schemas.microsoft.com/office/drawing/2014/main" id="{6668B284-E6C7-4166-B565-4F078BB03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6610" y="4095685"/>
            <a:ext cx="836762" cy="261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nehrk0\Documents\Eigene Dateien\MW Dateien neu\MEA free Project N22A LD0147SC\Cast Iron Product\Überfahrbarkeit\24h erneuter Schüttelschaum\DSCN6331.JPG">
            <a:extLst>
              <a:ext uri="{FF2B5EF4-FFF2-40B4-BE49-F238E27FC236}">
                <a16:creationId xmlns:a16="http://schemas.microsoft.com/office/drawing/2014/main" id="{078B29F8-CF9B-4650-BD21-3DFF005F5E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7095" y="4095685"/>
            <a:ext cx="887592" cy="261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C:\Users\nehrk0\Documents\Eigene Dateien\MW Dateien neu\MEA free Project N22A LD0147SC\Cast Iron Product\Überfahrbarkeit\24h erneuter Schüttelschaum\DSCN6331.JPG">
            <a:extLst>
              <a:ext uri="{FF2B5EF4-FFF2-40B4-BE49-F238E27FC236}">
                <a16:creationId xmlns:a16="http://schemas.microsoft.com/office/drawing/2014/main" id="{DEF7C7DD-ACC9-4CB9-969A-0D4AE2343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98141" y="4095685"/>
            <a:ext cx="852292" cy="262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C:\Users\nehrk0\Documents\Eigene Dateien\MW Dateien neu\MEA free Project N22A LD0147SC\Cast Iron Product\Überfahrbarkeit\24h erneuter Schüttelschaum\DSCN6331.JPG">
            <a:extLst>
              <a:ext uri="{FF2B5EF4-FFF2-40B4-BE49-F238E27FC236}">
                <a16:creationId xmlns:a16="http://schemas.microsoft.com/office/drawing/2014/main" id="{5FA6EEDD-75BF-4B99-971D-10EA0112C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09591" y="4095685"/>
            <a:ext cx="862642" cy="262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C:\Users\nehrk0\Documents\Eigene Dateien\MW Dateien neu\MEA free Project N22A LD0147SC\Cast Iron Product\Überfahrbarkeit\24h erneuter Schüttelschaum\DSCN6331.JPG">
            <a:extLst>
              <a:ext uri="{FF2B5EF4-FFF2-40B4-BE49-F238E27FC236}">
                <a16:creationId xmlns:a16="http://schemas.microsoft.com/office/drawing/2014/main" id="{DCED44E6-063A-4CA3-B63E-92099DE50C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4006" y="4095685"/>
            <a:ext cx="913247" cy="262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feld 7">
            <a:extLst>
              <a:ext uri="{FF2B5EF4-FFF2-40B4-BE49-F238E27FC236}">
                <a16:creationId xmlns:a16="http://schemas.microsoft.com/office/drawing/2014/main" id="{D7DCBE9B-D835-4BBB-AEA9-8407EAD706EB}"/>
              </a:ext>
            </a:extLst>
          </p:cNvPr>
          <p:cNvSpPr txBox="1"/>
          <p:nvPr/>
        </p:nvSpPr>
        <p:spPr>
          <a:xfrm>
            <a:off x="-60382" y="1194709"/>
            <a:ext cx="369332" cy="175432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de-DE" sz="1200" b="1" dirty="0">
                <a:solidFill>
                  <a:srgbClr val="525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directly</a:t>
            </a:r>
          </a:p>
        </p:txBody>
      </p:sp>
      <p:sp>
        <p:nvSpPr>
          <p:cNvPr id="27" name="Textfeld 19">
            <a:extLst>
              <a:ext uri="{FF2B5EF4-FFF2-40B4-BE49-F238E27FC236}">
                <a16:creationId xmlns:a16="http://schemas.microsoft.com/office/drawing/2014/main" id="{5E3134AE-7D26-4840-A3BC-6C5D40C32A8B}"/>
              </a:ext>
            </a:extLst>
          </p:cNvPr>
          <p:cNvSpPr txBox="1"/>
          <p:nvPr/>
        </p:nvSpPr>
        <p:spPr>
          <a:xfrm>
            <a:off x="-51577" y="4386155"/>
            <a:ext cx="369332" cy="175432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de-DE" sz="1200" b="1" dirty="0">
                <a:solidFill>
                  <a:srgbClr val="525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24h</a:t>
            </a:r>
          </a:p>
        </p:txBody>
      </p:sp>
      <p:sp>
        <p:nvSpPr>
          <p:cNvPr id="28" name="Textfeld 8">
            <a:extLst>
              <a:ext uri="{FF2B5EF4-FFF2-40B4-BE49-F238E27FC236}">
                <a16:creationId xmlns:a16="http://schemas.microsoft.com/office/drawing/2014/main" id="{594573B0-1CA0-435B-B035-359371E415E4}"/>
              </a:ext>
            </a:extLst>
          </p:cNvPr>
          <p:cNvSpPr txBox="1"/>
          <p:nvPr/>
        </p:nvSpPr>
        <p:spPr>
          <a:xfrm>
            <a:off x="336610" y="3730617"/>
            <a:ext cx="5132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525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1                  2                 3                  4                  5</a:t>
            </a:r>
          </a:p>
        </p:txBody>
      </p:sp>
      <p:graphicFrame>
        <p:nvGraphicFramePr>
          <p:cNvPr id="29" name="Tabelle 9">
            <a:extLst>
              <a:ext uri="{FF2B5EF4-FFF2-40B4-BE49-F238E27FC236}">
                <a16:creationId xmlns:a16="http://schemas.microsoft.com/office/drawing/2014/main" id="{1E3A7218-1B71-4709-9D3D-F765856D72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424557"/>
              </p:ext>
            </p:extLst>
          </p:nvPr>
        </p:nvGraphicFramePr>
        <p:xfrm>
          <a:off x="5469146" y="3440353"/>
          <a:ext cx="3602498" cy="220343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64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3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4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5268">
                <a:tc>
                  <a:txBody>
                    <a:bodyPr/>
                    <a:lstStyle/>
                    <a:p>
                      <a:endParaRPr lang="de-DE" dirty="0">
                        <a:solidFill>
                          <a:srgbClr val="525759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 Cast Iron Coolant</a:t>
                      </a:r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Hysol SL 30 XBB</a:t>
                      </a:r>
                    </a:p>
                  </a:txBody>
                  <a:tcPr anchor="ctr"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246"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rgbClr val="5257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rgbClr val="5257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rgbClr val="5257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246"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rgbClr val="5257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rgbClr val="5257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rgbClr val="5257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246"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rgbClr val="5257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rgbClr val="5257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rgbClr val="5257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246"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rgbClr val="5257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rgbClr val="5257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rgbClr val="5257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246"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rgbClr val="5257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rgbClr val="5257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>
                          <a:solidFill>
                            <a:srgbClr val="5257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637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0" y="0"/>
            <a:ext cx="2384213" cy="437146"/>
          </a:xfrm>
          <a:custGeom>
            <a:avLst/>
            <a:gdLst>
              <a:gd name="connsiteX0" fmla="*/ 0 w 3124200"/>
              <a:gd name="connsiteY0" fmla="*/ 0 h 437146"/>
              <a:gd name="connsiteX1" fmla="*/ 3124200 w 3124200"/>
              <a:gd name="connsiteY1" fmla="*/ 0 h 437146"/>
              <a:gd name="connsiteX2" fmla="*/ 3124200 w 3124200"/>
              <a:gd name="connsiteY2" fmla="*/ 437146 h 437146"/>
              <a:gd name="connsiteX3" fmla="*/ 0 w 3124200"/>
              <a:gd name="connsiteY3" fmla="*/ 437146 h 437146"/>
              <a:gd name="connsiteX4" fmla="*/ 0 w 3124200"/>
              <a:gd name="connsiteY4" fmla="*/ 0 h 437146"/>
              <a:gd name="connsiteX0" fmla="*/ 0 w 3241765"/>
              <a:gd name="connsiteY0" fmla="*/ 0 h 437146"/>
              <a:gd name="connsiteX1" fmla="*/ 3241765 w 3241765"/>
              <a:gd name="connsiteY1" fmla="*/ 0 h 437146"/>
              <a:gd name="connsiteX2" fmla="*/ 3124200 w 3241765"/>
              <a:gd name="connsiteY2" fmla="*/ 437146 h 437146"/>
              <a:gd name="connsiteX3" fmla="*/ 0 w 3241765"/>
              <a:gd name="connsiteY3" fmla="*/ 437146 h 437146"/>
              <a:gd name="connsiteX4" fmla="*/ 0 w 3241765"/>
              <a:gd name="connsiteY4" fmla="*/ 0 h 43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1765" h="437146">
                <a:moveTo>
                  <a:pt x="0" y="0"/>
                </a:moveTo>
                <a:lnTo>
                  <a:pt x="3241765" y="0"/>
                </a:lnTo>
                <a:lnTo>
                  <a:pt x="3124200" y="437146"/>
                </a:lnTo>
                <a:lnTo>
                  <a:pt x="0" y="437146"/>
                </a:lnTo>
                <a:lnTo>
                  <a:pt x="0" y="0"/>
                </a:lnTo>
                <a:close/>
              </a:path>
            </a:pathLst>
          </a:custGeom>
          <a:solidFill>
            <a:srgbClr val="00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9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 Regular" charset="0"/>
              <a:ea typeface="+mn-ea"/>
              <a:cs typeface="+mn-cs"/>
            </a:endParaRPr>
          </a:p>
        </p:txBody>
      </p:sp>
      <p:sp>
        <p:nvSpPr>
          <p:cNvPr id="3" name="object 13"/>
          <p:cNvSpPr txBox="1">
            <a:spLocks/>
          </p:cNvSpPr>
          <p:nvPr/>
        </p:nvSpPr>
        <p:spPr>
          <a:xfrm>
            <a:off x="75218" y="22714"/>
            <a:ext cx="230899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0" i="0">
                <a:solidFill>
                  <a:srgbClr val="525759"/>
                </a:solidFill>
                <a:latin typeface="CastrolSansCon-Medium"/>
                <a:ea typeface="+mj-ea"/>
                <a:cs typeface="CastrolSansCon-Medium"/>
              </a:defRPr>
            </a:lvl1pPr>
          </a:lstStyle>
          <a:p>
            <a:r>
              <a:rPr lang="de-DE" sz="1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Results Reichert- wear test </a:t>
            </a:r>
          </a:p>
          <a:p>
            <a:r>
              <a:rPr lang="de-DE" sz="1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CIP 525</a:t>
            </a:r>
          </a:p>
        </p:txBody>
      </p:sp>
      <p:pic>
        <p:nvPicPr>
          <p:cNvPr id="21" name="Picture 2" descr="C:\Users\nehrk0\AppData\Local\Microsoft\Windows\Temporary Internet Files\Content.Outlook\GZA4NJ2Y\Reichert.jpg">
            <a:extLst>
              <a:ext uri="{FF2B5EF4-FFF2-40B4-BE49-F238E27FC236}">
                <a16:creationId xmlns:a16="http://schemas.microsoft.com/office/drawing/2014/main" id="{0874480C-B843-4DAF-B41F-CC2D62857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115" y="2941377"/>
            <a:ext cx="3609198" cy="2702947"/>
          </a:xfrm>
          <a:prstGeom prst="rect">
            <a:avLst/>
          </a:prstGeom>
          <a:noFill/>
          <a:ln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feld 5">
            <a:extLst>
              <a:ext uri="{FF2B5EF4-FFF2-40B4-BE49-F238E27FC236}">
                <a16:creationId xmlns:a16="http://schemas.microsoft.com/office/drawing/2014/main" id="{0150E336-BAB8-4129-90FA-AF22C51B917F}"/>
              </a:ext>
            </a:extLst>
          </p:cNvPr>
          <p:cNvSpPr txBox="1"/>
          <p:nvPr/>
        </p:nvSpPr>
        <p:spPr>
          <a:xfrm>
            <a:off x="4757827" y="3001758"/>
            <a:ext cx="15120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wear: 1,5kg</a:t>
            </a:r>
          </a:p>
          <a:p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emulsion </a:t>
            </a:r>
          </a:p>
          <a:p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water</a:t>
            </a:r>
          </a:p>
        </p:txBody>
      </p:sp>
      <p:graphicFrame>
        <p:nvGraphicFramePr>
          <p:cNvPr id="26" name="Tabelle 8">
            <a:extLst>
              <a:ext uri="{FF2B5EF4-FFF2-40B4-BE49-F238E27FC236}">
                <a16:creationId xmlns:a16="http://schemas.microsoft.com/office/drawing/2014/main" id="{2918C3BC-633D-4DB6-9D75-F2E7A72A80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455552"/>
              </p:ext>
            </p:extLst>
          </p:nvPr>
        </p:nvGraphicFramePr>
        <p:xfrm>
          <a:off x="477115" y="1236377"/>
          <a:ext cx="7183143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06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2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42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Wear</a:t>
                      </a:r>
                      <a:r>
                        <a:rPr lang="de-DE" sz="14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surface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[mm</a:t>
                      </a:r>
                      <a:r>
                        <a:rPr lang="de-DE" sz="1400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de-DE" sz="14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Noise</a:t>
                      </a:r>
                      <a:r>
                        <a:rPr lang="de-DE" sz="14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meter 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[m]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5257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Hysol SL 30 XBB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5257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5257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5257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 Cast Iron Coolant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5257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5257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Abgerundetes Rechteck 7">
            <a:extLst>
              <a:ext uri="{FF2B5EF4-FFF2-40B4-BE49-F238E27FC236}">
                <a16:creationId xmlns:a16="http://schemas.microsoft.com/office/drawing/2014/main" id="{48B98DCB-E4DD-4F57-A9D3-EE24FD4481C1}"/>
              </a:ext>
            </a:extLst>
          </p:cNvPr>
          <p:cNvSpPr/>
          <p:nvPr/>
        </p:nvSpPr>
        <p:spPr>
          <a:xfrm>
            <a:off x="4622799" y="2929628"/>
            <a:ext cx="1769375" cy="1067589"/>
          </a:xfrm>
          <a:prstGeom prst="roundRect">
            <a:avLst/>
          </a:prstGeom>
          <a:noFill/>
          <a:ln w="1905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solidFill>
                <a:srgbClr val="5257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125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feil nach unten 154"/>
          <p:cNvSpPr/>
          <p:nvPr/>
        </p:nvSpPr>
        <p:spPr bwMode="auto">
          <a:xfrm rot="16200000">
            <a:off x="1544749" y="3813705"/>
            <a:ext cx="45719" cy="369983"/>
          </a:xfrm>
          <a:prstGeom prst="downArrow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81000" y="579359"/>
            <a:ext cx="8127454" cy="838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29342"/>
                </a:solidFill>
                <a:latin typeface="Arial" charset="0"/>
                <a:ea typeface="Arial" charset="0"/>
                <a:cs typeface="Arial" charset="0"/>
              </a:rPr>
              <a:t>Skin Compatibility </a:t>
            </a:r>
          </a:p>
          <a:p>
            <a:r>
              <a:rPr lang="en-US" sz="2000" dirty="0">
                <a:solidFill>
                  <a:srgbClr val="029342"/>
                </a:solidFill>
                <a:latin typeface="Arial" charset="0"/>
                <a:ea typeface="Arial" charset="0"/>
                <a:cs typeface="Arial" charset="0"/>
              </a:rPr>
              <a:t>The BUS* skin model</a:t>
            </a:r>
            <a:endParaRPr lang="en-GB" sz="2000" dirty="0">
              <a:solidFill>
                <a:srgbClr val="02934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245822"/>
            <a:ext cx="828552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Conclusion: Based on the score evaluation after an open topical application (exposure period: 0.5hrs, 1.0hr, 5.0hrs, 1x appl.; unstripped skin) it can be concluded that the product </a:t>
            </a:r>
            <a:r>
              <a:rPr lang="en-US" sz="1350" dirty="0" err="1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Hysol</a:t>
            </a:r>
            <a:r>
              <a:rPr lang="en-US" sz="1350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 SL 30 XBB (fresh; 20%) is non-irritant to the skin, even after repeated skin contact.</a:t>
            </a:r>
          </a:p>
        </p:txBody>
      </p:sp>
      <p:sp>
        <p:nvSpPr>
          <p:cNvPr id="5" name="Rectangle 4"/>
          <p:cNvSpPr/>
          <p:nvPr/>
        </p:nvSpPr>
        <p:spPr>
          <a:xfrm>
            <a:off x="464599" y="5624698"/>
            <a:ext cx="28120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* </a:t>
            </a:r>
            <a:r>
              <a:rPr lang="en-US" sz="900" b="1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900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ovine </a:t>
            </a:r>
            <a:r>
              <a:rPr lang="en-US" sz="900" b="1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U</a:t>
            </a:r>
            <a:r>
              <a:rPr lang="en-US" sz="900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dder </a:t>
            </a:r>
            <a:r>
              <a:rPr lang="en-US" sz="900" b="1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900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kin (isolated perfused udder skin)</a:t>
            </a:r>
          </a:p>
          <a:p>
            <a:r>
              <a:rPr lang="en-US" sz="900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900" dirty="0" err="1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Kietsmann</a:t>
            </a:r>
            <a:r>
              <a:rPr lang="en-US" sz="900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 et al. 1993)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328" y="3592596"/>
            <a:ext cx="1080226" cy="7664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5407" y="2250129"/>
            <a:ext cx="1456636" cy="122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1757" y="3374865"/>
            <a:ext cx="1450878" cy="1139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5407" y="4454148"/>
            <a:ext cx="1462393" cy="11802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6992" y="2363744"/>
            <a:ext cx="724126" cy="6104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9079" y="3492210"/>
            <a:ext cx="399953" cy="6904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713" y="4656199"/>
            <a:ext cx="454684" cy="82095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91808" y="2009271"/>
            <a:ext cx="1447204" cy="2566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900" b="1" dirty="0">
                <a:solidFill>
                  <a:srgbClr val="525759"/>
                </a:solidFill>
                <a:latin typeface="Arial Narrow" charset="0"/>
                <a:ea typeface="Arial Narrow" charset="0"/>
                <a:cs typeface="Arial Narrow" charset="0"/>
              </a:rPr>
              <a:t>INVESTIGATION METHODS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37737" y="2285543"/>
            <a:ext cx="1228788" cy="6967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750" b="1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Analytical Method</a:t>
            </a:r>
          </a:p>
          <a:p>
            <a:r>
              <a:rPr lang="en-US" sz="750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Skin biopsy, </a:t>
            </a:r>
            <a:r>
              <a:rPr lang="en-US" sz="750" dirty="0" err="1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Histoshaver</a:t>
            </a:r>
            <a:r>
              <a:rPr lang="en-US" sz="750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 (skin sections), </a:t>
            </a:r>
            <a:br>
              <a:rPr lang="en-US" sz="750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750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Horny layer </a:t>
            </a:r>
            <a:r>
              <a:rPr lang="en-US" sz="750" dirty="0" err="1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strippings</a:t>
            </a:r>
            <a:r>
              <a:rPr lang="en-US" sz="750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, Dermatome cuts,</a:t>
            </a:r>
          </a:p>
          <a:p>
            <a:r>
              <a:rPr lang="en-US" sz="750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Perfusion liquid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37737" y="3449724"/>
            <a:ext cx="1304988" cy="7329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750" b="1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Biochemical Method</a:t>
            </a:r>
          </a:p>
          <a:p>
            <a:r>
              <a:rPr lang="en-US" sz="750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Cytotoxicity: e.g. MTT, Inflammatory mediators: e.g. PGE</a:t>
            </a:r>
            <a:r>
              <a:rPr lang="en-US" sz="750" baseline="-25000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750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, enzymes: </a:t>
            </a:r>
          </a:p>
          <a:p>
            <a:r>
              <a:rPr lang="en-US" sz="750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e.g. LDH, SDH (V-max)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37151" y="4700983"/>
            <a:ext cx="1229374" cy="7748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750" b="1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Morphological Method</a:t>
            </a:r>
          </a:p>
          <a:p>
            <a:r>
              <a:rPr lang="en-US" sz="750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Histology, scanning electron microscopy, </a:t>
            </a:r>
            <a:br>
              <a:rPr lang="en-US" sz="75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750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V-max method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57022" y="2009271"/>
            <a:ext cx="822061" cy="18287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900" b="1" dirty="0">
                <a:solidFill>
                  <a:srgbClr val="525759"/>
                </a:solidFill>
                <a:latin typeface="Arial Narrow" charset="0"/>
                <a:ea typeface="Arial Narrow" charset="0"/>
                <a:cs typeface="Arial Narrow" charset="0"/>
              </a:rPr>
              <a:t>APPLICATION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36372" y="2728755"/>
            <a:ext cx="629172" cy="2217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75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Epidermis</a:t>
            </a:r>
            <a:endParaRPr lang="en-US" sz="750" dirty="0">
              <a:solidFill>
                <a:srgbClr val="52575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36372" y="3960905"/>
            <a:ext cx="659029" cy="2217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750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Dermis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36371" y="5403854"/>
            <a:ext cx="659029" cy="2217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75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Cutis</a:t>
            </a:r>
            <a:endParaRPr lang="en-US" sz="750" dirty="0">
              <a:solidFill>
                <a:srgbClr val="52575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5084" y="2009271"/>
            <a:ext cx="1036160" cy="21795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900" b="1" dirty="0">
                <a:solidFill>
                  <a:srgbClr val="525759"/>
                </a:solidFill>
                <a:latin typeface="Arial Narrow" charset="0"/>
                <a:ea typeface="Arial Narrow" charset="0"/>
                <a:cs typeface="Arial Narrow" charset="0"/>
              </a:rPr>
              <a:t>TEST MATERIAL</a:t>
            </a:r>
            <a:endParaRPr lang="en-US" sz="900" b="1" baseline="30000" dirty="0">
              <a:solidFill>
                <a:srgbClr val="525759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5084" y="2285543"/>
            <a:ext cx="1040179" cy="8792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750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Pharma, cosmetics, household/industry chemicals, working materials, medical devices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57022" y="2285543"/>
            <a:ext cx="1015705" cy="43352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750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Open/occlusive</a:t>
            </a:r>
          </a:p>
          <a:p>
            <a:r>
              <a:rPr lang="en-US" sz="750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2 x 600–800cm</a:t>
            </a:r>
            <a:r>
              <a:rPr lang="en-US" sz="750" baseline="30000" dirty="0">
                <a:solidFill>
                  <a:srgbClr val="525759"/>
                </a:solidFill>
                <a:latin typeface="Arial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00133" y="2009271"/>
            <a:ext cx="2278509" cy="24537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900" b="1" dirty="0">
                <a:solidFill>
                  <a:srgbClr val="525759"/>
                </a:solidFill>
                <a:latin typeface="Arial Narrow" charset="0"/>
                <a:ea typeface="Arial Narrow" charset="0"/>
                <a:cs typeface="Arial Narrow" charset="0"/>
              </a:rPr>
              <a:t>PENETRATION, PERMEATION, ABSORPTION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01274" y="959264"/>
            <a:ext cx="35884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kern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Dr. Wolfgang F. </a:t>
            </a:r>
            <a:r>
              <a:rPr lang="en-US" sz="900" b="1" kern="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Pittermann</a:t>
            </a:r>
            <a:r>
              <a:rPr lang="en-US" sz="900" b="1" kern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, Certified Veterinary Pathologist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399688" y="3262065"/>
            <a:ext cx="1352912" cy="1097283"/>
            <a:chOff x="342910" y="3873410"/>
            <a:chExt cx="1352912" cy="109728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910" y="4094393"/>
              <a:ext cx="1022350" cy="876300"/>
            </a:xfrm>
            <a:prstGeom prst="rect">
              <a:avLst/>
            </a:prstGeom>
          </p:spPr>
        </p:pic>
        <p:sp>
          <p:nvSpPr>
            <p:cNvPr id="29" name="Dodecagon 28"/>
            <p:cNvSpPr/>
            <p:nvPr/>
          </p:nvSpPr>
          <p:spPr>
            <a:xfrm>
              <a:off x="1274949" y="3873410"/>
              <a:ext cx="180622" cy="180622"/>
            </a:xfrm>
            <a:prstGeom prst="dodecagon">
              <a:avLst/>
            </a:prstGeom>
            <a:solidFill>
              <a:schemeClr val="accent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Dodecagon 29"/>
            <p:cNvSpPr/>
            <p:nvPr/>
          </p:nvSpPr>
          <p:spPr>
            <a:xfrm>
              <a:off x="1133460" y="4067764"/>
              <a:ext cx="131949" cy="131949"/>
            </a:xfrm>
            <a:prstGeom prst="dodecagon">
              <a:avLst/>
            </a:prstGeom>
            <a:solidFill>
              <a:schemeClr val="accent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Dodecagon 30"/>
            <p:cNvSpPr/>
            <p:nvPr/>
          </p:nvSpPr>
          <p:spPr>
            <a:xfrm>
              <a:off x="1242701" y="4192814"/>
              <a:ext cx="165826" cy="165826"/>
            </a:xfrm>
            <a:prstGeom prst="dodecagon">
              <a:avLst/>
            </a:prstGeom>
            <a:solidFill>
              <a:schemeClr val="accent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Dodecagon 31"/>
            <p:cNvSpPr>
              <a:spLocks noChangeAspect="1"/>
            </p:cNvSpPr>
            <p:nvPr/>
          </p:nvSpPr>
          <p:spPr>
            <a:xfrm>
              <a:off x="1052417" y="4253659"/>
              <a:ext cx="118800" cy="118800"/>
            </a:xfrm>
            <a:prstGeom prst="dodecagon">
              <a:avLst/>
            </a:prstGeom>
            <a:solidFill>
              <a:schemeClr val="accent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Dodecagon 32"/>
            <p:cNvSpPr>
              <a:spLocks noChangeAspect="1"/>
            </p:cNvSpPr>
            <p:nvPr/>
          </p:nvSpPr>
          <p:spPr>
            <a:xfrm>
              <a:off x="1429389" y="4080913"/>
              <a:ext cx="118800" cy="118800"/>
            </a:xfrm>
            <a:prstGeom prst="dodecagon">
              <a:avLst/>
            </a:prstGeom>
            <a:solidFill>
              <a:schemeClr val="accent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Dodecagon 33"/>
            <p:cNvSpPr>
              <a:spLocks noChangeAspect="1"/>
            </p:cNvSpPr>
            <p:nvPr/>
          </p:nvSpPr>
          <p:spPr>
            <a:xfrm>
              <a:off x="1623822" y="4032528"/>
              <a:ext cx="72000" cy="72000"/>
            </a:xfrm>
            <a:prstGeom prst="dodecagon">
              <a:avLst/>
            </a:prstGeom>
            <a:solidFill>
              <a:schemeClr val="accent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Dodecagon 34"/>
            <p:cNvSpPr>
              <a:spLocks noChangeAspect="1"/>
            </p:cNvSpPr>
            <p:nvPr/>
          </p:nvSpPr>
          <p:spPr>
            <a:xfrm>
              <a:off x="1497040" y="4286640"/>
              <a:ext cx="72000" cy="72000"/>
            </a:xfrm>
            <a:prstGeom prst="dodecagon">
              <a:avLst/>
            </a:prstGeom>
            <a:solidFill>
              <a:schemeClr val="accent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Dodecagon 35"/>
            <p:cNvSpPr>
              <a:spLocks noChangeAspect="1"/>
            </p:cNvSpPr>
            <p:nvPr/>
          </p:nvSpPr>
          <p:spPr>
            <a:xfrm>
              <a:off x="1046963" y="3982032"/>
              <a:ext cx="72000" cy="72000"/>
            </a:xfrm>
            <a:prstGeom prst="dodecagon">
              <a:avLst/>
            </a:prstGeom>
            <a:solidFill>
              <a:schemeClr val="accent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Dodecagon 36"/>
            <p:cNvSpPr>
              <a:spLocks noChangeAspect="1"/>
            </p:cNvSpPr>
            <p:nvPr/>
          </p:nvSpPr>
          <p:spPr>
            <a:xfrm>
              <a:off x="938321" y="4440846"/>
              <a:ext cx="72000" cy="72000"/>
            </a:xfrm>
            <a:prstGeom prst="dodecagon">
              <a:avLst/>
            </a:prstGeom>
            <a:solidFill>
              <a:schemeClr val="accent1"/>
            </a:solidFill>
            <a:ln w="31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Pfeil nach unten 154"/>
          <p:cNvSpPr/>
          <p:nvPr/>
        </p:nvSpPr>
        <p:spPr bwMode="auto">
          <a:xfrm rot="16200000">
            <a:off x="6185562" y="3768322"/>
            <a:ext cx="45719" cy="460751"/>
          </a:xfrm>
          <a:prstGeom prst="downArrow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5978046" y="2502304"/>
            <a:ext cx="0" cy="3123301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feil nach unten 154"/>
          <p:cNvSpPr/>
          <p:nvPr/>
        </p:nvSpPr>
        <p:spPr bwMode="auto">
          <a:xfrm rot="16200000">
            <a:off x="3400850" y="3768322"/>
            <a:ext cx="45719" cy="460751"/>
          </a:xfrm>
          <a:prstGeom prst="downArrow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3193334" y="2502304"/>
            <a:ext cx="0" cy="3123301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feil nach unten 154"/>
          <p:cNvSpPr/>
          <p:nvPr/>
        </p:nvSpPr>
        <p:spPr bwMode="auto">
          <a:xfrm rot="16200000">
            <a:off x="3400849" y="4964261"/>
            <a:ext cx="45719" cy="460751"/>
          </a:xfrm>
          <a:prstGeom prst="downArrow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3" name="Pfeil nach unten 154"/>
          <p:cNvSpPr/>
          <p:nvPr/>
        </p:nvSpPr>
        <p:spPr bwMode="auto">
          <a:xfrm rot="16200000">
            <a:off x="3400258" y="2633973"/>
            <a:ext cx="45719" cy="460751"/>
          </a:xfrm>
          <a:prstGeom prst="downArrow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6" name="Rectangle 2"/>
          <p:cNvSpPr/>
          <p:nvPr/>
        </p:nvSpPr>
        <p:spPr>
          <a:xfrm>
            <a:off x="0" y="0"/>
            <a:ext cx="2838027" cy="437146"/>
          </a:xfrm>
          <a:custGeom>
            <a:avLst/>
            <a:gdLst>
              <a:gd name="connsiteX0" fmla="*/ 0 w 3124200"/>
              <a:gd name="connsiteY0" fmla="*/ 0 h 437146"/>
              <a:gd name="connsiteX1" fmla="*/ 3124200 w 3124200"/>
              <a:gd name="connsiteY1" fmla="*/ 0 h 437146"/>
              <a:gd name="connsiteX2" fmla="*/ 3124200 w 3124200"/>
              <a:gd name="connsiteY2" fmla="*/ 437146 h 437146"/>
              <a:gd name="connsiteX3" fmla="*/ 0 w 3124200"/>
              <a:gd name="connsiteY3" fmla="*/ 437146 h 437146"/>
              <a:gd name="connsiteX4" fmla="*/ 0 w 3124200"/>
              <a:gd name="connsiteY4" fmla="*/ 0 h 437146"/>
              <a:gd name="connsiteX0" fmla="*/ 0 w 3241765"/>
              <a:gd name="connsiteY0" fmla="*/ 0 h 437146"/>
              <a:gd name="connsiteX1" fmla="*/ 3241765 w 3241765"/>
              <a:gd name="connsiteY1" fmla="*/ 0 h 437146"/>
              <a:gd name="connsiteX2" fmla="*/ 3124200 w 3241765"/>
              <a:gd name="connsiteY2" fmla="*/ 437146 h 437146"/>
              <a:gd name="connsiteX3" fmla="*/ 0 w 3241765"/>
              <a:gd name="connsiteY3" fmla="*/ 437146 h 437146"/>
              <a:gd name="connsiteX4" fmla="*/ 0 w 3241765"/>
              <a:gd name="connsiteY4" fmla="*/ 0 h 43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1765" h="437146">
                <a:moveTo>
                  <a:pt x="0" y="0"/>
                </a:moveTo>
                <a:lnTo>
                  <a:pt x="3241765" y="0"/>
                </a:lnTo>
                <a:lnTo>
                  <a:pt x="3124200" y="437146"/>
                </a:lnTo>
                <a:lnTo>
                  <a:pt x="0" y="437146"/>
                </a:lnTo>
                <a:lnTo>
                  <a:pt x="0" y="0"/>
                </a:lnTo>
                <a:close/>
              </a:path>
            </a:pathLst>
          </a:custGeom>
          <a:solidFill>
            <a:srgbClr val="00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9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 Regular" charset="0"/>
              <a:ea typeface="+mn-ea"/>
              <a:cs typeface="+mn-cs"/>
            </a:endParaRPr>
          </a:p>
        </p:txBody>
      </p:sp>
      <p:sp>
        <p:nvSpPr>
          <p:cNvPr id="48" name="object 13"/>
          <p:cNvSpPr txBox="1">
            <a:spLocks/>
          </p:cNvSpPr>
          <p:nvPr/>
        </p:nvSpPr>
        <p:spPr>
          <a:xfrm>
            <a:off x="285192" y="58496"/>
            <a:ext cx="582721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0" i="0">
                <a:solidFill>
                  <a:srgbClr val="525759"/>
                </a:solidFill>
                <a:latin typeface="CastrolSansCon-Medium"/>
                <a:ea typeface="+mj-ea"/>
                <a:cs typeface="CastrolSansCon-Medium"/>
              </a:defRPr>
            </a:lvl1pPr>
          </a:lstStyle>
          <a:p>
            <a:r>
              <a:rPr lang="de-DE" sz="2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Lab Test Results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031" y="6010470"/>
            <a:ext cx="3790969" cy="32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73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095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5181600"/>
            <a:ext cx="9144000" cy="1692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031" y="6010470"/>
            <a:ext cx="3790969" cy="329649"/>
          </a:xfrm>
          <a:prstGeom prst="rect">
            <a:avLst/>
          </a:prstGeom>
        </p:spPr>
      </p:pic>
      <p:sp>
        <p:nvSpPr>
          <p:cNvPr id="10" name="object 256"/>
          <p:cNvSpPr/>
          <p:nvPr/>
        </p:nvSpPr>
        <p:spPr>
          <a:xfrm>
            <a:off x="338659" y="3306072"/>
            <a:ext cx="4882849" cy="1816099"/>
          </a:xfrm>
          <a:custGeom>
            <a:avLst/>
            <a:gdLst/>
            <a:ahLst/>
            <a:cxnLst/>
            <a:rect l="l" t="t" r="r" b="b"/>
            <a:pathLst>
              <a:path w="4212590" h="1854200">
                <a:moveTo>
                  <a:pt x="0" y="1854200"/>
                </a:moveTo>
                <a:lnTo>
                  <a:pt x="4212005" y="1854200"/>
                </a:lnTo>
                <a:lnTo>
                  <a:pt x="4212005" y="0"/>
                </a:lnTo>
                <a:lnTo>
                  <a:pt x="0" y="0"/>
                </a:lnTo>
                <a:lnTo>
                  <a:pt x="0" y="1854200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05145" y="3630958"/>
            <a:ext cx="4352935" cy="48917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 b="0" i="0">
                <a:solidFill>
                  <a:srgbClr val="525759"/>
                </a:solidFill>
                <a:latin typeface="CastrolSansCon-Medium"/>
                <a:ea typeface="+mj-ea"/>
                <a:cs typeface="CastrolSansCon-Medium"/>
              </a:defRPr>
            </a:lvl1pPr>
          </a:lstStyle>
          <a:p>
            <a:pPr lvl="0">
              <a:lnSpc>
                <a:spcPts val="4080"/>
              </a:lnSpc>
              <a:spcAft>
                <a:spcPts val="600"/>
              </a:spcAft>
              <a:defRPr/>
            </a:pPr>
            <a:r>
              <a:rPr lang="de-DE" sz="4400" b="1" kern="0">
                <a:latin typeface="Arial Narrow" charset="0"/>
                <a:ea typeface="Arial Narrow" charset="0"/>
                <a:cs typeface="Arial Narrow" charset="0"/>
              </a:rPr>
              <a:t>PLEASE CONTACT:</a:t>
            </a:r>
          </a:p>
        </p:txBody>
      </p:sp>
      <p:sp>
        <p:nvSpPr>
          <p:cNvPr id="12" name="object 257"/>
          <p:cNvSpPr/>
          <p:nvPr/>
        </p:nvSpPr>
        <p:spPr>
          <a:xfrm flipV="1">
            <a:off x="605145" y="4334142"/>
            <a:ext cx="4302459" cy="512043"/>
          </a:xfrm>
          <a:custGeom>
            <a:avLst/>
            <a:gdLst/>
            <a:ahLst/>
            <a:cxnLst/>
            <a:rect l="l" t="t" r="r" b="b"/>
            <a:pathLst>
              <a:path w="3924300">
                <a:moveTo>
                  <a:pt x="0" y="0"/>
                </a:moveTo>
                <a:lnTo>
                  <a:pt x="3923995" y="0"/>
                </a:lnTo>
              </a:path>
            </a:pathLst>
          </a:cu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858"/>
          <a:stretch/>
        </p:blipFill>
        <p:spPr>
          <a:xfrm>
            <a:off x="1686846" y="6028610"/>
            <a:ext cx="3496562" cy="29337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40735" y="6046747"/>
            <a:ext cx="253596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solidFill>
                  <a:schemeClr val="bg1"/>
                </a:solidFill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2001642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object 256"/>
          <p:cNvSpPr/>
          <p:nvPr/>
        </p:nvSpPr>
        <p:spPr>
          <a:xfrm>
            <a:off x="338659" y="381001"/>
            <a:ext cx="3853095" cy="1520227"/>
          </a:xfrm>
          <a:custGeom>
            <a:avLst/>
            <a:gdLst/>
            <a:ahLst/>
            <a:cxnLst/>
            <a:rect l="l" t="t" r="r" b="b"/>
            <a:pathLst>
              <a:path w="4212590" h="1854200">
                <a:moveTo>
                  <a:pt x="0" y="1854200"/>
                </a:moveTo>
                <a:lnTo>
                  <a:pt x="4212005" y="1854200"/>
                </a:lnTo>
                <a:lnTo>
                  <a:pt x="4212005" y="0"/>
                </a:lnTo>
                <a:lnTo>
                  <a:pt x="0" y="0"/>
                </a:lnTo>
                <a:lnTo>
                  <a:pt x="0" y="1854200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5145" y="705887"/>
            <a:ext cx="3767679" cy="119534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 b="0" i="0">
                <a:solidFill>
                  <a:srgbClr val="525759"/>
                </a:solidFill>
                <a:latin typeface="CastrolSansCon-Medium"/>
                <a:ea typeface="+mj-ea"/>
                <a:cs typeface="CastrolSansCon-Medium"/>
              </a:defRPr>
            </a:lvl1pPr>
          </a:lstStyle>
          <a:p>
            <a:pPr lvl="0">
              <a:lnSpc>
                <a:spcPts val="4080"/>
              </a:lnSpc>
              <a:spcAft>
                <a:spcPts val="600"/>
              </a:spcAft>
              <a:defRPr/>
            </a:pPr>
            <a:r>
              <a:rPr lang="de-DE" sz="4400" b="1" kern="0" dirty="0">
                <a:latin typeface="Arial Narrow" charset="0"/>
                <a:ea typeface="Arial Narrow" charset="0"/>
                <a:cs typeface="Arial Narrow" charset="0"/>
              </a:rPr>
              <a:t>SECTION 1</a:t>
            </a:r>
          </a:p>
          <a:p>
            <a:pPr lvl="0">
              <a:lnSpc>
                <a:spcPts val="4080"/>
              </a:lnSpc>
              <a:spcAft>
                <a:spcPts val="600"/>
              </a:spcAft>
              <a:defRPr/>
            </a:pPr>
            <a:r>
              <a:rPr lang="de-DE" sz="4400" kern="0" dirty="0">
                <a:latin typeface="Arial Narrow" charset="0"/>
                <a:ea typeface="Arial Narrow" charset="0"/>
                <a:cs typeface="Arial Narrow" charset="0"/>
              </a:rPr>
              <a:t>WHO WE ARE</a:t>
            </a:r>
            <a:endParaRPr lang="en-US" b="1" dirty="0">
              <a:solidFill>
                <a:srgbClr val="525759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object 257"/>
          <p:cNvSpPr/>
          <p:nvPr/>
        </p:nvSpPr>
        <p:spPr>
          <a:xfrm flipV="1">
            <a:off x="605145" y="683021"/>
            <a:ext cx="3260685" cy="512043"/>
          </a:xfrm>
          <a:custGeom>
            <a:avLst/>
            <a:gdLst/>
            <a:ahLst/>
            <a:cxnLst/>
            <a:rect l="l" t="t" r="r" b="b"/>
            <a:pathLst>
              <a:path w="3924300">
                <a:moveTo>
                  <a:pt x="0" y="0"/>
                </a:moveTo>
                <a:lnTo>
                  <a:pt x="3923995" y="0"/>
                </a:lnTo>
              </a:path>
            </a:pathLst>
          </a:cu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775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862211" y="2002215"/>
            <a:ext cx="7207804" cy="3993776"/>
            <a:chOff x="73" y="864"/>
            <a:chExt cx="5591" cy="3312"/>
          </a:xfrm>
        </p:grpSpPr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272" y="2623"/>
              <a:ext cx="17" cy="21"/>
            </a:xfrm>
            <a:custGeom>
              <a:avLst/>
              <a:gdLst>
                <a:gd name="T0" fmla="*/ 0 w 17"/>
                <a:gd name="T1" fmla="*/ 8 h 22"/>
                <a:gd name="T2" fmla="*/ 2 w 17"/>
                <a:gd name="T3" fmla="*/ 0 h 22"/>
                <a:gd name="T4" fmla="*/ 16 w 17"/>
                <a:gd name="T5" fmla="*/ 11 h 22"/>
                <a:gd name="T6" fmla="*/ 6 w 17"/>
                <a:gd name="T7" fmla="*/ 19 h 22"/>
                <a:gd name="T8" fmla="*/ 0 w 17"/>
                <a:gd name="T9" fmla="*/ 8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" h="22">
                  <a:moveTo>
                    <a:pt x="0" y="8"/>
                  </a:moveTo>
                  <a:lnTo>
                    <a:pt x="2" y="0"/>
                  </a:lnTo>
                  <a:lnTo>
                    <a:pt x="16" y="11"/>
                  </a:lnTo>
                  <a:lnTo>
                    <a:pt x="6" y="21"/>
                  </a:lnTo>
                  <a:lnTo>
                    <a:pt x="0" y="8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617" y="1603"/>
              <a:ext cx="47" cy="21"/>
            </a:xfrm>
            <a:custGeom>
              <a:avLst/>
              <a:gdLst>
                <a:gd name="T0" fmla="*/ 0 w 48"/>
                <a:gd name="T1" fmla="*/ 6 h 20"/>
                <a:gd name="T2" fmla="*/ 26 w 48"/>
                <a:gd name="T3" fmla="*/ 0 h 20"/>
                <a:gd name="T4" fmla="*/ 45 w 48"/>
                <a:gd name="T5" fmla="*/ 12 h 20"/>
                <a:gd name="T6" fmla="*/ 36 w 48"/>
                <a:gd name="T7" fmla="*/ 21 h 20"/>
                <a:gd name="T8" fmla="*/ 0 w 48"/>
                <a:gd name="T9" fmla="*/ 6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20">
                  <a:moveTo>
                    <a:pt x="0" y="6"/>
                  </a:moveTo>
                  <a:lnTo>
                    <a:pt x="28" y="0"/>
                  </a:lnTo>
                  <a:lnTo>
                    <a:pt x="47" y="10"/>
                  </a:lnTo>
                  <a:lnTo>
                    <a:pt x="38" y="19"/>
                  </a:lnTo>
                  <a:lnTo>
                    <a:pt x="0" y="6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4389" y="2868"/>
              <a:ext cx="153" cy="114"/>
            </a:xfrm>
            <a:custGeom>
              <a:avLst/>
              <a:gdLst>
                <a:gd name="T0" fmla="*/ 0 w 157"/>
                <a:gd name="T1" fmla="*/ 94 h 121"/>
                <a:gd name="T2" fmla="*/ 14 w 157"/>
                <a:gd name="T3" fmla="*/ 106 h 121"/>
                <a:gd name="T4" fmla="*/ 59 w 157"/>
                <a:gd name="T5" fmla="*/ 102 h 121"/>
                <a:gd name="T6" fmla="*/ 76 w 157"/>
                <a:gd name="T7" fmla="*/ 97 h 121"/>
                <a:gd name="T8" fmla="*/ 96 w 157"/>
                <a:gd name="T9" fmla="*/ 46 h 121"/>
                <a:gd name="T10" fmla="*/ 122 w 157"/>
                <a:gd name="T11" fmla="*/ 48 h 121"/>
                <a:gd name="T12" fmla="*/ 148 w 157"/>
                <a:gd name="T13" fmla="*/ 33 h 121"/>
                <a:gd name="T14" fmla="*/ 124 w 157"/>
                <a:gd name="T15" fmla="*/ 17 h 121"/>
                <a:gd name="T16" fmla="*/ 114 w 157"/>
                <a:gd name="T17" fmla="*/ 0 h 121"/>
                <a:gd name="T18" fmla="*/ 84 w 157"/>
                <a:gd name="T19" fmla="*/ 35 h 121"/>
                <a:gd name="T20" fmla="*/ 76 w 157"/>
                <a:gd name="T21" fmla="*/ 52 h 121"/>
                <a:gd name="T22" fmla="*/ 66 w 157"/>
                <a:gd name="T23" fmla="*/ 42 h 121"/>
                <a:gd name="T24" fmla="*/ 49 w 157"/>
                <a:gd name="T25" fmla="*/ 68 h 121"/>
                <a:gd name="T26" fmla="*/ 27 w 157"/>
                <a:gd name="T27" fmla="*/ 71 h 121"/>
                <a:gd name="T28" fmla="*/ 21 w 157"/>
                <a:gd name="T29" fmla="*/ 97 h 121"/>
                <a:gd name="T30" fmla="*/ 0 w 157"/>
                <a:gd name="T31" fmla="*/ 94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7" h="121">
                  <a:moveTo>
                    <a:pt x="0" y="106"/>
                  </a:moveTo>
                  <a:lnTo>
                    <a:pt x="14" y="120"/>
                  </a:lnTo>
                  <a:lnTo>
                    <a:pt x="63" y="115"/>
                  </a:lnTo>
                  <a:lnTo>
                    <a:pt x="80" y="109"/>
                  </a:lnTo>
                  <a:lnTo>
                    <a:pt x="101" y="52"/>
                  </a:lnTo>
                  <a:lnTo>
                    <a:pt x="128" y="54"/>
                  </a:lnTo>
                  <a:lnTo>
                    <a:pt x="156" y="37"/>
                  </a:lnTo>
                  <a:lnTo>
                    <a:pt x="130" y="19"/>
                  </a:lnTo>
                  <a:lnTo>
                    <a:pt x="120" y="0"/>
                  </a:lnTo>
                  <a:lnTo>
                    <a:pt x="88" y="39"/>
                  </a:lnTo>
                  <a:lnTo>
                    <a:pt x="80" y="58"/>
                  </a:lnTo>
                  <a:lnTo>
                    <a:pt x="70" y="48"/>
                  </a:lnTo>
                  <a:lnTo>
                    <a:pt x="51" y="76"/>
                  </a:lnTo>
                  <a:lnTo>
                    <a:pt x="29" y="80"/>
                  </a:lnTo>
                  <a:lnTo>
                    <a:pt x="23" y="109"/>
                  </a:lnTo>
                  <a:lnTo>
                    <a:pt x="0" y="106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4276" y="2722"/>
              <a:ext cx="80" cy="80"/>
            </a:xfrm>
            <a:custGeom>
              <a:avLst/>
              <a:gdLst>
                <a:gd name="T0" fmla="*/ 0 w 82"/>
                <a:gd name="T1" fmla="*/ 13 h 88"/>
                <a:gd name="T2" fmla="*/ 8 w 82"/>
                <a:gd name="T3" fmla="*/ 51 h 88"/>
                <a:gd name="T4" fmla="*/ 17 w 82"/>
                <a:gd name="T5" fmla="*/ 69 h 88"/>
                <a:gd name="T6" fmla="*/ 32 w 82"/>
                <a:gd name="T7" fmla="*/ 72 h 88"/>
                <a:gd name="T8" fmla="*/ 77 w 82"/>
                <a:gd name="T9" fmla="*/ 38 h 88"/>
                <a:gd name="T10" fmla="*/ 74 w 82"/>
                <a:gd name="T11" fmla="*/ 0 h 88"/>
                <a:gd name="T12" fmla="*/ 40 w 82"/>
                <a:gd name="T13" fmla="*/ 5 h 88"/>
                <a:gd name="T14" fmla="*/ 10 w 82"/>
                <a:gd name="T15" fmla="*/ 5 h 88"/>
                <a:gd name="T16" fmla="*/ 0 w 82"/>
                <a:gd name="T17" fmla="*/ 13 h 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" h="88">
                  <a:moveTo>
                    <a:pt x="0" y="15"/>
                  </a:moveTo>
                  <a:lnTo>
                    <a:pt x="8" y="62"/>
                  </a:lnTo>
                  <a:lnTo>
                    <a:pt x="17" y="84"/>
                  </a:lnTo>
                  <a:lnTo>
                    <a:pt x="34" y="87"/>
                  </a:lnTo>
                  <a:lnTo>
                    <a:pt x="81" y="46"/>
                  </a:lnTo>
                  <a:lnTo>
                    <a:pt x="78" y="0"/>
                  </a:lnTo>
                  <a:lnTo>
                    <a:pt x="42" y="6"/>
                  </a:lnTo>
                  <a:lnTo>
                    <a:pt x="10" y="6"/>
                  </a:lnTo>
                  <a:lnTo>
                    <a:pt x="0" y="15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927" y="2817"/>
              <a:ext cx="32" cy="72"/>
            </a:xfrm>
            <a:custGeom>
              <a:avLst/>
              <a:gdLst>
                <a:gd name="T0" fmla="*/ 0 w 33"/>
                <a:gd name="T1" fmla="*/ 0 h 76"/>
                <a:gd name="T2" fmla="*/ 6 w 33"/>
                <a:gd name="T3" fmla="*/ 67 h 76"/>
                <a:gd name="T4" fmla="*/ 30 w 33"/>
                <a:gd name="T5" fmla="*/ 53 h 76"/>
                <a:gd name="T6" fmla="*/ 16 w 33"/>
                <a:gd name="T7" fmla="*/ 13 h 76"/>
                <a:gd name="T8" fmla="*/ 0 w 33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76">
                  <a:moveTo>
                    <a:pt x="0" y="0"/>
                  </a:moveTo>
                  <a:lnTo>
                    <a:pt x="6" y="75"/>
                  </a:lnTo>
                  <a:lnTo>
                    <a:pt x="32" y="59"/>
                  </a:lnTo>
                  <a:lnTo>
                    <a:pt x="17" y="15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4375" y="2620"/>
              <a:ext cx="36" cy="36"/>
            </a:xfrm>
            <a:custGeom>
              <a:avLst/>
              <a:gdLst>
                <a:gd name="T0" fmla="*/ 0 w 37"/>
                <a:gd name="T1" fmla="*/ 26 h 38"/>
                <a:gd name="T2" fmla="*/ 12 w 37"/>
                <a:gd name="T3" fmla="*/ 0 h 38"/>
                <a:gd name="T4" fmla="*/ 34 w 37"/>
                <a:gd name="T5" fmla="*/ 4 h 38"/>
                <a:gd name="T6" fmla="*/ 16 w 37"/>
                <a:gd name="T7" fmla="*/ 33 h 38"/>
                <a:gd name="T8" fmla="*/ 0 w 37"/>
                <a:gd name="T9" fmla="*/ 26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" h="38">
                  <a:moveTo>
                    <a:pt x="0" y="28"/>
                  </a:moveTo>
                  <a:lnTo>
                    <a:pt x="12" y="0"/>
                  </a:lnTo>
                  <a:lnTo>
                    <a:pt x="36" y="4"/>
                  </a:lnTo>
                  <a:lnTo>
                    <a:pt x="16" y="37"/>
                  </a:lnTo>
                  <a:lnTo>
                    <a:pt x="0" y="28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504" y="2786"/>
              <a:ext cx="38" cy="56"/>
            </a:xfrm>
            <a:custGeom>
              <a:avLst/>
              <a:gdLst>
                <a:gd name="T0" fmla="*/ 0 w 39"/>
                <a:gd name="T1" fmla="*/ 52 h 59"/>
                <a:gd name="T2" fmla="*/ 25 w 39"/>
                <a:gd name="T3" fmla="*/ 27 h 59"/>
                <a:gd name="T4" fmla="*/ 36 w 39"/>
                <a:gd name="T5" fmla="*/ 0 h 59"/>
                <a:gd name="T6" fmla="*/ 0 w 39"/>
                <a:gd name="T7" fmla="*/ 52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" h="59">
                  <a:moveTo>
                    <a:pt x="0" y="58"/>
                  </a:moveTo>
                  <a:lnTo>
                    <a:pt x="27" y="29"/>
                  </a:lnTo>
                  <a:lnTo>
                    <a:pt x="38" y="0"/>
                  </a:lnTo>
                  <a:lnTo>
                    <a:pt x="0" y="58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4549" y="2648"/>
              <a:ext cx="66" cy="114"/>
            </a:xfrm>
            <a:custGeom>
              <a:avLst/>
              <a:gdLst>
                <a:gd name="T0" fmla="*/ 0 w 67"/>
                <a:gd name="T1" fmla="*/ 41 h 123"/>
                <a:gd name="T2" fmla="*/ 12 w 67"/>
                <a:gd name="T3" fmla="*/ 0 h 123"/>
                <a:gd name="T4" fmla="*/ 33 w 67"/>
                <a:gd name="T5" fmla="*/ 0 h 123"/>
                <a:gd name="T6" fmla="*/ 40 w 67"/>
                <a:gd name="T7" fmla="*/ 27 h 123"/>
                <a:gd name="T8" fmla="*/ 23 w 67"/>
                <a:gd name="T9" fmla="*/ 56 h 123"/>
                <a:gd name="T10" fmla="*/ 27 w 67"/>
                <a:gd name="T11" fmla="*/ 73 h 123"/>
                <a:gd name="T12" fmla="*/ 59 w 67"/>
                <a:gd name="T13" fmla="*/ 81 h 123"/>
                <a:gd name="T14" fmla="*/ 64 w 67"/>
                <a:gd name="T15" fmla="*/ 105 h 123"/>
                <a:gd name="T16" fmla="*/ 42 w 67"/>
                <a:gd name="T17" fmla="*/ 81 h 123"/>
                <a:gd name="T18" fmla="*/ 42 w 67"/>
                <a:gd name="T19" fmla="*/ 93 h 123"/>
                <a:gd name="T20" fmla="*/ 12 w 67"/>
                <a:gd name="T21" fmla="*/ 81 h 123"/>
                <a:gd name="T22" fmla="*/ 0 w 67"/>
                <a:gd name="T23" fmla="*/ 41 h 1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7" h="123">
                  <a:moveTo>
                    <a:pt x="0" y="47"/>
                  </a:moveTo>
                  <a:lnTo>
                    <a:pt x="12" y="0"/>
                  </a:lnTo>
                  <a:lnTo>
                    <a:pt x="34" y="0"/>
                  </a:lnTo>
                  <a:lnTo>
                    <a:pt x="42" y="31"/>
                  </a:lnTo>
                  <a:lnTo>
                    <a:pt x="23" y="65"/>
                  </a:lnTo>
                  <a:lnTo>
                    <a:pt x="27" y="85"/>
                  </a:lnTo>
                  <a:lnTo>
                    <a:pt x="61" y="94"/>
                  </a:lnTo>
                  <a:lnTo>
                    <a:pt x="66" y="122"/>
                  </a:lnTo>
                  <a:lnTo>
                    <a:pt x="44" y="94"/>
                  </a:lnTo>
                  <a:lnTo>
                    <a:pt x="44" y="108"/>
                  </a:lnTo>
                  <a:lnTo>
                    <a:pt x="12" y="94"/>
                  </a:lnTo>
                  <a:lnTo>
                    <a:pt x="0" y="47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4553" y="2747"/>
              <a:ext cx="21" cy="20"/>
            </a:xfrm>
            <a:custGeom>
              <a:avLst/>
              <a:gdLst>
                <a:gd name="T0" fmla="*/ 0 w 21"/>
                <a:gd name="T1" fmla="*/ 0 h 22"/>
                <a:gd name="T2" fmla="*/ 11 w 21"/>
                <a:gd name="T3" fmla="*/ 0 h 22"/>
                <a:gd name="T4" fmla="*/ 20 w 21"/>
                <a:gd name="T5" fmla="*/ 4 h 22"/>
                <a:gd name="T6" fmla="*/ 13 w 21"/>
                <a:gd name="T7" fmla="*/ 17 h 22"/>
                <a:gd name="T8" fmla="*/ 0 w 21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lnTo>
                    <a:pt x="11" y="0"/>
                  </a:lnTo>
                  <a:lnTo>
                    <a:pt x="20" y="4"/>
                  </a:lnTo>
                  <a:lnTo>
                    <a:pt x="13" y="21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581" y="2774"/>
              <a:ext cx="17" cy="28"/>
            </a:xfrm>
            <a:custGeom>
              <a:avLst/>
              <a:gdLst>
                <a:gd name="T0" fmla="*/ 0 w 18"/>
                <a:gd name="T1" fmla="*/ 0 h 31"/>
                <a:gd name="T2" fmla="*/ 2 w 18"/>
                <a:gd name="T3" fmla="*/ 24 h 31"/>
                <a:gd name="T4" fmla="*/ 15 w 18"/>
                <a:gd name="T5" fmla="*/ 14 h 31"/>
                <a:gd name="T6" fmla="*/ 0 w 18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1">
                  <a:moveTo>
                    <a:pt x="0" y="0"/>
                  </a:moveTo>
                  <a:lnTo>
                    <a:pt x="2" y="30"/>
                  </a:lnTo>
                  <a:lnTo>
                    <a:pt x="17" y="17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4583" y="2817"/>
              <a:ext cx="67" cy="78"/>
            </a:xfrm>
            <a:custGeom>
              <a:avLst/>
              <a:gdLst>
                <a:gd name="T0" fmla="*/ 0 w 69"/>
                <a:gd name="T1" fmla="*/ 49 h 83"/>
                <a:gd name="T2" fmla="*/ 14 w 69"/>
                <a:gd name="T3" fmla="*/ 22 h 83"/>
                <a:gd name="T4" fmla="*/ 30 w 69"/>
                <a:gd name="T5" fmla="*/ 27 h 83"/>
                <a:gd name="T6" fmla="*/ 51 w 69"/>
                <a:gd name="T7" fmla="*/ 0 h 83"/>
                <a:gd name="T8" fmla="*/ 64 w 69"/>
                <a:gd name="T9" fmla="*/ 15 h 83"/>
                <a:gd name="T10" fmla="*/ 61 w 69"/>
                <a:gd name="T11" fmla="*/ 58 h 83"/>
                <a:gd name="T12" fmla="*/ 57 w 69"/>
                <a:gd name="T13" fmla="*/ 40 h 83"/>
                <a:gd name="T14" fmla="*/ 50 w 69"/>
                <a:gd name="T15" fmla="*/ 72 h 83"/>
                <a:gd name="T16" fmla="*/ 35 w 69"/>
                <a:gd name="T17" fmla="*/ 62 h 83"/>
                <a:gd name="T18" fmla="*/ 22 w 69"/>
                <a:gd name="T19" fmla="*/ 31 h 83"/>
                <a:gd name="T20" fmla="*/ 0 w 69"/>
                <a:gd name="T21" fmla="*/ 49 h 8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9" h="83">
                  <a:moveTo>
                    <a:pt x="0" y="55"/>
                  </a:moveTo>
                  <a:lnTo>
                    <a:pt x="14" y="24"/>
                  </a:lnTo>
                  <a:lnTo>
                    <a:pt x="32" y="31"/>
                  </a:lnTo>
                  <a:lnTo>
                    <a:pt x="55" y="0"/>
                  </a:lnTo>
                  <a:lnTo>
                    <a:pt x="68" y="17"/>
                  </a:lnTo>
                  <a:lnTo>
                    <a:pt x="65" y="66"/>
                  </a:lnTo>
                  <a:lnTo>
                    <a:pt x="61" y="46"/>
                  </a:lnTo>
                  <a:lnTo>
                    <a:pt x="53" y="82"/>
                  </a:lnTo>
                  <a:lnTo>
                    <a:pt x="37" y="70"/>
                  </a:lnTo>
                  <a:lnTo>
                    <a:pt x="24" y="35"/>
                  </a:lnTo>
                  <a:lnTo>
                    <a:pt x="0" y="55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588" y="2796"/>
              <a:ext cx="19" cy="34"/>
            </a:xfrm>
            <a:custGeom>
              <a:avLst/>
              <a:gdLst>
                <a:gd name="T0" fmla="*/ 0 w 19"/>
                <a:gd name="T1" fmla="*/ 19 h 36"/>
                <a:gd name="T2" fmla="*/ 4 w 19"/>
                <a:gd name="T3" fmla="*/ 13 h 36"/>
                <a:gd name="T4" fmla="*/ 18 w 19"/>
                <a:gd name="T5" fmla="*/ 0 h 36"/>
                <a:gd name="T6" fmla="*/ 13 w 19"/>
                <a:gd name="T7" fmla="*/ 31 h 36"/>
                <a:gd name="T8" fmla="*/ 0 w 19"/>
                <a:gd name="T9" fmla="*/ 19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36">
                  <a:moveTo>
                    <a:pt x="0" y="21"/>
                  </a:moveTo>
                  <a:lnTo>
                    <a:pt x="4" y="15"/>
                  </a:lnTo>
                  <a:lnTo>
                    <a:pt x="18" y="0"/>
                  </a:lnTo>
                  <a:lnTo>
                    <a:pt x="13" y="35"/>
                  </a:lnTo>
                  <a:lnTo>
                    <a:pt x="0" y="21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4443" y="3203"/>
              <a:ext cx="627" cy="570"/>
            </a:xfrm>
            <a:custGeom>
              <a:avLst/>
              <a:gdLst>
                <a:gd name="T0" fmla="*/ 10 w 642"/>
                <a:gd name="T1" fmla="*/ 285 h 609"/>
                <a:gd name="T2" fmla="*/ 16 w 642"/>
                <a:gd name="T3" fmla="*/ 277 h 609"/>
                <a:gd name="T4" fmla="*/ 10 w 642"/>
                <a:gd name="T5" fmla="*/ 201 h 609"/>
                <a:gd name="T6" fmla="*/ 54 w 642"/>
                <a:gd name="T7" fmla="*/ 178 h 609"/>
                <a:gd name="T8" fmla="*/ 139 w 642"/>
                <a:gd name="T9" fmla="*/ 131 h 609"/>
                <a:gd name="T10" fmla="*/ 144 w 642"/>
                <a:gd name="T11" fmla="*/ 102 h 609"/>
                <a:gd name="T12" fmla="*/ 156 w 642"/>
                <a:gd name="T13" fmla="*/ 100 h 609"/>
                <a:gd name="T14" fmla="*/ 170 w 642"/>
                <a:gd name="T15" fmla="*/ 86 h 609"/>
                <a:gd name="T16" fmla="*/ 218 w 642"/>
                <a:gd name="T17" fmla="*/ 60 h 609"/>
                <a:gd name="T18" fmla="*/ 231 w 642"/>
                <a:gd name="T19" fmla="*/ 73 h 609"/>
                <a:gd name="T20" fmla="*/ 241 w 642"/>
                <a:gd name="T21" fmla="*/ 65 h 609"/>
                <a:gd name="T22" fmla="*/ 293 w 642"/>
                <a:gd name="T23" fmla="*/ 24 h 609"/>
                <a:gd name="T24" fmla="*/ 352 w 642"/>
                <a:gd name="T25" fmla="*/ 31 h 609"/>
                <a:gd name="T26" fmla="*/ 405 w 642"/>
                <a:gd name="T27" fmla="*/ 127 h 609"/>
                <a:gd name="T28" fmla="*/ 429 w 642"/>
                <a:gd name="T29" fmla="*/ 24 h 609"/>
                <a:gd name="T30" fmla="*/ 464 w 642"/>
                <a:gd name="T31" fmla="*/ 65 h 609"/>
                <a:gd name="T32" fmla="*/ 503 w 642"/>
                <a:gd name="T33" fmla="*/ 149 h 609"/>
                <a:gd name="T34" fmla="*/ 553 w 642"/>
                <a:gd name="T35" fmla="*/ 214 h 609"/>
                <a:gd name="T36" fmla="*/ 569 w 642"/>
                <a:gd name="T37" fmla="*/ 232 h 609"/>
                <a:gd name="T38" fmla="*/ 611 w 642"/>
                <a:gd name="T39" fmla="*/ 318 h 609"/>
                <a:gd name="T40" fmla="*/ 575 w 642"/>
                <a:gd name="T41" fmla="*/ 421 h 609"/>
                <a:gd name="T42" fmla="*/ 522 w 642"/>
                <a:gd name="T43" fmla="*/ 509 h 609"/>
                <a:gd name="T44" fmla="*/ 503 w 642"/>
                <a:gd name="T45" fmla="*/ 533 h 609"/>
                <a:gd name="T46" fmla="*/ 457 w 642"/>
                <a:gd name="T47" fmla="*/ 525 h 609"/>
                <a:gd name="T48" fmla="*/ 403 w 642"/>
                <a:gd name="T49" fmla="*/ 497 h 609"/>
                <a:gd name="T50" fmla="*/ 378 w 642"/>
                <a:gd name="T51" fmla="*/ 461 h 609"/>
                <a:gd name="T52" fmla="*/ 372 w 642"/>
                <a:gd name="T53" fmla="*/ 452 h 609"/>
                <a:gd name="T54" fmla="*/ 372 w 642"/>
                <a:gd name="T55" fmla="*/ 402 h 609"/>
                <a:gd name="T56" fmla="*/ 333 w 642"/>
                <a:gd name="T57" fmla="*/ 441 h 609"/>
                <a:gd name="T58" fmla="*/ 274 w 642"/>
                <a:gd name="T59" fmla="*/ 380 h 609"/>
                <a:gd name="T60" fmla="*/ 160 w 642"/>
                <a:gd name="T61" fmla="*/ 425 h 609"/>
                <a:gd name="T62" fmla="*/ 70 w 642"/>
                <a:gd name="T63" fmla="*/ 450 h 609"/>
                <a:gd name="T64" fmla="*/ 39 w 642"/>
                <a:gd name="T65" fmla="*/ 385 h 60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42" h="609">
                  <a:moveTo>
                    <a:pt x="0" y="321"/>
                  </a:moveTo>
                  <a:lnTo>
                    <a:pt x="10" y="325"/>
                  </a:lnTo>
                  <a:lnTo>
                    <a:pt x="4" y="307"/>
                  </a:lnTo>
                  <a:lnTo>
                    <a:pt x="16" y="316"/>
                  </a:lnTo>
                  <a:lnTo>
                    <a:pt x="2" y="283"/>
                  </a:lnTo>
                  <a:lnTo>
                    <a:pt x="10" y="230"/>
                  </a:lnTo>
                  <a:lnTo>
                    <a:pt x="16" y="245"/>
                  </a:lnTo>
                  <a:lnTo>
                    <a:pt x="56" y="203"/>
                  </a:lnTo>
                  <a:lnTo>
                    <a:pt x="122" y="183"/>
                  </a:lnTo>
                  <a:lnTo>
                    <a:pt x="145" y="150"/>
                  </a:lnTo>
                  <a:lnTo>
                    <a:pt x="145" y="130"/>
                  </a:lnTo>
                  <a:lnTo>
                    <a:pt x="151" y="116"/>
                  </a:lnTo>
                  <a:lnTo>
                    <a:pt x="164" y="141"/>
                  </a:lnTo>
                  <a:lnTo>
                    <a:pt x="164" y="114"/>
                  </a:lnTo>
                  <a:lnTo>
                    <a:pt x="178" y="121"/>
                  </a:lnTo>
                  <a:lnTo>
                    <a:pt x="178" y="98"/>
                  </a:lnTo>
                  <a:lnTo>
                    <a:pt x="203" y="68"/>
                  </a:lnTo>
                  <a:lnTo>
                    <a:pt x="228" y="68"/>
                  </a:lnTo>
                  <a:lnTo>
                    <a:pt x="232" y="101"/>
                  </a:lnTo>
                  <a:lnTo>
                    <a:pt x="243" y="83"/>
                  </a:lnTo>
                  <a:lnTo>
                    <a:pt x="263" y="94"/>
                  </a:lnTo>
                  <a:lnTo>
                    <a:pt x="253" y="74"/>
                  </a:lnTo>
                  <a:lnTo>
                    <a:pt x="270" y="42"/>
                  </a:lnTo>
                  <a:lnTo>
                    <a:pt x="307" y="28"/>
                  </a:lnTo>
                  <a:lnTo>
                    <a:pt x="297" y="8"/>
                  </a:lnTo>
                  <a:lnTo>
                    <a:pt x="369" y="35"/>
                  </a:lnTo>
                  <a:lnTo>
                    <a:pt x="355" y="87"/>
                  </a:lnTo>
                  <a:lnTo>
                    <a:pt x="425" y="145"/>
                  </a:lnTo>
                  <a:lnTo>
                    <a:pt x="444" y="123"/>
                  </a:lnTo>
                  <a:lnTo>
                    <a:pt x="450" y="28"/>
                  </a:lnTo>
                  <a:lnTo>
                    <a:pt x="469" y="0"/>
                  </a:lnTo>
                  <a:lnTo>
                    <a:pt x="486" y="74"/>
                  </a:lnTo>
                  <a:lnTo>
                    <a:pt x="509" y="87"/>
                  </a:lnTo>
                  <a:lnTo>
                    <a:pt x="527" y="170"/>
                  </a:lnTo>
                  <a:lnTo>
                    <a:pt x="566" y="196"/>
                  </a:lnTo>
                  <a:lnTo>
                    <a:pt x="580" y="245"/>
                  </a:lnTo>
                  <a:lnTo>
                    <a:pt x="595" y="241"/>
                  </a:lnTo>
                  <a:lnTo>
                    <a:pt x="597" y="265"/>
                  </a:lnTo>
                  <a:lnTo>
                    <a:pt x="630" y="301"/>
                  </a:lnTo>
                  <a:lnTo>
                    <a:pt x="641" y="363"/>
                  </a:lnTo>
                  <a:lnTo>
                    <a:pt x="632" y="425"/>
                  </a:lnTo>
                  <a:lnTo>
                    <a:pt x="603" y="481"/>
                  </a:lnTo>
                  <a:lnTo>
                    <a:pt x="584" y="572"/>
                  </a:lnTo>
                  <a:lnTo>
                    <a:pt x="547" y="581"/>
                  </a:lnTo>
                  <a:lnTo>
                    <a:pt x="525" y="599"/>
                  </a:lnTo>
                  <a:lnTo>
                    <a:pt x="527" y="608"/>
                  </a:lnTo>
                  <a:lnTo>
                    <a:pt x="502" y="576"/>
                  </a:lnTo>
                  <a:lnTo>
                    <a:pt x="479" y="599"/>
                  </a:lnTo>
                  <a:lnTo>
                    <a:pt x="448" y="590"/>
                  </a:lnTo>
                  <a:lnTo>
                    <a:pt x="423" y="567"/>
                  </a:lnTo>
                  <a:lnTo>
                    <a:pt x="413" y="521"/>
                  </a:lnTo>
                  <a:lnTo>
                    <a:pt x="396" y="527"/>
                  </a:lnTo>
                  <a:lnTo>
                    <a:pt x="394" y="496"/>
                  </a:lnTo>
                  <a:lnTo>
                    <a:pt x="390" y="516"/>
                  </a:lnTo>
                  <a:lnTo>
                    <a:pt x="376" y="516"/>
                  </a:lnTo>
                  <a:lnTo>
                    <a:pt x="390" y="459"/>
                  </a:lnTo>
                  <a:lnTo>
                    <a:pt x="361" y="514"/>
                  </a:lnTo>
                  <a:lnTo>
                    <a:pt x="349" y="503"/>
                  </a:lnTo>
                  <a:lnTo>
                    <a:pt x="334" y="459"/>
                  </a:lnTo>
                  <a:lnTo>
                    <a:pt x="288" y="434"/>
                  </a:lnTo>
                  <a:lnTo>
                    <a:pt x="201" y="452"/>
                  </a:lnTo>
                  <a:lnTo>
                    <a:pt x="168" y="485"/>
                  </a:lnTo>
                  <a:lnTo>
                    <a:pt x="108" y="487"/>
                  </a:lnTo>
                  <a:lnTo>
                    <a:pt x="74" y="514"/>
                  </a:lnTo>
                  <a:lnTo>
                    <a:pt x="29" y="496"/>
                  </a:lnTo>
                  <a:lnTo>
                    <a:pt x="41" y="439"/>
                  </a:lnTo>
                  <a:lnTo>
                    <a:pt x="0" y="321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4936" y="3811"/>
              <a:ext cx="56" cy="61"/>
            </a:xfrm>
            <a:custGeom>
              <a:avLst/>
              <a:gdLst>
                <a:gd name="T0" fmla="*/ 0 w 58"/>
                <a:gd name="T1" fmla="*/ 11 h 66"/>
                <a:gd name="T2" fmla="*/ 0 w 58"/>
                <a:gd name="T3" fmla="*/ 0 h 66"/>
                <a:gd name="T4" fmla="*/ 24 w 58"/>
                <a:gd name="T5" fmla="*/ 6 h 66"/>
                <a:gd name="T6" fmla="*/ 46 w 58"/>
                <a:gd name="T7" fmla="*/ 0 h 66"/>
                <a:gd name="T8" fmla="*/ 53 w 58"/>
                <a:gd name="T9" fmla="*/ 13 h 66"/>
                <a:gd name="T10" fmla="*/ 53 w 58"/>
                <a:gd name="T11" fmla="*/ 31 h 66"/>
                <a:gd name="T12" fmla="*/ 34 w 58"/>
                <a:gd name="T13" fmla="*/ 55 h 66"/>
                <a:gd name="T14" fmla="*/ 16 w 58"/>
                <a:gd name="T15" fmla="*/ 55 h 66"/>
                <a:gd name="T16" fmla="*/ 0 w 58"/>
                <a:gd name="T17" fmla="*/ 11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" h="66">
                  <a:moveTo>
                    <a:pt x="0" y="13"/>
                  </a:moveTo>
                  <a:lnTo>
                    <a:pt x="0" y="0"/>
                  </a:lnTo>
                  <a:lnTo>
                    <a:pt x="26" y="8"/>
                  </a:lnTo>
                  <a:lnTo>
                    <a:pt x="50" y="0"/>
                  </a:lnTo>
                  <a:lnTo>
                    <a:pt x="57" y="15"/>
                  </a:lnTo>
                  <a:lnTo>
                    <a:pt x="57" y="36"/>
                  </a:lnTo>
                  <a:lnTo>
                    <a:pt x="36" y="65"/>
                  </a:lnTo>
                  <a:lnTo>
                    <a:pt x="18" y="65"/>
                  </a:lnTo>
                  <a:lnTo>
                    <a:pt x="0" y="13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4459" y="2904"/>
              <a:ext cx="18" cy="22"/>
            </a:xfrm>
            <a:custGeom>
              <a:avLst/>
              <a:gdLst>
                <a:gd name="T0" fmla="*/ 0 w 19"/>
                <a:gd name="T1" fmla="*/ 11 h 23"/>
                <a:gd name="T2" fmla="*/ 9 w 19"/>
                <a:gd name="T3" fmla="*/ 20 h 23"/>
                <a:gd name="T4" fmla="*/ 16 w 19"/>
                <a:gd name="T5" fmla="*/ 0 h 23"/>
                <a:gd name="T6" fmla="*/ 0 w 19"/>
                <a:gd name="T7" fmla="*/ 11 h 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23">
                  <a:moveTo>
                    <a:pt x="0" y="11"/>
                  </a:moveTo>
                  <a:lnTo>
                    <a:pt x="9" y="22"/>
                  </a:lnTo>
                  <a:lnTo>
                    <a:pt x="18" y="0"/>
                  </a:lnTo>
                  <a:lnTo>
                    <a:pt x="0" y="11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167" y="2893"/>
              <a:ext cx="170" cy="217"/>
            </a:xfrm>
            <a:custGeom>
              <a:avLst/>
              <a:gdLst>
                <a:gd name="T0" fmla="*/ 0 w 174"/>
                <a:gd name="T1" fmla="*/ 0 h 230"/>
                <a:gd name="T2" fmla="*/ 35 w 174"/>
                <a:gd name="T3" fmla="*/ 8 h 230"/>
                <a:gd name="T4" fmla="*/ 81 w 174"/>
                <a:gd name="T5" fmla="*/ 60 h 230"/>
                <a:gd name="T6" fmla="*/ 119 w 174"/>
                <a:gd name="T7" fmla="*/ 81 h 230"/>
                <a:gd name="T8" fmla="*/ 114 w 174"/>
                <a:gd name="T9" fmla="*/ 94 h 230"/>
                <a:gd name="T10" fmla="*/ 127 w 174"/>
                <a:gd name="T11" fmla="*/ 92 h 230"/>
                <a:gd name="T12" fmla="*/ 127 w 174"/>
                <a:gd name="T13" fmla="*/ 114 h 230"/>
                <a:gd name="T14" fmla="*/ 165 w 174"/>
                <a:gd name="T15" fmla="*/ 152 h 230"/>
                <a:gd name="T16" fmla="*/ 158 w 174"/>
                <a:gd name="T17" fmla="*/ 204 h 230"/>
                <a:gd name="T18" fmla="*/ 144 w 174"/>
                <a:gd name="T19" fmla="*/ 204 h 230"/>
                <a:gd name="T20" fmla="*/ 108 w 174"/>
                <a:gd name="T21" fmla="*/ 172 h 230"/>
                <a:gd name="T22" fmla="*/ 56 w 174"/>
                <a:gd name="T23" fmla="*/ 71 h 230"/>
                <a:gd name="T24" fmla="*/ 0 w 174"/>
                <a:gd name="T25" fmla="*/ 0 h 2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4" h="230">
                  <a:moveTo>
                    <a:pt x="0" y="0"/>
                  </a:moveTo>
                  <a:lnTo>
                    <a:pt x="37" y="8"/>
                  </a:lnTo>
                  <a:lnTo>
                    <a:pt x="85" y="68"/>
                  </a:lnTo>
                  <a:lnTo>
                    <a:pt x="125" y="91"/>
                  </a:lnTo>
                  <a:lnTo>
                    <a:pt x="120" y="106"/>
                  </a:lnTo>
                  <a:lnTo>
                    <a:pt x="133" y="104"/>
                  </a:lnTo>
                  <a:lnTo>
                    <a:pt x="133" y="128"/>
                  </a:lnTo>
                  <a:lnTo>
                    <a:pt x="173" y="171"/>
                  </a:lnTo>
                  <a:lnTo>
                    <a:pt x="166" y="229"/>
                  </a:lnTo>
                  <a:lnTo>
                    <a:pt x="150" y="229"/>
                  </a:lnTo>
                  <a:lnTo>
                    <a:pt x="114" y="193"/>
                  </a:lnTo>
                  <a:lnTo>
                    <a:pt x="58" y="80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323" y="3113"/>
              <a:ext cx="144" cy="51"/>
            </a:xfrm>
            <a:custGeom>
              <a:avLst/>
              <a:gdLst>
                <a:gd name="T0" fmla="*/ 0 w 148"/>
                <a:gd name="T1" fmla="*/ 13 h 55"/>
                <a:gd name="T2" fmla="*/ 10 w 148"/>
                <a:gd name="T3" fmla="*/ 0 h 55"/>
                <a:gd name="T4" fmla="*/ 106 w 148"/>
                <a:gd name="T5" fmla="*/ 16 h 55"/>
                <a:gd name="T6" fmla="*/ 115 w 148"/>
                <a:gd name="T7" fmla="*/ 27 h 55"/>
                <a:gd name="T8" fmla="*/ 136 w 148"/>
                <a:gd name="T9" fmla="*/ 31 h 55"/>
                <a:gd name="T10" fmla="*/ 139 w 148"/>
                <a:gd name="T11" fmla="*/ 46 h 55"/>
                <a:gd name="T12" fmla="*/ 23 w 148"/>
                <a:gd name="T13" fmla="*/ 23 h 55"/>
                <a:gd name="T14" fmla="*/ 0 w 148"/>
                <a:gd name="T15" fmla="*/ 13 h 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8" h="55">
                  <a:moveTo>
                    <a:pt x="0" y="15"/>
                  </a:moveTo>
                  <a:lnTo>
                    <a:pt x="10" y="0"/>
                  </a:lnTo>
                  <a:lnTo>
                    <a:pt x="112" y="18"/>
                  </a:lnTo>
                  <a:lnTo>
                    <a:pt x="121" y="31"/>
                  </a:lnTo>
                  <a:lnTo>
                    <a:pt x="144" y="36"/>
                  </a:lnTo>
                  <a:lnTo>
                    <a:pt x="147" y="54"/>
                  </a:lnTo>
                  <a:lnTo>
                    <a:pt x="25" y="27"/>
                  </a:lnTo>
                  <a:lnTo>
                    <a:pt x="0" y="15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4378" y="2918"/>
              <a:ext cx="158" cy="160"/>
            </a:xfrm>
            <a:custGeom>
              <a:avLst/>
              <a:gdLst>
                <a:gd name="T0" fmla="*/ 0 w 161"/>
                <a:gd name="T1" fmla="*/ 67 h 170"/>
                <a:gd name="T2" fmla="*/ 8 w 161"/>
                <a:gd name="T3" fmla="*/ 47 h 170"/>
                <a:gd name="T4" fmla="*/ 23 w 161"/>
                <a:gd name="T5" fmla="*/ 60 h 170"/>
                <a:gd name="T6" fmla="*/ 72 w 161"/>
                <a:gd name="T7" fmla="*/ 55 h 170"/>
                <a:gd name="T8" fmla="*/ 84 w 161"/>
                <a:gd name="T9" fmla="*/ 49 h 170"/>
                <a:gd name="T10" fmla="*/ 105 w 161"/>
                <a:gd name="T11" fmla="*/ 0 h 170"/>
                <a:gd name="T12" fmla="*/ 133 w 161"/>
                <a:gd name="T13" fmla="*/ 0 h 170"/>
                <a:gd name="T14" fmla="*/ 128 w 161"/>
                <a:gd name="T15" fmla="*/ 13 h 170"/>
                <a:gd name="T16" fmla="*/ 154 w 161"/>
                <a:gd name="T17" fmla="*/ 60 h 170"/>
                <a:gd name="T18" fmla="*/ 137 w 161"/>
                <a:gd name="T19" fmla="*/ 56 h 170"/>
                <a:gd name="T20" fmla="*/ 112 w 161"/>
                <a:gd name="T21" fmla="*/ 108 h 170"/>
                <a:gd name="T22" fmla="*/ 107 w 161"/>
                <a:gd name="T23" fmla="*/ 142 h 170"/>
                <a:gd name="T24" fmla="*/ 91 w 161"/>
                <a:gd name="T25" fmla="*/ 150 h 170"/>
                <a:gd name="T26" fmla="*/ 63 w 161"/>
                <a:gd name="T27" fmla="*/ 131 h 170"/>
                <a:gd name="T28" fmla="*/ 41 w 161"/>
                <a:gd name="T29" fmla="*/ 139 h 170"/>
                <a:gd name="T30" fmla="*/ 41 w 161"/>
                <a:gd name="T31" fmla="*/ 126 h 170"/>
                <a:gd name="T32" fmla="*/ 18 w 161"/>
                <a:gd name="T33" fmla="*/ 128 h 170"/>
                <a:gd name="T34" fmla="*/ 0 w 161"/>
                <a:gd name="T35" fmla="*/ 67 h 17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70">
                  <a:moveTo>
                    <a:pt x="0" y="75"/>
                  </a:moveTo>
                  <a:lnTo>
                    <a:pt x="8" y="53"/>
                  </a:lnTo>
                  <a:lnTo>
                    <a:pt x="23" y="68"/>
                  </a:lnTo>
                  <a:lnTo>
                    <a:pt x="74" y="62"/>
                  </a:lnTo>
                  <a:lnTo>
                    <a:pt x="88" y="55"/>
                  </a:lnTo>
                  <a:lnTo>
                    <a:pt x="109" y="0"/>
                  </a:lnTo>
                  <a:lnTo>
                    <a:pt x="139" y="0"/>
                  </a:lnTo>
                  <a:lnTo>
                    <a:pt x="132" y="15"/>
                  </a:lnTo>
                  <a:lnTo>
                    <a:pt x="160" y="68"/>
                  </a:lnTo>
                  <a:lnTo>
                    <a:pt x="143" y="64"/>
                  </a:lnTo>
                  <a:lnTo>
                    <a:pt x="116" y="122"/>
                  </a:lnTo>
                  <a:lnTo>
                    <a:pt x="111" y="160"/>
                  </a:lnTo>
                  <a:lnTo>
                    <a:pt x="95" y="169"/>
                  </a:lnTo>
                  <a:lnTo>
                    <a:pt x="65" y="148"/>
                  </a:lnTo>
                  <a:lnTo>
                    <a:pt x="43" y="157"/>
                  </a:lnTo>
                  <a:lnTo>
                    <a:pt x="43" y="142"/>
                  </a:lnTo>
                  <a:lnTo>
                    <a:pt x="18" y="144"/>
                  </a:lnTo>
                  <a:lnTo>
                    <a:pt x="0" y="75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501" y="3161"/>
              <a:ext cx="41" cy="17"/>
            </a:xfrm>
            <a:custGeom>
              <a:avLst/>
              <a:gdLst>
                <a:gd name="T0" fmla="*/ 0 w 43"/>
                <a:gd name="T1" fmla="*/ 2 h 19"/>
                <a:gd name="T2" fmla="*/ 2 w 43"/>
                <a:gd name="T3" fmla="*/ 14 h 19"/>
                <a:gd name="T4" fmla="*/ 38 w 43"/>
                <a:gd name="T5" fmla="*/ 4 h 19"/>
                <a:gd name="T6" fmla="*/ 10 w 43"/>
                <a:gd name="T7" fmla="*/ 0 h 19"/>
                <a:gd name="T8" fmla="*/ 0 w 43"/>
                <a:gd name="T9" fmla="*/ 2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19">
                  <a:moveTo>
                    <a:pt x="0" y="2"/>
                  </a:moveTo>
                  <a:lnTo>
                    <a:pt x="2" y="18"/>
                  </a:lnTo>
                  <a:lnTo>
                    <a:pt x="42" y="4"/>
                  </a:lnTo>
                  <a:lnTo>
                    <a:pt x="12" y="0"/>
                  </a:lnTo>
                  <a:lnTo>
                    <a:pt x="0" y="2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535" y="2967"/>
              <a:ext cx="95" cy="141"/>
            </a:xfrm>
            <a:custGeom>
              <a:avLst/>
              <a:gdLst>
                <a:gd name="T0" fmla="*/ 0 w 98"/>
                <a:gd name="T1" fmla="*/ 76 h 151"/>
                <a:gd name="T2" fmla="*/ 12 w 98"/>
                <a:gd name="T3" fmla="*/ 101 h 151"/>
                <a:gd name="T4" fmla="*/ 8 w 98"/>
                <a:gd name="T5" fmla="*/ 125 h 151"/>
                <a:gd name="T6" fmla="*/ 20 w 98"/>
                <a:gd name="T7" fmla="*/ 131 h 151"/>
                <a:gd name="T8" fmla="*/ 18 w 98"/>
                <a:gd name="T9" fmla="*/ 82 h 151"/>
                <a:gd name="T10" fmla="*/ 31 w 98"/>
                <a:gd name="T11" fmla="*/ 76 h 151"/>
                <a:gd name="T12" fmla="*/ 33 w 98"/>
                <a:gd name="T13" fmla="*/ 95 h 151"/>
                <a:gd name="T14" fmla="*/ 39 w 98"/>
                <a:gd name="T15" fmla="*/ 117 h 151"/>
                <a:gd name="T16" fmla="*/ 55 w 98"/>
                <a:gd name="T17" fmla="*/ 107 h 151"/>
                <a:gd name="T18" fmla="*/ 35 w 98"/>
                <a:gd name="T19" fmla="*/ 60 h 151"/>
                <a:gd name="T20" fmla="*/ 66 w 98"/>
                <a:gd name="T21" fmla="*/ 41 h 151"/>
                <a:gd name="T22" fmla="*/ 26 w 98"/>
                <a:gd name="T23" fmla="*/ 54 h 151"/>
                <a:gd name="T24" fmla="*/ 16 w 98"/>
                <a:gd name="T25" fmla="*/ 25 h 151"/>
                <a:gd name="T26" fmla="*/ 79 w 98"/>
                <a:gd name="T27" fmla="*/ 22 h 151"/>
                <a:gd name="T28" fmla="*/ 91 w 98"/>
                <a:gd name="T29" fmla="*/ 0 h 151"/>
                <a:gd name="T30" fmla="*/ 72 w 98"/>
                <a:gd name="T31" fmla="*/ 13 h 151"/>
                <a:gd name="T32" fmla="*/ 31 w 98"/>
                <a:gd name="T33" fmla="*/ 6 h 151"/>
                <a:gd name="T34" fmla="*/ 16 w 98"/>
                <a:gd name="T35" fmla="*/ 15 h 151"/>
                <a:gd name="T36" fmla="*/ 0 w 98"/>
                <a:gd name="T37" fmla="*/ 76 h 15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8" h="151">
                  <a:moveTo>
                    <a:pt x="0" y="87"/>
                  </a:moveTo>
                  <a:lnTo>
                    <a:pt x="12" y="116"/>
                  </a:lnTo>
                  <a:lnTo>
                    <a:pt x="8" y="143"/>
                  </a:lnTo>
                  <a:lnTo>
                    <a:pt x="22" y="150"/>
                  </a:lnTo>
                  <a:lnTo>
                    <a:pt x="20" y="94"/>
                  </a:lnTo>
                  <a:lnTo>
                    <a:pt x="33" y="87"/>
                  </a:lnTo>
                  <a:lnTo>
                    <a:pt x="35" y="109"/>
                  </a:lnTo>
                  <a:lnTo>
                    <a:pt x="41" y="134"/>
                  </a:lnTo>
                  <a:lnTo>
                    <a:pt x="59" y="123"/>
                  </a:lnTo>
                  <a:lnTo>
                    <a:pt x="37" y="69"/>
                  </a:lnTo>
                  <a:lnTo>
                    <a:pt x="70" y="47"/>
                  </a:lnTo>
                  <a:lnTo>
                    <a:pt x="28" y="62"/>
                  </a:lnTo>
                  <a:lnTo>
                    <a:pt x="18" y="29"/>
                  </a:lnTo>
                  <a:lnTo>
                    <a:pt x="84" y="26"/>
                  </a:lnTo>
                  <a:lnTo>
                    <a:pt x="97" y="0"/>
                  </a:lnTo>
                  <a:lnTo>
                    <a:pt x="76" y="15"/>
                  </a:lnTo>
                  <a:lnTo>
                    <a:pt x="33" y="6"/>
                  </a:lnTo>
                  <a:lnTo>
                    <a:pt x="16" y="17"/>
                  </a:lnTo>
                  <a:lnTo>
                    <a:pt x="0" y="87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4608" y="3161"/>
              <a:ext cx="55" cy="34"/>
            </a:xfrm>
            <a:custGeom>
              <a:avLst/>
              <a:gdLst>
                <a:gd name="T0" fmla="*/ 0 w 56"/>
                <a:gd name="T1" fmla="*/ 16 h 37"/>
                <a:gd name="T2" fmla="*/ 2 w 56"/>
                <a:gd name="T3" fmla="*/ 30 h 37"/>
                <a:gd name="T4" fmla="*/ 53 w 56"/>
                <a:gd name="T5" fmla="*/ 0 h 37"/>
                <a:gd name="T6" fmla="*/ 16 w 56"/>
                <a:gd name="T7" fmla="*/ 8 h 37"/>
                <a:gd name="T8" fmla="*/ 0 w 56"/>
                <a:gd name="T9" fmla="*/ 16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37">
                  <a:moveTo>
                    <a:pt x="0" y="19"/>
                  </a:moveTo>
                  <a:lnTo>
                    <a:pt x="2" y="36"/>
                  </a:lnTo>
                  <a:lnTo>
                    <a:pt x="55" y="0"/>
                  </a:lnTo>
                  <a:lnTo>
                    <a:pt x="16" y="10"/>
                  </a:lnTo>
                  <a:lnTo>
                    <a:pt x="0" y="19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665" y="2958"/>
              <a:ext cx="19" cy="57"/>
            </a:xfrm>
            <a:custGeom>
              <a:avLst/>
              <a:gdLst>
                <a:gd name="T0" fmla="*/ 0 w 19"/>
                <a:gd name="T1" fmla="*/ 17 h 62"/>
                <a:gd name="T2" fmla="*/ 2 w 19"/>
                <a:gd name="T3" fmla="*/ 43 h 62"/>
                <a:gd name="T4" fmla="*/ 13 w 19"/>
                <a:gd name="T5" fmla="*/ 51 h 62"/>
                <a:gd name="T6" fmla="*/ 6 w 19"/>
                <a:gd name="T7" fmla="*/ 30 h 62"/>
                <a:gd name="T8" fmla="*/ 18 w 19"/>
                <a:gd name="T9" fmla="*/ 27 h 62"/>
                <a:gd name="T10" fmla="*/ 18 w 19"/>
                <a:gd name="T11" fmla="*/ 9 h 62"/>
                <a:gd name="T12" fmla="*/ 2 w 19"/>
                <a:gd name="T13" fmla="*/ 23 h 62"/>
                <a:gd name="T14" fmla="*/ 9 w 19"/>
                <a:gd name="T15" fmla="*/ 0 h 62"/>
                <a:gd name="T16" fmla="*/ 0 w 19"/>
                <a:gd name="T17" fmla="*/ 17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62">
                  <a:moveTo>
                    <a:pt x="0" y="20"/>
                  </a:moveTo>
                  <a:lnTo>
                    <a:pt x="2" y="51"/>
                  </a:lnTo>
                  <a:lnTo>
                    <a:pt x="13" y="61"/>
                  </a:lnTo>
                  <a:lnTo>
                    <a:pt x="6" y="36"/>
                  </a:lnTo>
                  <a:lnTo>
                    <a:pt x="18" y="31"/>
                  </a:lnTo>
                  <a:lnTo>
                    <a:pt x="18" y="11"/>
                  </a:lnTo>
                  <a:lnTo>
                    <a:pt x="2" y="27"/>
                  </a:lnTo>
                  <a:lnTo>
                    <a:pt x="9" y="0"/>
                  </a:lnTo>
                  <a:lnTo>
                    <a:pt x="0" y="2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4671" y="3051"/>
              <a:ext cx="44" cy="19"/>
            </a:xfrm>
            <a:custGeom>
              <a:avLst/>
              <a:gdLst>
                <a:gd name="T0" fmla="*/ 0 w 45"/>
                <a:gd name="T1" fmla="*/ 6 h 20"/>
                <a:gd name="T2" fmla="*/ 23 w 45"/>
                <a:gd name="T3" fmla="*/ 0 h 20"/>
                <a:gd name="T4" fmla="*/ 42 w 45"/>
                <a:gd name="T5" fmla="*/ 17 h 20"/>
                <a:gd name="T6" fmla="*/ 0 w 45"/>
                <a:gd name="T7" fmla="*/ 6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" h="20">
                  <a:moveTo>
                    <a:pt x="0" y="6"/>
                  </a:moveTo>
                  <a:lnTo>
                    <a:pt x="25" y="0"/>
                  </a:lnTo>
                  <a:lnTo>
                    <a:pt x="44" y="19"/>
                  </a:lnTo>
                  <a:lnTo>
                    <a:pt x="0" y="6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721" y="3005"/>
              <a:ext cx="162" cy="167"/>
            </a:xfrm>
            <a:custGeom>
              <a:avLst/>
              <a:gdLst>
                <a:gd name="T0" fmla="*/ 0 w 166"/>
                <a:gd name="T1" fmla="*/ 20 h 178"/>
                <a:gd name="T2" fmla="*/ 20 w 166"/>
                <a:gd name="T3" fmla="*/ 33 h 178"/>
                <a:gd name="T4" fmla="*/ 43 w 166"/>
                <a:gd name="T5" fmla="*/ 31 h 178"/>
                <a:gd name="T6" fmla="*/ 16 w 166"/>
                <a:gd name="T7" fmla="*/ 40 h 178"/>
                <a:gd name="T8" fmla="*/ 28 w 166"/>
                <a:gd name="T9" fmla="*/ 66 h 178"/>
                <a:gd name="T10" fmla="*/ 43 w 166"/>
                <a:gd name="T11" fmla="*/ 47 h 178"/>
                <a:gd name="T12" fmla="*/ 51 w 166"/>
                <a:gd name="T13" fmla="*/ 66 h 178"/>
                <a:gd name="T14" fmla="*/ 109 w 166"/>
                <a:gd name="T15" fmla="*/ 89 h 178"/>
                <a:gd name="T16" fmla="*/ 121 w 166"/>
                <a:gd name="T17" fmla="*/ 126 h 178"/>
                <a:gd name="T18" fmla="*/ 111 w 166"/>
                <a:gd name="T19" fmla="*/ 124 h 178"/>
                <a:gd name="T20" fmla="*/ 103 w 166"/>
                <a:gd name="T21" fmla="*/ 144 h 178"/>
                <a:gd name="T22" fmla="*/ 138 w 166"/>
                <a:gd name="T23" fmla="*/ 135 h 178"/>
                <a:gd name="T24" fmla="*/ 157 w 166"/>
                <a:gd name="T25" fmla="*/ 156 h 178"/>
                <a:gd name="T26" fmla="*/ 152 w 166"/>
                <a:gd name="T27" fmla="*/ 40 h 178"/>
                <a:gd name="T28" fmla="*/ 103 w 166"/>
                <a:gd name="T29" fmla="*/ 20 h 178"/>
                <a:gd name="T30" fmla="*/ 64 w 166"/>
                <a:gd name="T31" fmla="*/ 53 h 178"/>
                <a:gd name="T32" fmla="*/ 49 w 166"/>
                <a:gd name="T33" fmla="*/ 35 h 178"/>
                <a:gd name="T34" fmla="*/ 43 w 166"/>
                <a:gd name="T35" fmla="*/ 8 h 178"/>
                <a:gd name="T36" fmla="*/ 20 w 166"/>
                <a:gd name="T37" fmla="*/ 0 h 178"/>
                <a:gd name="T38" fmla="*/ 0 w 166"/>
                <a:gd name="T39" fmla="*/ 20 h 17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6" h="178">
                  <a:moveTo>
                    <a:pt x="0" y="22"/>
                  </a:moveTo>
                  <a:lnTo>
                    <a:pt x="22" y="37"/>
                  </a:lnTo>
                  <a:lnTo>
                    <a:pt x="45" y="35"/>
                  </a:lnTo>
                  <a:lnTo>
                    <a:pt x="16" y="46"/>
                  </a:lnTo>
                  <a:lnTo>
                    <a:pt x="30" y="75"/>
                  </a:lnTo>
                  <a:lnTo>
                    <a:pt x="45" y="53"/>
                  </a:lnTo>
                  <a:lnTo>
                    <a:pt x="53" y="75"/>
                  </a:lnTo>
                  <a:lnTo>
                    <a:pt x="115" y="101"/>
                  </a:lnTo>
                  <a:lnTo>
                    <a:pt x="127" y="143"/>
                  </a:lnTo>
                  <a:lnTo>
                    <a:pt x="117" y="141"/>
                  </a:lnTo>
                  <a:lnTo>
                    <a:pt x="109" y="163"/>
                  </a:lnTo>
                  <a:lnTo>
                    <a:pt x="144" y="154"/>
                  </a:lnTo>
                  <a:lnTo>
                    <a:pt x="165" y="177"/>
                  </a:lnTo>
                  <a:lnTo>
                    <a:pt x="160" y="46"/>
                  </a:lnTo>
                  <a:lnTo>
                    <a:pt x="109" y="22"/>
                  </a:lnTo>
                  <a:lnTo>
                    <a:pt x="68" y="61"/>
                  </a:lnTo>
                  <a:lnTo>
                    <a:pt x="51" y="39"/>
                  </a:lnTo>
                  <a:lnTo>
                    <a:pt x="45" y="8"/>
                  </a:lnTo>
                  <a:lnTo>
                    <a:pt x="22" y="0"/>
                  </a:lnTo>
                  <a:lnTo>
                    <a:pt x="0" y="22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4724" y="3132"/>
              <a:ext cx="18" cy="18"/>
            </a:xfrm>
            <a:custGeom>
              <a:avLst/>
              <a:gdLst>
                <a:gd name="T0" fmla="*/ 0 w 18"/>
                <a:gd name="T1" fmla="*/ 15 h 20"/>
                <a:gd name="T2" fmla="*/ 8 w 18"/>
                <a:gd name="T3" fmla="*/ 0 h 20"/>
                <a:gd name="T4" fmla="*/ 17 w 18"/>
                <a:gd name="T5" fmla="*/ 7 h 20"/>
                <a:gd name="T6" fmla="*/ 0 w 18"/>
                <a:gd name="T7" fmla="*/ 15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20">
                  <a:moveTo>
                    <a:pt x="0" y="19"/>
                  </a:moveTo>
                  <a:lnTo>
                    <a:pt x="8" y="0"/>
                  </a:lnTo>
                  <a:lnTo>
                    <a:pt x="17" y="9"/>
                  </a:lnTo>
                  <a:lnTo>
                    <a:pt x="0" y="19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4244" y="2874"/>
              <a:ext cx="59" cy="95"/>
            </a:xfrm>
            <a:custGeom>
              <a:avLst/>
              <a:gdLst>
                <a:gd name="T0" fmla="*/ 0 w 61"/>
                <a:gd name="T1" fmla="*/ 0 h 104"/>
                <a:gd name="T2" fmla="*/ 10 w 61"/>
                <a:gd name="T3" fmla="*/ 0 h 104"/>
                <a:gd name="T4" fmla="*/ 14 w 61"/>
                <a:gd name="T5" fmla="*/ 16 h 104"/>
                <a:gd name="T6" fmla="*/ 29 w 61"/>
                <a:gd name="T7" fmla="*/ 6 h 104"/>
                <a:gd name="T8" fmla="*/ 45 w 61"/>
                <a:gd name="T9" fmla="*/ 26 h 104"/>
                <a:gd name="T10" fmla="*/ 56 w 61"/>
                <a:gd name="T11" fmla="*/ 86 h 104"/>
                <a:gd name="T12" fmla="*/ 16 w 61"/>
                <a:gd name="T13" fmla="*/ 59 h 104"/>
                <a:gd name="T14" fmla="*/ 0 w 61"/>
                <a:gd name="T15" fmla="*/ 0 h 1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1" h="104">
                  <a:moveTo>
                    <a:pt x="0" y="0"/>
                  </a:moveTo>
                  <a:lnTo>
                    <a:pt x="10" y="0"/>
                  </a:lnTo>
                  <a:lnTo>
                    <a:pt x="14" y="20"/>
                  </a:lnTo>
                  <a:lnTo>
                    <a:pt x="31" y="8"/>
                  </a:lnTo>
                  <a:lnTo>
                    <a:pt x="49" y="31"/>
                  </a:lnTo>
                  <a:lnTo>
                    <a:pt x="60" y="103"/>
                  </a:lnTo>
                  <a:lnTo>
                    <a:pt x="18" y="71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270" y="3811"/>
              <a:ext cx="123" cy="133"/>
            </a:xfrm>
            <a:custGeom>
              <a:avLst/>
              <a:gdLst>
                <a:gd name="T0" fmla="*/ 0 w 126"/>
                <a:gd name="T1" fmla="*/ 109 h 143"/>
                <a:gd name="T2" fmla="*/ 23 w 126"/>
                <a:gd name="T3" fmla="*/ 68 h 143"/>
                <a:gd name="T4" fmla="*/ 66 w 126"/>
                <a:gd name="T5" fmla="*/ 42 h 143"/>
                <a:gd name="T6" fmla="*/ 89 w 126"/>
                <a:gd name="T7" fmla="*/ 0 h 143"/>
                <a:gd name="T8" fmla="*/ 103 w 126"/>
                <a:gd name="T9" fmla="*/ 13 h 143"/>
                <a:gd name="T10" fmla="*/ 116 w 126"/>
                <a:gd name="T11" fmla="*/ 7 h 143"/>
                <a:gd name="T12" fmla="*/ 119 w 126"/>
                <a:gd name="T13" fmla="*/ 20 h 143"/>
                <a:gd name="T14" fmla="*/ 96 w 126"/>
                <a:gd name="T15" fmla="*/ 51 h 143"/>
                <a:gd name="T16" fmla="*/ 101 w 126"/>
                <a:gd name="T17" fmla="*/ 65 h 143"/>
                <a:gd name="T18" fmla="*/ 77 w 126"/>
                <a:gd name="T19" fmla="*/ 68 h 143"/>
                <a:gd name="T20" fmla="*/ 62 w 126"/>
                <a:gd name="T21" fmla="*/ 111 h 143"/>
                <a:gd name="T22" fmla="*/ 39 w 126"/>
                <a:gd name="T23" fmla="*/ 123 h 143"/>
                <a:gd name="T24" fmla="*/ 0 w 126"/>
                <a:gd name="T25" fmla="*/ 109 h 1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6" h="143">
                  <a:moveTo>
                    <a:pt x="0" y="126"/>
                  </a:moveTo>
                  <a:lnTo>
                    <a:pt x="25" y="79"/>
                  </a:lnTo>
                  <a:lnTo>
                    <a:pt x="70" y="48"/>
                  </a:lnTo>
                  <a:lnTo>
                    <a:pt x="93" y="0"/>
                  </a:lnTo>
                  <a:lnTo>
                    <a:pt x="108" y="15"/>
                  </a:lnTo>
                  <a:lnTo>
                    <a:pt x="122" y="8"/>
                  </a:lnTo>
                  <a:lnTo>
                    <a:pt x="125" y="24"/>
                  </a:lnTo>
                  <a:lnTo>
                    <a:pt x="100" y="59"/>
                  </a:lnTo>
                  <a:lnTo>
                    <a:pt x="106" y="75"/>
                  </a:lnTo>
                  <a:lnTo>
                    <a:pt x="81" y="79"/>
                  </a:lnTo>
                  <a:lnTo>
                    <a:pt x="66" y="128"/>
                  </a:lnTo>
                  <a:lnTo>
                    <a:pt x="41" y="142"/>
                  </a:lnTo>
                  <a:lnTo>
                    <a:pt x="0" y="126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5366" y="3670"/>
              <a:ext cx="93" cy="156"/>
            </a:xfrm>
            <a:custGeom>
              <a:avLst/>
              <a:gdLst>
                <a:gd name="T0" fmla="*/ 0 w 95"/>
                <a:gd name="T1" fmla="*/ 0 h 165"/>
                <a:gd name="T2" fmla="*/ 25 w 95"/>
                <a:gd name="T3" fmla="*/ 17 h 165"/>
                <a:gd name="T4" fmla="*/ 31 w 95"/>
                <a:gd name="T5" fmla="*/ 49 h 165"/>
                <a:gd name="T6" fmla="*/ 41 w 95"/>
                <a:gd name="T7" fmla="*/ 58 h 165"/>
                <a:gd name="T8" fmla="*/ 48 w 95"/>
                <a:gd name="T9" fmla="*/ 44 h 165"/>
                <a:gd name="T10" fmla="*/ 54 w 95"/>
                <a:gd name="T11" fmla="*/ 65 h 165"/>
                <a:gd name="T12" fmla="*/ 90 w 95"/>
                <a:gd name="T13" fmla="*/ 65 h 165"/>
                <a:gd name="T14" fmla="*/ 81 w 95"/>
                <a:gd name="T15" fmla="*/ 101 h 165"/>
                <a:gd name="T16" fmla="*/ 64 w 95"/>
                <a:gd name="T17" fmla="*/ 103 h 165"/>
                <a:gd name="T18" fmla="*/ 50 w 95"/>
                <a:gd name="T19" fmla="*/ 147 h 165"/>
                <a:gd name="T20" fmla="*/ 31 w 95"/>
                <a:gd name="T21" fmla="*/ 147 h 165"/>
                <a:gd name="T22" fmla="*/ 39 w 95"/>
                <a:gd name="T23" fmla="*/ 132 h 165"/>
                <a:gd name="T24" fmla="*/ 18 w 95"/>
                <a:gd name="T25" fmla="*/ 103 h 165"/>
                <a:gd name="T26" fmla="*/ 35 w 95"/>
                <a:gd name="T27" fmla="*/ 75 h 165"/>
                <a:gd name="T28" fmla="*/ 31 w 95"/>
                <a:gd name="T29" fmla="*/ 53 h 165"/>
                <a:gd name="T30" fmla="*/ 0 w 95"/>
                <a:gd name="T31" fmla="*/ 0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5" h="165">
                  <a:moveTo>
                    <a:pt x="0" y="0"/>
                  </a:moveTo>
                  <a:lnTo>
                    <a:pt x="27" y="19"/>
                  </a:lnTo>
                  <a:lnTo>
                    <a:pt x="33" y="55"/>
                  </a:lnTo>
                  <a:lnTo>
                    <a:pt x="43" y="64"/>
                  </a:lnTo>
                  <a:lnTo>
                    <a:pt x="50" y="50"/>
                  </a:lnTo>
                  <a:lnTo>
                    <a:pt x="56" y="73"/>
                  </a:lnTo>
                  <a:lnTo>
                    <a:pt x="94" y="73"/>
                  </a:lnTo>
                  <a:lnTo>
                    <a:pt x="85" y="113"/>
                  </a:lnTo>
                  <a:lnTo>
                    <a:pt x="66" y="115"/>
                  </a:lnTo>
                  <a:lnTo>
                    <a:pt x="52" y="164"/>
                  </a:lnTo>
                  <a:lnTo>
                    <a:pt x="33" y="164"/>
                  </a:lnTo>
                  <a:lnTo>
                    <a:pt x="41" y="148"/>
                  </a:lnTo>
                  <a:lnTo>
                    <a:pt x="18" y="115"/>
                  </a:lnTo>
                  <a:lnTo>
                    <a:pt x="37" y="84"/>
                  </a:lnTo>
                  <a:lnTo>
                    <a:pt x="33" y="59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77" y="3047"/>
              <a:ext cx="156" cy="148"/>
            </a:xfrm>
            <a:custGeom>
              <a:avLst/>
              <a:gdLst>
                <a:gd name="T0" fmla="*/ 0 w 160"/>
                <a:gd name="T1" fmla="*/ 0 h 156"/>
                <a:gd name="T2" fmla="*/ 2 w 160"/>
                <a:gd name="T3" fmla="*/ 115 h 156"/>
                <a:gd name="T4" fmla="*/ 25 w 160"/>
                <a:gd name="T5" fmla="*/ 119 h 156"/>
                <a:gd name="T6" fmla="*/ 52 w 160"/>
                <a:gd name="T7" fmla="*/ 85 h 156"/>
                <a:gd name="T8" fmla="*/ 77 w 160"/>
                <a:gd name="T9" fmla="*/ 101 h 156"/>
                <a:gd name="T10" fmla="*/ 103 w 160"/>
                <a:gd name="T11" fmla="*/ 133 h 156"/>
                <a:gd name="T12" fmla="*/ 151 w 160"/>
                <a:gd name="T13" fmla="*/ 139 h 156"/>
                <a:gd name="T14" fmla="*/ 96 w 160"/>
                <a:gd name="T15" fmla="*/ 85 h 156"/>
                <a:gd name="T16" fmla="*/ 101 w 160"/>
                <a:gd name="T17" fmla="*/ 60 h 156"/>
                <a:gd name="T18" fmla="*/ 72 w 160"/>
                <a:gd name="T19" fmla="*/ 51 h 156"/>
                <a:gd name="T20" fmla="*/ 49 w 160"/>
                <a:gd name="T21" fmla="*/ 17 h 156"/>
                <a:gd name="T22" fmla="*/ 0 w 160"/>
                <a:gd name="T23" fmla="*/ 0 h 1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0" h="156">
                  <a:moveTo>
                    <a:pt x="0" y="0"/>
                  </a:moveTo>
                  <a:lnTo>
                    <a:pt x="2" y="128"/>
                  </a:lnTo>
                  <a:lnTo>
                    <a:pt x="27" y="132"/>
                  </a:lnTo>
                  <a:lnTo>
                    <a:pt x="54" y="95"/>
                  </a:lnTo>
                  <a:lnTo>
                    <a:pt x="81" y="112"/>
                  </a:lnTo>
                  <a:lnTo>
                    <a:pt x="109" y="148"/>
                  </a:lnTo>
                  <a:lnTo>
                    <a:pt x="159" y="155"/>
                  </a:lnTo>
                  <a:lnTo>
                    <a:pt x="100" y="95"/>
                  </a:lnTo>
                  <a:lnTo>
                    <a:pt x="107" y="66"/>
                  </a:lnTo>
                  <a:lnTo>
                    <a:pt x="76" y="57"/>
                  </a:lnTo>
                  <a:lnTo>
                    <a:pt x="51" y="19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4990" y="3078"/>
              <a:ext cx="66" cy="37"/>
            </a:xfrm>
            <a:custGeom>
              <a:avLst/>
              <a:gdLst>
                <a:gd name="T0" fmla="*/ 0 w 68"/>
                <a:gd name="T1" fmla="*/ 22 h 40"/>
                <a:gd name="T2" fmla="*/ 37 w 68"/>
                <a:gd name="T3" fmla="*/ 33 h 40"/>
                <a:gd name="T4" fmla="*/ 63 w 68"/>
                <a:gd name="T5" fmla="*/ 11 h 40"/>
                <a:gd name="T6" fmla="*/ 52 w 68"/>
                <a:gd name="T7" fmla="*/ 0 h 40"/>
                <a:gd name="T8" fmla="*/ 46 w 68"/>
                <a:gd name="T9" fmla="*/ 13 h 40"/>
                <a:gd name="T10" fmla="*/ 0 w 68"/>
                <a:gd name="T11" fmla="*/ 22 h 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8" h="40">
                  <a:moveTo>
                    <a:pt x="0" y="26"/>
                  </a:moveTo>
                  <a:lnTo>
                    <a:pt x="39" y="39"/>
                  </a:lnTo>
                  <a:lnTo>
                    <a:pt x="67" y="13"/>
                  </a:lnTo>
                  <a:lnTo>
                    <a:pt x="56" y="0"/>
                  </a:lnTo>
                  <a:lnTo>
                    <a:pt x="48" y="15"/>
                  </a:lnTo>
                  <a:lnTo>
                    <a:pt x="0" y="26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5031" y="3051"/>
              <a:ext cx="36" cy="37"/>
            </a:xfrm>
            <a:custGeom>
              <a:avLst/>
              <a:gdLst>
                <a:gd name="T0" fmla="*/ 0 w 37"/>
                <a:gd name="T1" fmla="*/ 0 h 40"/>
                <a:gd name="T2" fmla="*/ 25 w 37"/>
                <a:gd name="T3" fmla="*/ 15 h 40"/>
                <a:gd name="T4" fmla="*/ 34 w 37"/>
                <a:gd name="T5" fmla="*/ 33 h 40"/>
                <a:gd name="T6" fmla="*/ 31 w 37"/>
                <a:gd name="T7" fmla="*/ 18 h 40"/>
                <a:gd name="T8" fmla="*/ 0 w 37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" h="40">
                  <a:moveTo>
                    <a:pt x="0" y="0"/>
                  </a:moveTo>
                  <a:lnTo>
                    <a:pt x="27" y="17"/>
                  </a:lnTo>
                  <a:lnTo>
                    <a:pt x="36" y="39"/>
                  </a:lnTo>
                  <a:lnTo>
                    <a:pt x="33" y="21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3419" y="987"/>
              <a:ext cx="78" cy="42"/>
            </a:xfrm>
            <a:custGeom>
              <a:avLst/>
              <a:gdLst>
                <a:gd name="T0" fmla="*/ 0 w 80"/>
                <a:gd name="T1" fmla="*/ 27 h 45"/>
                <a:gd name="T2" fmla="*/ 16 w 80"/>
                <a:gd name="T3" fmla="*/ 18 h 45"/>
                <a:gd name="T4" fmla="*/ 6 w 80"/>
                <a:gd name="T5" fmla="*/ 9 h 45"/>
                <a:gd name="T6" fmla="*/ 58 w 80"/>
                <a:gd name="T7" fmla="*/ 0 h 45"/>
                <a:gd name="T8" fmla="*/ 64 w 80"/>
                <a:gd name="T9" fmla="*/ 2 h 45"/>
                <a:gd name="T10" fmla="*/ 58 w 80"/>
                <a:gd name="T11" fmla="*/ 9 h 45"/>
                <a:gd name="T12" fmla="*/ 75 w 80"/>
                <a:gd name="T13" fmla="*/ 9 h 45"/>
                <a:gd name="T14" fmla="*/ 27 w 80"/>
                <a:gd name="T15" fmla="*/ 32 h 45"/>
                <a:gd name="T16" fmla="*/ 16 w 80"/>
                <a:gd name="T17" fmla="*/ 38 h 45"/>
                <a:gd name="T18" fmla="*/ 20 w 80"/>
                <a:gd name="T19" fmla="*/ 27 h 45"/>
                <a:gd name="T20" fmla="*/ 0 w 80"/>
                <a:gd name="T21" fmla="*/ 27 h 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" h="45">
                  <a:moveTo>
                    <a:pt x="0" y="31"/>
                  </a:moveTo>
                  <a:lnTo>
                    <a:pt x="16" y="20"/>
                  </a:lnTo>
                  <a:lnTo>
                    <a:pt x="6" y="11"/>
                  </a:lnTo>
                  <a:lnTo>
                    <a:pt x="60" y="0"/>
                  </a:lnTo>
                  <a:lnTo>
                    <a:pt x="68" y="2"/>
                  </a:lnTo>
                  <a:lnTo>
                    <a:pt x="60" y="11"/>
                  </a:lnTo>
                  <a:lnTo>
                    <a:pt x="79" y="11"/>
                  </a:lnTo>
                  <a:lnTo>
                    <a:pt x="29" y="36"/>
                  </a:lnTo>
                  <a:lnTo>
                    <a:pt x="16" y="44"/>
                  </a:lnTo>
                  <a:lnTo>
                    <a:pt x="20" y="31"/>
                  </a:lnTo>
                  <a:lnTo>
                    <a:pt x="0" y="31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666" y="965"/>
              <a:ext cx="47" cy="30"/>
            </a:xfrm>
            <a:custGeom>
              <a:avLst/>
              <a:gdLst>
                <a:gd name="T0" fmla="*/ 0 w 48"/>
                <a:gd name="T1" fmla="*/ 20 h 32"/>
                <a:gd name="T2" fmla="*/ 14 w 48"/>
                <a:gd name="T3" fmla="*/ 27 h 32"/>
                <a:gd name="T4" fmla="*/ 45 w 48"/>
                <a:gd name="T5" fmla="*/ 17 h 32"/>
                <a:gd name="T6" fmla="*/ 26 w 48"/>
                <a:gd name="T7" fmla="*/ 0 h 32"/>
                <a:gd name="T8" fmla="*/ 0 w 48"/>
                <a:gd name="T9" fmla="*/ 2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32">
                  <a:moveTo>
                    <a:pt x="0" y="22"/>
                  </a:moveTo>
                  <a:lnTo>
                    <a:pt x="14" y="31"/>
                  </a:lnTo>
                  <a:lnTo>
                    <a:pt x="47" y="19"/>
                  </a:lnTo>
                  <a:lnTo>
                    <a:pt x="28" y="0"/>
                  </a:lnTo>
                  <a:lnTo>
                    <a:pt x="0" y="22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116" y="970"/>
              <a:ext cx="96" cy="54"/>
            </a:xfrm>
            <a:custGeom>
              <a:avLst/>
              <a:gdLst>
                <a:gd name="T0" fmla="*/ 0 w 98"/>
                <a:gd name="T1" fmla="*/ 42 h 57"/>
                <a:gd name="T2" fmla="*/ 24 w 98"/>
                <a:gd name="T3" fmla="*/ 15 h 57"/>
                <a:gd name="T4" fmla="*/ 61 w 98"/>
                <a:gd name="T5" fmla="*/ 0 h 57"/>
                <a:gd name="T6" fmla="*/ 93 w 98"/>
                <a:gd name="T7" fmla="*/ 26 h 57"/>
                <a:gd name="T8" fmla="*/ 82 w 98"/>
                <a:gd name="T9" fmla="*/ 28 h 57"/>
                <a:gd name="T10" fmla="*/ 86 w 98"/>
                <a:gd name="T11" fmla="*/ 39 h 57"/>
                <a:gd name="T12" fmla="*/ 37 w 98"/>
                <a:gd name="T13" fmla="*/ 50 h 57"/>
                <a:gd name="T14" fmla="*/ 0 w 98"/>
                <a:gd name="T15" fmla="*/ 42 h 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8" h="57">
                  <a:moveTo>
                    <a:pt x="0" y="46"/>
                  </a:moveTo>
                  <a:lnTo>
                    <a:pt x="26" y="17"/>
                  </a:lnTo>
                  <a:lnTo>
                    <a:pt x="63" y="0"/>
                  </a:lnTo>
                  <a:lnTo>
                    <a:pt x="97" y="28"/>
                  </a:lnTo>
                  <a:lnTo>
                    <a:pt x="86" y="32"/>
                  </a:lnTo>
                  <a:lnTo>
                    <a:pt x="90" y="43"/>
                  </a:lnTo>
                  <a:lnTo>
                    <a:pt x="39" y="56"/>
                  </a:lnTo>
                  <a:lnTo>
                    <a:pt x="0" y="46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3635" y="2240"/>
              <a:ext cx="219" cy="189"/>
            </a:xfrm>
            <a:custGeom>
              <a:avLst/>
              <a:gdLst>
                <a:gd name="T0" fmla="*/ 0 w 225"/>
                <a:gd name="T1" fmla="*/ 85 h 202"/>
                <a:gd name="T2" fmla="*/ 2 w 225"/>
                <a:gd name="T3" fmla="*/ 131 h 202"/>
                <a:gd name="T4" fmla="*/ 18 w 225"/>
                <a:gd name="T5" fmla="*/ 144 h 202"/>
                <a:gd name="T6" fmla="*/ 6 w 225"/>
                <a:gd name="T7" fmla="*/ 168 h 202"/>
                <a:gd name="T8" fmla="*/ 27 w 225"/>
                <a:gd name="T9" fmla="*/ 176 h 202"/>
                <a:gd name="T10" fmla="*/ 85 w 225"/>
                <a:gd name="T11" fmla="*/ 168 h 202"/>
                <a:gd name="T12" fmla="*/ 93 w 225"/>
                <a:gd name="T13" fmla="*/ 141 h 202"/>
                <a:gd name="T14" fmla="*/ 130 w 225"/>
                <a:gd name="T15" fmla="*/ 127 h 202"/>
                <a:gd name="T16" fmla="*/ 135 w 225"/>
                <a:gd name="T17" fmla="*/ 106 h 202"/>
                <a:gd name="T18" fmla="*/ 149 w 225"/>
                <a:gd name="T19" fmla="*/ 100 h 202"/>
                <a:gd name="T20" fmla="*/ 141 w 225"/>
                <a:gd name="T21" fmla="*/ 89 h 202"/>
                <a:gd name="T22" fmla="*/ 155 w 225"/>
                <a:gd name="T23" fmla="*/ 89 h 202"/>
                <a:gd name="T24" fmla="*/ 166 w 225"/>
                <a:gd name="T25" fmla="*/ 65 h 202"/>
                <a:gd name="T26" fmla="*/ 161 w 225"/>
                <a:gd name="T27" fmla="*/ 44 h 202"/>
                <a:gd name="T28" fmla="*/ 212 w 225"/>
                <a:gd name="T29" fmla="*/ 29 h 202"/>
                <a:gd name="T30" fmla="*/ 212 w 225"/>
                <a:gd name="T31" fmla="*/ 24 h 202"/>
                <a:gd name="T32" fmla="*/ 195 w 225"/>
                <a:gd name="T33" fmla="*/ 21 h 202"/>
                <a:gd name="T34" fmla="*/ 168 w 225"/>
                <a:gd name="T35" fmla="*/ 34 h 202"/>
                <a:gd name="T36" fmla="*/ 155 w 225"/>
                <a:gd name="T37" fmla="*/ 0 h 202"/>
                <a:gd name="T38" fmla="*/ 133 w 225"/>
                <a:gd name="T39" fmla="*/ 26 h 202"/>
                <a:gd name="T40" fmla="*/ 66 w 225"/>
                <a:gd name="T41" fmla="*/ 24 h 202"/>
                <a:gd name="T42" fmla="*/ 33 w 225"/>
                <a:gd name="T43" fmla="*/ 65 h 202"/>
                <a:gd name="T44" fmla="*/ 12 w 225"/>
                <a:gd name="T45" fmla="*/ 51 h 202"/>
                <a:gd name="T46" fmla="*/ 0 w 225"/>
                <a:gd name="T47" fmla="*/ 85 h 20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25" h="202">
                  <a:moveTo>
                    <a:pt x="0" y="97"/>
                  </a:moveTo>
                  <a:lnTo>
                    <a:pt x="2" y="150"/>
                  </a:lnTo>
                  <a:lnTo>
                    <a:pt x="18" y="165"/>
                  </a:lnTo>
                  <a:lnTo>
                    <a:pt x="6" y="192"/>
                  </a:lnTo>
                  <a:lnTo>
                    <a:pt x="29" y="201"/>
                  </a:lnTo>
                  <a:lnTo>
                    <a:pt x="89" y="192"/>
                  </a:lnTo>
                  <a:lnTo>
                    <a:pt x="99" y="161"/>
                  </a:lnTo>
                  <a:lnTo>
                    <a:pt x="138" y="145"/>
                  </a:lnTo>
                  <a:lnTo>
                    <a:pt x="143" y="121"/>
                  </a:lnTo>
                  <a:lnTo>
                    <a:pt x="157" y="114"/>
                  </a:lnTo>
                  <a:lnTo>
                    <a:pt x="149" y="101"/>
                  </a:lnTo>
                  <a:lnTo>
                    <a:pt x="163" y="101"/>
                  </a:lnTo>
                  <a:lnTo>
                    <a:pt x="176" y="75"/>
                  </a:lnTo>
                  <a:lnTo>
                    <a:pt x="170" y="50"/>
                  </a:lnTo>
                  <a:lnTo>
                    <a:pt x="224" y="33"/>
                  </a:lnTo>
                  <a:lnTo>
                    <a:pt x="224" y="28"/>
                  </a:lnTo>
                  <a:lnTo>
                    <a:pt x="205" y="24"/>
                  </a:lnTo>
                  <a:lnTo>
                    <a:pt x="178" y="39"/>
                  </a:lnTo>
                  <a:lnTo>
                    <a:pt x="163" y="0"/>
                  </a:lnTo>
                  <a:lnTo>
                    <a:pt x="141" y="30"/>
                  </a:lnTo>
                  <a:lnTo>
                    <a:pt x="70" y="28"/>
                  </a:lnTo>
                  <a:lnTo>
                    <a:pt x="35" y="75"/>
                  </a:lnTo>
                  <a:lnTo>
                    <a:pt x="12" y="59"/>
                  </a:lnTo>
                  <a:lnTo>
                    <a:pt x="0" y="97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4063" y="2487"/>
              <a:ext cx="73" cy="113"/>
            </a:xfrm>
            <a:custGeom>
              <a:avLst/>
              <a:gdLst>
                <a:gd name="T0" fmla="*/ 0 w 75"/>
                <a:gd name="T1" fmla="*/ 32 h 122"/>
                <a:gd name="T2" fmla="*/ 8 w 75"/>
                <a:gd name="T3" fmla="*/ 42 h 122"/>
                <a:gd name="T4" fmla="*/ 14 w 75"/>
                <a:gd name="T5" fmla="*/ 92 h 122"/>
                <a:gd name="T6" fmla="*/ 30 w 75"/>
                <a:gd name="T7" fmla="*/ 88 h 122"/>
                <a:gd name="T8" fmla="*/ 43 w 75"/>
                <a:gd name="T9" fmla="*/ 67 h 122"/>
                <a:gd name="T10" fmla="*/ 54 w 75"/>
                <a:gd name="T11" fmla="*/ 71 h 122"/>
                <a:gd name="T12" fmla="*/ 61 w 75"/>
                <a:gd name="T13" fmla="*/ 104 h 122"/>
                <a:gd name="T14" fmla="*/ 70 w 75"/>
                <a:gd name="T15" fmla="*/ 87 h 122"/>
                <a:gd name="T16" fmla="*/ 59 w 75"/>
                <a:gd name="T17" fmla="*/ 53 h 122"/>
                <a:gd name="T18" fmla="*/ 54 w 75"/>
                <a:gd name="T19" fmla="*/ 65 h 122"/>
                <a:gd name="T20" fmla="*/ 45 w 75"/>
                <a:gd name="T21" fmla="*/ 48 h 122"/>
                <a:gd name="T22" fmla="*/ 61 w 75"/>
                <a:gd name="T23" fmla="*/ 27 h 122"/>
                <a:gd name="T24" fmla="*/ 28 w 75"/>
                <a:gd name="T25" fmla="*/ 24 h 122"/>
                <a:gd name="T26" fmla="*/ 8 w 75"/>
                <a:gd name="T27" fmla="*/ 0 h 122"/>
                <a:gd name="T28" fmla="*/ 0 w 75"/>
                <a:gd name="T29" fmla="*/ 13 h 122"/>
                <a:gd name="T30" fmla="*/ 10 w 75"/>
                <a:gd name="T31" fmla="*/ 24 h 122"/>
                <a:gd name="T32" fmla="*/ 0 w 75"/>
                <a:gd name="T33" fmla="*/ 32 h 1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5" h="122">
                  <a:moveTo>
                    <a:pt x="0" y="38"/>
                  </a:moveTo>
                  <a:lnTo>
                    <a:pt x="8" y="49"/>
                  </a:lnTo>
                  <a:lnTo>
                    <a:pt x="14" y="107"/>
                  </a:lnTo>
                  <a:lnTo>
                    <a:pt x="32" y="103"/>
                  </a:lnTo>
                  <a:lnTo>
                    <a:pt x="45" y="78"/>
                  </a:lnTo>
                  <a:lnTo>
                    <a:pt x="57" y="83"/>
                  </a:lnTo>
                  <a:lnTo>
                    <a:pt x="65" y="121"/>
                  </a:lnTo>
                  <a:lnTo>
                    <a:pt x="74" y="101"/>
                  </a:lnTo>
                  <a:lnTo>
                    <a:pt x="63" y="61"/>
                  </a:lnTo>
                  <a:lnTo>
                    <a:pt x="57" y="76"/>
                  </a:lnTo>
                  <a:lnTo>
                    <a:pt x="47" y="56"/>
                  </a:lnTo>
                  <a:lnTo>
                    <a:pt x="65" y="31"/>
                  </a:lnTo>
                  <a:lnTo>
                    <a:pt x="30" y="28"/>
                  </a:lnTo>
                  <a:lnTo>
                    <a:pt x="8" y="0"/>
                  </a:lnTo>
                  <a:lnTo>
                    <a:pt x="0" y="15"/>
                  </a:lnTo>
                  <a:lnTo>
                    <a:pt x="10" y="28"/>
                  </a:lnTo>
                  <a:lnTo>
                    <a:pt x="0" y="38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4076" y="2454"/>
              <a:ext cx="49" cy="31"/>
            </a:xfrm>
            <a:custGeom>
              <a:avLst/>
              <a:gdLst>
                <a:gd name="T0" fmla="*/ 0 w 50"/>
                <a:gd name="T1" fmla="*/ 16 h 32"/>
                <a:gd name="T2" fmla="*/ 6 w 50"/>
                <a:gd name="T3" fmla="*/ 29 h 32"/>
                <a:gd name="T4" fmla="*/ 47 w 50"/>
                <a:gd name="T5" fmla="*/ 22 h 32"/>
                <a:gd name="T6" fmla="*/ 44 w 50"/>
                <a:gd name="T7" fmla="*/ 8 h 32"/>
                <a:gd name="T8" fmla="*/ 17 w 50"/>
                <a:gd name="T9" fmla="*/ 0 h 32"/>
                <a:gd name="T10" fmla="*/ 0 w 50"/>
                <a:gd name="T11" fmla="*/ 16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" h="32">
                  <a:moveTo>
                    <a:pt x="0" y="17"/>
                  </a:moveTo>
                  <a:lnTo>
                    <a:pt x="6" y="31"/>
                  </a:lnTo>
                  <a:lnTo>
                    <a:pt x="49" y="24"/>
                  </a:lnTo>
                  <a:lnTo>
                    <a:pt x="46" y="8"/>
                  </a:lnTo>
                  <a:lnTo>
                    <a:pt x="17" y="0"/>
                  </a:lnTo>
                  <a:lnTo>
                    <a:pt x="0" y="17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4130" y="2458"/>
              <a:ext cx="137" cy="351"/>
            </a:xfrm>
            <a:custGeom>
              <a:avLst/>
              <a:gdLst>
                <a:gd name="T0" fmla="*/ 0 w 141"/>
                <a:gd name="T1" fmla="*/ 135 h 374"/>
                <a:gd name="T2" fmla="*/ 6 w 141"/>
                <a:gd name="T3" fmla="*/ 115 h 374"/>
                <a:gd name="T4" fmla="*/ 46 w 141"/>
                <a:gd name="T5" fmla="*/ 29 h 374"/>
                <a:gd name="T6" fmla="*/ 69 w 141"/>
                <a:gd name="T7" fmla="*/ 17 h 374"/>
                <a:gd name="T8" fmla="*/ 77 w 141"/>
                <a:gd name="T9" fmla="*/ 0 h 374"/>
                <a:gd name="T10" fmla="*/ 94 w 141"/>
                <a:gd name="T11" fmla="*/ 9 h 374"/>
                <a:gd name="T12" fmla="*/ 94 w 141"/>
                <a:gd name="T13" fmla="*/ 26 h 374"/>
                <a:gd name="T14" fmla="*/ 81 w 141"/>
                <a:gd name="T15" fmla="*/ 80 h 374"/>
                <a:gd name="T16" fmla="*/ 96 w 141"/>
                <a:gd name="T17" fmla="*/ 77 h 374"/>
                <a:gd name="T18" fmla="*/ 106 w 141"/>
                <a:gd name="T19" fmla="*/ 112 h 374"/>
                <a:gd name="T20" fmla="*/ 132 w 141"/>
                <a:gd name="T21" fmla="*/ 122 h 374"/>
                <a:gd name="T22" fmla="*/ 120 w 141"/>
                <a:gd name="T23" fmla="*/ 137 h 374"/>
                <a:gd name="T24" fmla="*/ 86 w 141"/>
                <a:gd name="T25" fmla="*/ 159 h 374"/>
                <a:gd name="T26" fmla="*/ 81 w 141"/>
                <a:gd name="T27" fmla="*/ 179 h 374"/>
                <a:gd name="T28" fmla="*/ 96 w 141"/>
                <a:gd name="T29" fmla="*/ 220 h 374"/>
                <a:gd name="T30" fmla="*/ 90 w 141"/>
                <a:gd name="T31" fmla="*/ 242 h 374"/>
                <a:gd name="T32" fmla="*/ 111 w 141"/>
                <a:gd name="T33" fmla="*/ 297 h 374"/>
                <a:gd name="T34" fmla="*/ 94 w 141"/>
                <a:gd name="T35" fmla="*/ 328 h 374"/>
                <a:gd name="T36" fmla="*/ 81 w 141"/>
                <a:gd name="T37" fmla="*/ 215 h 374"/>
                <a:gd name="T38" fmla="*/ 67 w 141"/>
                <a:gd name="T39" fmla="*/ 197 h 374"/>
                <a:gd name="T40" fmla="*/ 46 w 141"/>
                <a:gd name="T41" fmla="*/ 226 h 374"/>
                <a:gd name="T42" fmla="*/ 29 w 141"/>
                <a:gd name="T43" fmla="*/ 222 h 374"/>
                <a:gd name="T44" fmla="*/ 31 w 141"/>
                <a:gd name="T45" fmla="*/ 179 h 374"/>
                <a:gd name="T46" fmla="*/ 0 w 141"/>
                <a:gd name="T47" fmla="*/ 135 h 37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1" h="374">
                  <a:moveTo>
                    <a:pt x="0" y="153"/>
                  </a:moveTo>
                  <a:lnTo>
                    <a:pt x="6" y="131"/>
                  </a:lnTo>
                  <a:lnTo>
                    <a:pt x="48" y="33"/>
                  </a:lnTo>
                  <a:lnTo>
                    <a:pt x="73" y="19"/>
                  </a:lnTo>
                  <a:lnTo>
                    <a:pt x="81" y="0"/>
                  </a:lnTo>
                  <a:lnTo>
                    <a:pt x="100" y="11"/>
                  </a:lnTo>
                  <a:lnTo>
                    <a:pt x="100" y="30"/>
                  </a:lnTo>
                  <a:lnTo>
                    <a:pt x="85" y="91"/>
                  </a:lnTo>
                  <a:lnTo>
                    <a:pt x="102" y="87"/>
                  </a:lnTo>
                  <a:lnTo>
                    <a:pt x="112" y="127"/>
                  </a:lnTo>
                  <a:lnTo>
                    <a:pt x="140" y="138"/>
                  </a:lnTo>
                  <a:lnTo>
                    <a:pt x="127" y="156"/>
                  </a:lnTo>
                  <a:lnTo>
                    <a:pt x="91" y="180"/>
                  </a:lnTo>
                  <a:lnTo>
                    <a:pt x="85" y="204"/>
                  </a:lnTo>
                  <a:lnTo>
                    <a:pt x="102" y="249"/>
                  </a:lnTo>
                  <a:lnTo>
                    <a:pt x="96" y="275"/>
                  </a:lnTo>
                  <a:lnTo>
                    <a:pt x="117" y="337"/>
                  </a:lnTo>
                  <a:lnTo>
                    <a:pt x="100" y="373"/>
                  </a:lnTo>
                  <a:lnTo>
                    <a:pt x="85" y="244"/>
                  </a:lnTo>
                  <a:lnTo>
                    <a:pt x="71" y="224"/>
                  </a:lnTo>
                  <a:lnTo>
                    <a:pt x="48" y="257"/>
                  </a:lnTo>
                  <a:lnTo>
                    <a:pt x="31" y="253"/>
                  </a:lnTo>
                  <a:lnTo>
                    <a:pt x="33" y="204"/>
                  </a:lnTo>
                  <a:lnTo>
                    <a:pt x="0" y="153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3840" y="1886"/>
              <a:ext cx="953" cy="729"/>
            </a:xfrm>
            <a:custGeom>
              <a:avLst/>
              <a:gdLst>
                <a:gd name="T0" fmla="*/ 4 w 977"/>
                <a:gd name="T1" fmla="*/ 297 h 779"/>
                <a:gd name="T2" fmla="*/ 98 w 977"/>
                <a:gd name="T3" fmla="*/ 255 h 779"/>
                <a:gd name="T4" fmla="*/ 97 w 977"/>
                <a:gd name="T5" fmla="*/ 197 h 779"/>
                <a:gd name="T6" fmla="*/ 141 w 977"/>
                <a:gd name="T7" fmla="*/ 145 h 779"/>
                <a:gd name="T8" fmla="*/ 184 w 977"/>
                <a:gd name="T9" fmla="*/ 120 h 779"/>
                <a:gd name="T10" fmla="*/ 230 w 977"/>
                <a:gd name="T11" fmla="*/ 130 h 779"/>
                <a:gd name="T12" fmla="*/ 258 w 977"/>
                <a:gd name="T13" fmla="*/ 188 h 779"/>
                <a:gd name="T14" fmla="*/ 354 w 977"/>
                <a:gd name="T15" fmla="*/ 242 h 779"/>
                <a:gd name="T16" fmla="*/ 471 w 977"/>
                <a:gd name="T17" fmla="*/ 266 h 779"/>
                <a:gd name="T18" fmla="*/ 580 w 977"/>
                <a:gd name="T19" fmla="*/ 222 h 779"/>
                <a:gd name="T20" fmla="*/ 605 w 977"/>
                <a:gd name="T21" fmla="*/ 197 h 779"/>
                <a:gd name="T22" fmla="*/ 696 w 977"/>
                <a:gd name="T23" fmla="*/ 155 h 779"/>
                <a:gd name="T24" fmla="*/ 637 w 977"/>
                <a:gd name="T25" fmla="*/ 136 h 779"/>
                <a:gd name="T26" fmla="*/ 646 w 977"/>
                <a:gd name="T27" fmla="*/ 83 h 779"/>
                <a:gd name="T28" fmla="*/ 690 w 977"/>
                <a:gd name="T29" fmla="*/ 81 h 779"/>
                <a:gd name="T30" fmla="*/ 704 w 977"/>
                <a:gd name="T31" fmla="*/ 21 h 779"/>
                <a:gd name="T32" fmla="*/ 787 w 977"/>
                <a:gd name="T33" fmla="*/ 15 h 779"/>
                <a:gd name="T34" fmla="*/ 863 w 977"/>
                <a:gd name="T35" fmla="*/ 107 h 779"/>
                <a:gd name="T36" fmla="*/ 929 w 977"/>
                <a:gd name="T37" fmla="*/ 116 h 779"/>
                <a:gd name="T38" fmla="*/ 869 w 977"/>
                <a:gd name="T39" fmla="*/ 199 h 779"/>
                <a:gd name="T40" fmla="*/ 863 w 977"/>
                <a:gd name="T41" fmla="*/ 244 h 779"/>
                <a:gd name="T42" fmla="*/ 829 w 977"/>
                <a:gd name="T43" fmla="*/ 260 h 779"/>
                <a:gd name="T44" fmla="*/ 807 w 977"/>
                <a:gd name="T45" fmla="*/ 268 h 779"/>
                <a:gd name="T46" fmla="*/ 724 w 977"/>
                <a:gd name="T47" fmla="*/ 326 h 779"/>
                <a:gd name="T48" fmla="*/ 730 w 977"/>
                <a:gd name="T49" fmla="*/ 280 h 779"/>
                <a:gd name="T50" fmla="*/ 668 w 977"/>
                <a:gd name="T51" fmla="*/ 330 h 779"/>
                <a:gd name="T52" fmla="*/ 714 w 977"/>
                <a:gd name="T53" fmla="*/ 346 h 779"/>
                <a:gd name="T54" fmla="*/ 706 w 977"/>
                <a:gd name="T55" fmla="*/ 375 h 779"/>
                <a:gd name="T56" fmla="*/ 732 w 977"/>
                <a:gd name="T57" fmla="*/ 466 h 779"/>
                <a:gd name="T58" fmla="*/ 732 w 977"/>
                <a:gd name="T59" fmla="*/ 480 h 779"/>
                <a:gd name="T60" fmla="*/ 734 w 977"/>
                <a:gd name="T61" fmla="*/ 499 h 779"/>
                <a:gd name="T62" fmla="*/ 648 w 977"/>
                <a:gd name="T63" fmla="*/ 629 h 779"/>
                <a:gd name="T64" fmla="*/ 611 w 977"/>
                <a:gd name="T65" fmla="*/ 638 h 779"/>
                <a:gd name="T66" fmla="*/ 595 w 977"/>
                <a:gd name="T67" fmla="*/ 649 h 779"/>
                <a:gd name="T68" fmla="*/ 552 w 977"/>
                <a:gd name="T69" fmla="*/ 681 h 779"/>
                <a:gd name="T70" fmla="*/ 519 w 977"/>
                <a:gd name="T71" fmla="*/ 656 h 779"/>
                <a:gd name="T72" fmla="*/ 431 w 977"/>
                <a:gd name="T73" fmla="*/ 640 h 779"/>
                <a:gd name="T74" fmla="*/ 423 w 977"/>
                <a:gd name="T75" fmla="*/ 660 h 779"/>
                <a:gd name="T76" fmla="*/ 389 w 977"/>
                <a:gd name="T77" fmla="*/ 647 h 779"/>
                <a:gd name="T78" fmla="*/ 364 w 977"/>
                <a:gd name="T79" fmla="*/ 615 h 779"/>
                <a:gd name="T80" fmla="*/ 377 w 977"/>
                <a:gd name="T81" fmla="*/ 544 h 779"/>
                <a:gd name="T82" fmla="*/ 341 w 977"/>
                <a:gd name="T83" fmla="*/ 526 h 779"/>
                <a:gd name="T84" fmla="*/ 274 w 977"/>
                <a:gd name="T85" fmla="*/ 540 h 779"/>
                <a:gd name="T86" fmla="*/ 230 w 977"/>
                <a:gd name="T87" fmla="*/ 547 h 779"/>
                <a:gd name="T88" fmla="*/ 218 w 977"/>
                <a:gd name="T89" fmla="*/ 538 h 779"/>
                <a:gd name="T90" fmla="*/ 161 w 977"/>
                <a:gd name="T91" fmla="*/ 511 h 779"/>
                <a:gd name="T92" fmla="*/ 80 w 977"/>
                <a:gd name="T93" fmla="*/ 480 h 779"/>
                <a:gd name="T94" fmla="*/ 90 w 977"/>
                <a:gd name="T95" fmla="*/ 445 h 779"/>
                <a:gd name="T96" fmla="*/ 99 w 977"/>
                <a:gd name="T97" fmla="*/ 390 h 779"/>
                <a:gd name="T98" fmla="*/ 59 w 977"/>
                <a:gd name="T99" fmla="*/ 392 h 779"/>
                <a:gd name="T100" fmla="*/ 16 w 977"/>
                <a:gd name="T101" fmla="*/ 356 h 779"/>
                <a:gd name="T102" fmla="*/ 0 w 977"/>
                <a:gd name="T103" fmla="*/ 324 h 77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77" h="779">
                  <a:moveTo>
                    <a:pt x="0" y="370"/>
                  </a:moveTo>
                  <a:lnTo>
                    <a:pt x="4" y="339"/>
                  </a:lnTo>
                  <a:lnTo>
                    <a:pt x="41" y="332"/>
                  </a:lnTo>
                  <a:lnTo>
                    <a:pt x="103" y="292"/>
                  </a:lnTo>
                  <a:lnTo>
                    <a:pt x="111" y="259"/>
                  </a:lnTo>
                  <a:lnTo>
                    <a:pt x="101" y="226"/>
                  </a:lnTo>
                  <a:lnTo>
                    <a:pt x="138" y="215"/>
                  </a:lnTo>
                  <a:lnTo>
                    <a:pt x="149" y="166"/>
                  </a:lnTo>
                  <a:lnTo>
                    <a:pt x="188" y="170"/>
                  </a:lnTo>
                  <a:lnTo>
                    <a:pt x="194" y="137"/>
                  </a:lnTo>
                  <a:lnTo>
                    <a:pt x="226" y="119"/>
                  </a:lnTo>
                  <a:lnTo>
                    <a:pt x="242" y="148"/>
                  </a:lnTo>
                  <a:lnTo>
                    <a:pt x="263" y="157"/>
                  </a:lnTo>
                  <a:lnTo>
                    <a:pt x="272" y="215"/>
                  </a:lnTo>
                  <a:lnTo>
                    <a:pt x="343" y="237"/>
                  </a:lnTo>
                  <a:lnTo>
                    <a:pt x="372" y="277"/>
                  </a:lnTo>
                  <a:lnTo>
                    <a:pt x="430" y="273"/>
                  </a:lnTo>
                  <a:lnTo>
                    <a:pt x="495" y="304"/>
                  </a:lnTo>
                  <a:lnTo>
                    <a:pt x="582" y="277"/>
                  </a:lnTo>
                  <a:lnTo>
                    <a:pt x="610" y="253"/>
                  </a:lnTo>
                  <a:lnTo>
                    <a:pt x="610" y="221"/>
                  </a:lnTo>
                  <a:lnTo>
                    <a:pt x="636" y="226"/>
                  </a:lnTo>
                  <a:lnTo>
                    <a:pt x="688" y="182"/>
                  </a:lnTo>
                  <a:lnTo>
                    <a:pt x="732" y="177"/>
                  </a:lnTo>
                  <a:lnTo>
                    <a:pt x="711" y="146"/>
                  </a:lnTo>
                  <a:lnTo>
                    <a:pt x="669" y="155"/>
                  </a:lnTo>
                  <a:lnTo>
                    <a:pt x="669" y="115"/>
                  </a:lnTo>
                  <a:lnTo>
                    <a:pt x="679" y="95"/>
                  </a:lnTo>
                  <a:lnTo>
                    <a:pt x="704" y="106"/>
                  </a:lnTo>
                  <a:lnTo>
                    <a:pt x="725" y="93"/>
                  </a:lnTo>
                  <a:lnTo>
                    <a:pt x="750" y="42"/>
                  </a:lnTo>
                  <a:lnTo>
                    <a:pt x="740" y="24"/>
                  </a:lnTo>
                  <a:lnTo>
                    <a:pt x="796" y="0"/>
                  </a:lnTo>
                  <a:lnTo>
                    <a:pt x="827" y="17"/>
                  </a:lnTo>
                  <a:lnTo>
                    <a:pt x="859" y="102"/>
                  </a:lnTo>
                  <a:lnTo>
                    <a:pt x="907" y="122"/>
                  </a:lnTo>
                  <a:lnTo>
                    <a:pt x="915" y="153"/>
                  </a:lnTo>
                  <a:lnTo>
                    <a:pt x="976" y="133"/>
                  </a:lnTo>
                  <a:lnTo>
                    <a:pt x="946" y="217"/>
                  </a:lnTo>
                  <a:lnTo>
                    <a:pt x="913" y="228"/>
                  </a:lnTo>
                  <a:lnTo>
                    <a:pt x="919" y="259"/>
                  </a:lnTo>
                  <a:lnTo>
                    <a:pt x="907" y="279"/>
                  </a:lnTo>
                  <a:lnTo>
                    <a:pt x="900" y="273"/>
                  </a:lnTo>
                  <a:lnTo>
                    <a:pt x="871" y="297"/>
                  </a:lnTo>
                  <a:lnTo>
                    <a:pt x="871" y="308"/>
                  </a:lnTo>
                  <a:lnTo>
                    <a:pt x="848" y="306"/>
                  </a:lnTo>
                  <a:lnTo>
                    <a:pt x="807" y="344"/>
                  </a:lnTo>
                  <a:lnTo>
                    <a:pt x="761" y="372"/>
                  </a:lnTo>
                  <a:lnTo>
                    <a:pt x="775" y="332"/>
                  </a:lnTo>
                  <a:lnTo>
                    <a:pt x="767" y="319"/>
                  </a:lnTo>
                  <a:lnTo>
                    <a:pt x="704" y="366"/>
                  </a:lnTo>
                  <a:lnTo>
                    <a:pt x="702" y="377"/>
                  </a:lnTo>
                  <a:lnTo>
                    <a:pt x="723" y="406"/>
                  </a:lnTo>
                  <a:lnTo>
                    <a:pt x="750" y="395"/>
                  </a:lnTo>
                  <a:lnTo>
                    <a:pt x="779" y="406"/>
                  </a:lnTo>
                  <a:lnTo>
                    <a:pt x="742" y="428"/>
                  </a:lnTo>
                  <a:lnTo>
                    <a:pt x="725" y="459"/>
                  </a:lnTo>
                  <a:lnTo>
                    <a:pt x="769" y="532"/>
                  </a:lnTo>
                  <a:lnTo>
                    <a:pt x="740" y="526"/>
                  </a:lnTo>
                  <a:lnTo>
                    <a:pt x="769" y="548"/>
                  </a:lnTo>
                  <a:lnTo>
                    <a:pt x="740" y="566"/>
                  </a:lnTo>
                  <a:lnTo>
                    <a:pt x="771" y="570"/>
                  </a:lnTo>
                  <a:lnTo>
                    <a:pt x="717" y="684"/>
                  </a:lnTo>
                  <a:lnTo>
                    <a:pt x="681" y="718"/>
                  </a:lnTo>
                  <a:lnTo>
                    <a:pt x="646" y="729"/>
                  </a:lnTo>
                  <a:lnTo>
                    <a:pt x="642" y="729"/>
                  </a:lnTo>
                  <a:lnTo>
                    <a:pt x="636" y="724"/>
                  </a:lnTo>
                  <a:lnTo>
                    <a:pt x="625" y="742"/>
                  </a:lnTo>
                  <a:lnTo>
                    <a:pt x="582" y="753"/>
                  </a:lnTo>
                  <a:lnTo>
                    <a:pt x="580" y="778"/>
                  </a:lnTo>
                  <a:lnTo>
                    <a:pt x="572" y="749"/>
                  </a:lnTo>
                  <a:lnTo>
                    <a:pt x="545" y="749"/>
                  </a:lnTo>
                  <a:lnTo>
                    <a:pt x="501" y="715"/>
                  </a:lnTo>
                  <a:lnTo>
                    <a:pt x="453" y="731"/>
                  </a:lnTo>
                  <a:lnTo>
                    <a:pt x="443" y="731"/>
                  </a:lnTo>
                  <a:lnTo>
                    <a:pt x="445" y="753"/>
                  </a:lnTo>
                  <a:lnTo>
                    <a:pt x="436" y="749"/>
                  </a:lnTo>
                  <a:lnTo>
                    <a:pt x="409" y="738"/>
                  </a:lnTo>
                  <a:lnTo>
                    <a:pt x="399" y="698"/>
                  </a:lnTo>
                  <a:lnTo>
                    <a:pt x="382" y="702"/>
                  </a:lnTo>
                  <a:lnTo>
                    <a:pt x="397" y="641"/>
                  </a:lnTo>
                  <a:lnTo>
                    <a:pt x="397" y="621"/>
                  </a:lnTo>
                  <a:lnTo>
                    <a:pt x="378" y="608"/>
                  </a:lnTo>
                  <a:lnTo>
                    <a:pt x="359" y="601"/>
                  </a:lnTo>
                  <a:lnTo>
                    <a:pt x="355" y="579"/>
                  </a:lnTo>
                  <a:lnTo>
                    <a:pt x="288" y="617"/>
                  </a:lnTo>
                  <a:lnTo>
                    <a:pt x="257" y="605"/>
                  </a:lnTo>
                  <a:lnTo>
                    <a:pt x="242" y="625"/>
                  </a:lnTo>
                  <a:lnTo>
                    <a:pt x="240" y="612"/>
                  </a:lnTo>
                  <a:lnTo>
                    <a:pt x="230" y="614"/>
                  </a:lnTo>
                  <a:lnTo>
                    <a:pt x="194" y="614"/>
                  </a:lnTo>
                  <a:lnTo>
                    <a:pt x="169" y="583"/>
                  </a:lnTo>
                  <a:lnTo>
                    <a:pt x="117" y="563"/>
                  </a:lnTo>
                  <a:lnTo>
                    <a:pt x="84" y="548"/>
                  </a:lnTo>
                  <a:lnTo>
                    <a:pt x="76" y="512"/>
                  </a:lnTo>
                  <a:lnTo>
                    <a:pt x="94" y="508"/>
                  </a:lnTo>
                  <a:lnTo>
                    <a:pt x="84" y="479"/>
                  </a:lnTo>
                  <a:lnTo>
                    <a:pt x="105" y="446"/>
                  </a:lnTo>
                  <a:lnTo>
                    <a:pt x="88" y="435"/>
                  </a:lnTo>
                  <a:lnTo>
                    <a:pt x="62" y="448"/>
                  </a:lnTo>
                  <a:lnTo>
                    <a:pt x="14" y="410"/>
                  </a:lnTo>
                  <a:lnTo>
                    <a:pt x="16" y="406"/>
                  </a:lnTo>
                  <a:lnTo>
                    <a:pt x="16" y="379"/>
                  </a:lnTo>
                  <a:lnTo>
                    <a:pt x="0" y="37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4562" y="2519"/>
              <a:ext cx="27" cy="61"/>
            </a:xfrm>
            <a:custGeom>
              <a:avLst/>
              <a:gdLst>
                <a:gd name="T0" fmla="*/ 0 w 28"/>
                <a:gd name="T1" fmla="*/ 22 h 65"/>
                <a:gd name="T2" fmla="*/ 10 w 28"/>
                <a:gd name="T3" fmla="*/ 56 h 65"/>
                <a:gd name="T4" fmla="*/ 25 w 28"/>
                <a:gd name="T5" fmla="*/ 0 h 65"/>
                <a:gd name="T6" fmla="*/ 14 w 28"/>
                <a:gd name="T7" fmla="*/ 0 h 65"/>
                <a:gd name="T8" fmla="*/ 0 w 28"/>
                <a:gd name="T9" fmla="*/ 22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65">
                  <a:moveTo>
                    <a:pt x="0" y="24"/>
                  </a:moveTo>
                  <a:lnTo>
                    <a:pt x="10" y="64"/>
                  </a:lnTo>
                  <a:lnTo>
                    <a:pt x="27" y="0"/>
                  </a:lnTo>
                  <a:lnTo>
                    <a:pt x="14" y="0"/>
                  </a:lnTo>
                  <a:lnTo>
                    <a:pt x="0" y="24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3753" y="2300"/>
              <a:ext cx="459" cy="553"/>
            </a:xfrm>
            <a:custGeom>
              <a:avLst/>
              <a:gdLst>
                <a:gd name="T0" fmla="*/ 0 w 470"/>
                <a:gd name="T1" fmla="*/ 235 h 592"/>
                <a:gd name="T2" fmla="*/ 12 w 470"/>
                <a:gd name="T3" fmla="*/ 224 h 592"/>
                <a:gd name="T4" fmla="*/ 45 w 470"/>
                <a:gd name="T5" fmla="*/ 224 h 592"/>
                <a:gd name="T6" fmla="*/ 22 w 470"/>
                <a:gd name="T7" fmla="*/ 168 h 592"/>
                <a:gd name="T8" fmla="*/ 35 w 470"/>
                <a:gd name="T9" fmla="*/ 155 h 592"/>
                <a:gd name="T10" fmla="*/ 58 w 470"/>
                <a:gd name="T11" fmla="*/ 157 h 592"/>
                <a:gd name="T12" fmla="*/ 102 w 470"/>
                <a:gd name="T13" fmla="*/ 99 h 592"/>
                <a:gd name="T14" fmla="*/ 97 w 470"/>
                <a:gd name="T15" fmla="*/ 81 h 592"/>
                <a:gd name="T16" fmla="*/ 110 w 470"/>
                <a:gd name="T17" fmla="*/ 73 h 592"/>
                <a:gd name="T18" fmla="*/ 91 w 470"/>
                <a:gd name="T19" fmla="*/ 54 h 592"/>
                <a:gd name="T20" fmla="*/ 91 w 470"/>
                <a:gd name="T21" fmla="*/ 24 h 592"/>
                <a:gd name="T22" fmla="*/ 133 w 470"/>
                <a:gd name="T23" fmla="*/ 24 h 592"/>
                <a:gd name="T24" fmla="*/ 144 w 470"/>
                <a:gd name="T25" fmla="*/ 11 h 592"/>
                <a:gd name="T26" fmla="*/ 169 w 470"/>
                <a:gd name="T27" fmla="*/ 0 h 592"/>
                <a:gd name="T28" fmla="*/ 187 w 470"/>
                <a:gd name="T29" fmla="*/ 11 h 592"/>
                <a:gd name="T30" fmla="*/ 165 w 470"/>
                <a:gd name="T31" fmla="*/ 40 h 592"/>
                <a:gd name="T32" fmla="*/ 176 w 470"/>
                <a:gd name="T33" fmla="*/ 65 h 592"/>
                <a:gd name="T34" fmla="*/ 157 w 470"/>
                <a:gd name="T35" fmla="*/ 67 h 592"/>
                <a:gd name="T36" fmla="*/ 167 w 470"/>
                <a:gd name="T37" fmla="*/ 100 h 592"/>
                <a:gd name="T38" fmla="*/ 196 w 470"/>
                <a:gd name="T39" fmla="*/ 113 h 592"/>
                <a:gd name="T40" fmla="*/ 184 w 470"/>
                <a:gd name="T41" fmla="*/ 141 h 592"/>
                <a:gd name="T42" fmla="*/ 223 w 470"/>
                <a:gd name="T43" fmla="*/ 168 h 592"/>
                <a:gd name="T44" fmla="*/ 303 w 470"/>
                <a:gd name="T45" fmla="*/ 184 h 592"/>
                <a:gd name="T46" fmla="*/ 305 w 470"/>
                <a:gd name="T47" fmla="*/ 157 h 592"/>
                <a:gd name="T48" fmla="*/ 315 w 470"/>
                <a:gd name="T49" fmla="*/ 155 h 592"/>
                <a:gd name="T50" fmla="*/ 315 w 470"/>
                <a:gd name="T51" fmla="*/ 168 h 592"/>
                <a:gd name="T52" fmla="*/ 321 w 470"/>
                <a:gd name="T53" fmla="*/ 178 h 592"/>
                <a:gd name="T54" fmla="*/ 361 w 470"/>
                <a:gd name="T55" fmla="*/ 175 h 592"/>
                <a:gd name="T56" fmla="*/ 361 w 470"/>
                <a:gd name="T57" fmla="*/ 159 h 592"/>
                <a:gd name="T58" fmla="*/ 426 w 470"/>
                <a:gd name="T59" fmla="*/ 126 h 592"/>
                <a:gd name="T60" fmla="*/ 429 w 470"/>
                <a:gd name="T61" fmla="*/ 145 h 592"/>
                <a:gd name="T62" fmla="*/ 447 w 470"/>
                <a:gd name="T63" fmla="*/ 152 h 592"/>
                <a:gd name="T64" fmla="*/ 438 w 470"/>
                <a:gd name="T65" fmla="*/ 170 h 592"/>
                <a:gd name="T66" fmla="*/ 413 w 470"/>
                <a:gd name="T67" fmla="*/ 184 h 592"/>
                <a:gd name="T68" fmla="*/ 371 w 470"/>
                <a:gd name="T69" fmla="*/ 269 h 592"/>
                <a:gd name="T70" fmla="*/ 365 w 470"/>
                <a:gd name="T71" fmla="*/ 234 h 592"/>
                <a:gd name="T72" fmla="*/ 357 w 470"/>
                <a:gd name="T73" fmla="*/ 247 h 592"/>
                <a:gd name="T74" fmla="*/ 348 w 470"/>
                <a:gd name="T75" fmla="*/ 232 h 592"/>
                <a:gd name="T76" fmla="*/ 367 w 470"/>
                <a:gd name="T77" fmla="*/ 210 h 592"/>
                <a:gd name="T78" fmla="*/ 332 w 470"/>
                <a:gd name="T79" fmla="*/ 206 h 592"/>
                <a:gd name="T80" fmla="*/ 308 w 470"/>
                <a:gd name="T81" fmla="*/ 182 h 592"/>
                <a:gd name="T82" fmla="*/ 303 w 470"/>
                <a:gd name="T83" fmla="*/ 195 h 592"/>
                <a:gd name="T84" fmla="*/ 312 w 470"/>
                <a:gd name="T85" fmla="*/ 206 h 592"/>
                <a:gd name="T86" fmla="*/ 303 w 470"/>
                <a:gd name="T87" fmla="*/ 214 h 592"/>
                <a:gd name="T88" fmla="*/ 310 w 470"/>
                <a:gd name="T89" fmla="*/ 226 h 592"/>
                <a:gd name="T90" fmla="*/ 315 w 470"/>
                <a:gd name="T91" fmla="*/ 274 h 592"/>
                <a:gd name="T92" fmla="*/ 303 w 470"/>
                <a:gd name="T93" fmla="*/ 267 h 592"/>
                <a:gd name="T94" fmla="*/ 276 w 470"/>
                <a:gd name="T95" fmla="*/ 304 h 592"/>
                <a:gd name="T96" fmla="*/ 185 w 470"/>
                <a:gd name="T97" fmla="*/ 383 h 592"/>
                <a:gd name="T98" fmla="*/ 178 w 470"/>
                <a:gd name="T99" fmla="*/ 476 h 592"/>
                <a:gd name="T100" fmla="*/ 141 w 470"/>
                <a:gd name="T101" fmla="*/ 516 h 592"/>
                <a:gd name="T102" fmla="*/ 104 w 470"/>
                <a:gd name="T103" fmla="*/ 442 h 592"/>
                <a:gd name="T104" fmla="*/ 91 w 470"/>
                <a:gd name="T105" fmla="*/ 383 h 592"/>
                <a:gd name="T106" fmla="*/ 79 w 470"/>
                <a:gd name="T107" fmla="*/ 370 h 592"/>
                <a:gd name="T108" fmla="*/ 70 w 470"/>
                <a:gd name="T109" fmla="*/ 262 h 592"/>
                <a:gd name="T110" fmla="*/ 63 w 470"/>
                <a:gd name="T111" fmla="*/ 259 h 592"/>
                <a:gd name="T112" fmla="*/ 58 w 470"/>
                <a:gd name="T113" fmla="*/ 282 h 592"/>
                <a:gd name="T114" fmla="*/ 35 w 470"/>
                <a:gd name="T115" fmla="*/ 288 h 592"/>
                <a:gd name="T116" fmla="*/ 12 w 470"/>
                <a:gd name="T117" fmla="*/ 261 h 592"/>
                <a:gd name="T118" fmla="*/ 33 w 470"/>
                <a:gd name="T119" fmla="*/ 245 h 592"/>
                <a:gd name="T120" fmla="*/ 12 w 470"/>
                <a:gd name="T121" fmla="*/ 251 h 592"/>
                <a:gd name="T122" fmla="*/ 0 w 470"/>
                <a:gd name="T123" fmla="*/ 235 h 59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70" h="592">
                  <a:moveTo>
                    <a:pt x="0" y="270"/>
                  </a:moveTo>
                  <a:lnTo>
                    <a:pt x="12" y="257"/>
                  </a:lnTo>
                  <a:lnTo>
                    <a:pt x="47" y="257"/>
                  </a:lnTo>
                  <a:lnTo>
                    <a:pt x="24" y="193"/>
                  </a:lnTo>
                  <a:lnTo>
                    <a:pt x="37" y="178"/>
                  </a:lnTo>
                  <a:lnTo>
                    <a:pt x="60" y="180"/>
                  </a:lnTo>
                  <a:lnTo>
                    <a:pt x="106" y="113"/>
                  </a:lnTo>
                  <a:lnTo>
                    <a:pt x="101" y="93"/>
                  </a:lnTo>
                  <a:lnTo>
                    <a:pt x="116" y="84"/>
                  </a:lnTo>
                  <a:lnTo>
                    <a:pt x="95" y="62"/>
                  </a:lnTo>
                  <a:lnTo>
                    <a:pt x="95" y="28"/>
                  </a:lnTo>
                  <a:lnTo>
                    <a:pt x="139" y="28"/>
                  </a:lnTo>
                  <a:lnTo>
                    <a:pt x="151" y="13"/>
                  </a:lnTo>
                  <a:lnTo>
                    <a:pt x="177" y="0"/>
                  </a:lnTo>
                  <a:lnTo>
                    <a:pt x="196" y="13"/>
                  </a:lnTo>
                  <a:lnTo>
                    <a:pt x="173" y="46"/>
                  </a:lnTo>
                  <a:lnTo>
                    <a:pt x="184" y="75"/>
                  </a:lnTo>
                  <a:lnTo>
                    <a:pt x="165" y="77"/>
                  </a:lnTo>
                  <a:lnTo>
                    <a:pt x="175" y="115"/>
                  </a:lnTo>
                  <a:lnTo>
                    <a:pt x="206" y="129"/>
                  </a:lnTo>
                  <a:lnTo>
                    <a:pt x="192" y="162"/>
                  </a:lnTo>
                  <a:lnTo>
                    <a:pt x="233" y="193"/>
                  </a:lnTo>
                  <a:lnTo>
                    <a:pt x="317" y="211"/>
                  </a:lnTo>
                  <a:lnTo>
                    <a:pt x="319" y="180"/>
                  </a:lnTo>
                  <a:lnTo>
                    <a:pt x="331" y="178"/>
                  </a:lnTo>
                  <a:lnTo>
                    <a:pt x="331" y="193"/>
                  </a:lnTo>
                  <a:lnTo>
                    <a:pt x="337" y="204"/>
                  </a:lnTo>
                  <a:lnTo>
                    <a:pt x="379" y="200"/>
                  </a:lnTo>
                  <a:lnTo>
                    <a:pt x="379" y="182"/>
                  </a:lnTo>
                  <a:lnTo>
                    <a:pt x="446" y="144"/>
                  </a:lnTo>
                  <a:lnTo>
                    <a:pt x="450" y="166"/>
                  </a:lnTo>
                  <a:lnTo>
                    <a:pt x="469" y="175"/>
                  </a:lnTo>
                  <a:lnTo>
                    <a:pt x="460" y="195"/>
                  </a:lnTo>
                  <a:lnTo>
                    <a:pt x="433" y="211"/>
                  </a:lnTo>
                  <a:lnTo>
                    <a:pt x="389" y="308"/>
                  </a:lnTo>
                  <a:lnTo>
                    <a:pt x="383" y="268"/>
                  </a:lnTo>
                  <a:lnTo>
                    <a:pt x="375" y="283"/>
                  </a:lnTo>
                  <a:lnTo>
                    <a:pt x="365" y="266"/>
                  </a:lnTo>
                  <a:lnTo>
                    <a:pt x="385" y="241"/>
                  </a:lnTo>
                  <a:lnTo>
                    <a:pt x="348" y="235"/>
                  </a:lnTo>
                  <a:lnTo>
                    <a:pt x="323" y="209"/>
                  </a:lnTo>
                  <a:lnTo>
                    <a:pt x="317" y="224"/>
                  </a:lnTo>
                  <a:lnTo>
                    <a:pt x="327" y="235"/>
                  </a:lnTo>
                  <a:lnTo>
                    <a:pt x="317" y="245"/>
                  </a:lnTo>
                  <a:lnTo>
                    <a:pt x="325" y="259"/>
                  </a:lnTo>
                  <a:lnTo>
                    <a:pt x="331" y="314"/>
                  </a:lnTo>
                  <a:lnTo>
                    <a:pt x="317" y="306"/>
                  </a:lnTo>
                  <a:lnTo>
                    <a:pt x="290" y="348"/>
                  </a:lnTo>
                  <a:lnTo>
                    <a:pt x="194" y="439"/>
                  </a:lnTo>
                  <a:lnTo>
                    <a:pt x="186" y="546"/>
                  </a:lnTo>
                  <a:lnTo>
                    <a:pt x="147" y="591"/>
                  </a:lnTo>
                  <a:lnTo>
                    <a:pt x="110" y="506"/>
                  </a:lnTo>
                  <a:lnTo>
                    <a:pt x="95" y="439"/>
                  </a:lnTo>
                  <a:lnTo>
                    <a:pt x="83" y="424"/>
                  </a:lnTo>
                  <a:lnTo>
                    <a:pt x="74" y="301"/>
                  </a:lnTo>
                  <a:lnTo>
                    <a:pt x="66" y="297"/>
                  </a:lnTo>
                  <a:lnTo>
                    <a:pt x="60" y="323"/>
                  </a:lnTo>
                  <a:lnTo>
                    <a:pt x="37" y="330"/>
                  </a:lnTo>
                  <a:lnTo>
                    <a:pt x="12" y="299"/>
                  </a:lnTo>
                  <a:lnTo>
                    <a:pt x="35" y="281"/>
                  </a:lnTo>
                  <a:lnTo>
                    <a:pt x="12" y="288"/>
                  </a:lnTo>
                  <a:lnTo>
                    <a:pt x="0" y="27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4712" y="2338"/>
              <a:ext cx="36" cy="51"/>
            </a:xfrm>
            <a:custGeom>
              <a:avLst/>
              <a:gdLst>
                <a:gd name="T0" fmla="*/ 0 w 37"/>
                <a:gd name="T1" fmla="*/ 13 h 55"/>
                <a:gd name="T2" fmla="*/ 0 w 37"/>
                <a:gd name="T3" fmla="*/ 23 h 55"/>
                <a:gd name="T4" fmla="*/ 8 w 37"/>
                <a:gd name="T5" fmla="*/ 13 h 55"/>
                <a:gd name="T6" fmla="*/ 12 w 37"/>
                <a:gd name="T7" fmla="*/ 19 h 55"/>
                <a:gd name="T8" fmla="*/ 8 w 37"/>
                <a:gd name="T9" fmla="*/ 46 h 55"/>
                <a:gd name="T10" fmla="*/ 23 w 37"/>
                <a:gd name="T11" fmla="*/ 46 h 55"/>
                <a:gd name="T12" fmla="*/ 34 w 37"/>
                <a:gd name="T13" fmla="*/ 18 h 55"/>
                <a:gd name="T14" fmla="*/ 27 w 37"/>
                <a:gd name="T15" fmla="*/ 2 h 55"/>
                <a:gd name="T16" fmla="*/ 12 w 37"/>
                <a:gd name="T17" fmla="*/ 0 h 55"/>
                <a:gd name="T18" fmla="*/ 0 w 37"/>
                <a:gd name="T19" fmla="*/ 13 h 5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7" h="55">
                  <a:moveTo>
                    <a:pt x="0" y="15"/>
                  </a:moveTo>
                  <a:lnTo>
                    <a:pt x="0" y="27"/>
                  </a:lnTo>
                  <a:lnTo>
                    <a:pt x="8" y="15"/>
                  </a:lnTo>
                  <a:lnTo>
                    <a:pt x="12" y="22"/>
                  </a:lnTo>
                  <a:lnTo>
                    <a:pt x="8" y="54"/>
                  </a:lnTo>
                  <a:lnTo>
                    <a:pt x="25" y="54"/>
                  </a:lnTo>
                  <a:lnTo>
                    <a:pt x="36" y="20"/>
                  </a:lnTo>
                  <a:lnTo>
                    <a:pt x="29" y="2"/>
                  </a:lnTo>
                  <a:lnTo>
                    <a:pt x="12" y="0"/>
                  </a:lnTo>
                  <a:lnTo>
                    <a:pt x="0" y="15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4731" y="2173"/>
              <a:ext cx="177" cy="172"/>
            </a:xfrm>
            <a:custGeom>
              <a:avLst/>
              <a:gdLst>
                <a:gd name="T0" fmla="*/ 0 w 181"/>
                <a:gd name="T1" fmla="*/ 150 h 184"/>
                <a:gd name="T2" fmla="*/ 29 w 181"/>
                <a:gd name="T3" fmla="*/ 121 h 184"/>
                <a:gd name="T4" fmla="*/ 73 w 181"/>
                <a:gd name="T5" fmla="*/ 121 h 184"/>
                <a:gd name="T6" fmla="*/ 92 w 181"/>
                <a:gd name="T7" fmla="*/ 83 h 184"/>
                <a:gd name="T8" fmla="*/ 98 w 181"/>
                <a:gd name="T9" fmla="*/ 81 h 184"/>
                <a:gd name="T10" fmla="*/ 100 w 181"/>
                <a:gd name="T11" fmla="*/ 95 h 184"/>
                <a:gd name="T12" fmla="*/ 119 w 181"/>
                <a:gd name="T13" fmla="*/ 81 h 184"/>
                <a:gd name="T14" fmla="*/ 138 w 181"/>
                <a:gd name="T15" fmla="*/ 54 h 184"/>
                <a:gd name="T16" fmla="*/ 144 w 181"/>
                <a:gd name="T17" fmla="*/ 7 h 184"/>
                <a:gd name="T18" fmla="*/ 157 w 181"/>
                <a:gd name="T19" fmla="*/ 11 h 184"/>
                <a:gd name="T20" fmla="*/ 154 w 181"/>
                <a:gd name="T21" fmla="*/ 0 h 184"/>
                <a:gd name="T22" fmla="*/ 161 w 181"/>
                <a:gd name="T23" fmla="*/ 0 h 184"/>
                <a:gd name="T24" fmla="*/ 172 w 181"/>
                <a:gd name="T25" fmla="*/ 38 h 184"/>
                <a:gd name="T26" fmla="*/ 157 w 181"/>
                <a:gd name="T27" fmla="*/ 65 h 184"/>
                <a:gd name="T28" fmla="*/ 157 w 181"/>
                <a:gd name="T29" fmla="*/ 91 h 184"/>
                <a:gd name="T30" fmla="*/ 148 w 181"/>
                <a:gd name="T31" fmla="*/ 127 h 184"/>
                <a:gd name="T32" fmla="*/ 140 w 181"/>
                <a:gd name="T33" fmla="*/ 132 h 184"/>
                <a:gd name="T34" fmla="*/ 138 w 181"/>
                <a:gd name="T35" fmla="*/ 116 h 184"/>
                <a:gd name="T36" fmla="*/ 113 w 181"/>
                <a:gd name="T37" fmla="*/ 138 h 184"/>
                <a:gd name="T38" fmla="*/ 92 w 181"/>
                <a:gd name="T39" fmla="*/ 130 h 184"/>
                <a:gd name="T40" fmla="*/ 94 w 181"/>
                <a:gd name="T41" fmla="*/ 146 h 184"/>
                <a:gd name="T42" fmla="*/ 75 w 181"/>
                <a:gd name="T43" fmla="*/ 160 h 184"/>
                <a:gd name="T44" fmla="*/ 67 w 181"/>
                <a:gd name="T45" fmla="*/ 138 h 184"/>
                <a:gd name="T46" fmla="*/ 0 w 181"/>
                <a:gd name="T47" fmla="*/ 150 h 18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81" h="184">
                  <a:moveTo>
                    <a:pt x="0" y="171"/>
                  </a:moveTo>
                  <a:lnTo>
                    <a:pt x="31" y="138"/>
                  </a:lnTo>
                  <a:lnTo>
                    <a:pt x="77" y="138"/>
                  </a:lnTo>
                  <a:lnTo>
                    <a:pt x="96" y="95"/>
                  </a:lnTo>
                  <a:lnTo>
                    <a:pt x="102" y="93"/>
                  </a:lnTo>
                  <a:lnTo>
                    <a:pt x="104" y="109"/>
                  </a:lnTo>
                  <a:lnTo>
                    <a:pt x="125" y="93"/>
                  </a:lnTo>
                  <a:lnTo>
                    <a:pt x="144" y="62"/>
                  </a:lnTo>
                  <a:lnTo>
                    <a:pt x="150" y="8"/>
                  </a:lnTo>
                  <a:lnTo>
                    <a:pt x="165" y="13"/>
                  </a:lnTo>
                  <a:lnTo>
                    <a:pt x="161" y="0"/>
                  </a:lnTo>
                  <a:lnTo>
                    <a:pt x="169" y="0"/>
                  </a:lnTo>
                  <a:lnTo>
                    <a:pt x="180" y="44"/>
                  </a:lnTo>
                  <a:lnTo>
                    <a:pt x="165" y="75"/>
                  </a:lnTo>
                  <a:lnTo>
                    <a:pt x="165" y="104"/>
                  </a:lnTo>
                  <a:lnTo>
                    <a:pt x="154" y="145"/>
                  </a:lnTo>
                  <a:lnTo>
                    <a:pt x="146" y="151"/>
                  </a:lnTo>
                  <a:lnTo>
                    <a:pt x="144" y="133"/>
                  </a:lnTo>
                  <a:lnTo>
                    <a:pt x="119" y="158"/>
                  </a:lnTo>
                  <a:lnTo>
                    <a:pt x="96" y="149"/>
                  </a:lnTo>
                  <a:lnTo>
                    <a:pt x="98" y="167"/>
                  </a:lnTo>
                  <a:lnTo>
                    <a:pt x="79" y="183"/>
                  </a:lnTo>
                  <a:lnTo>
                    <a:pt x="71" y="158"/>
                  </a:lnTo>
                  <a:lnTo>
                    <a:pt x="0" y="171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4751" y="2328"/>
              <a:ext cx="37" cy="35"/>
            </a:xfrm>
            <a:custGeom>
              <a:avLst/>
              <a:gdLst>
                <a:gd name="T0" fmla="*/ 0 w 38"/>
                <a:gd name="T1" fmla="*/ 17 h 37"/>
                <a:gd name="T2" fmla="*/ 12 w 38"/>
                <a:gd name="T3" fmla="*/ 32 h 37"/>
                <a:gd name="T4" fmla="*/ 30 w 38"/>
                <a:gd name="T5" fmla="*/ 22 h 37"/>
                <a:gd name="T6" fmla="*/ 35 w 38"/>
                <a:gd name="T7" fmla="*/ 0 h 37"/>
                <a:gd name="T8" fmla="*/ 0 w 38"/>
                <a:gd name="T9" fmla="*/ 17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37">
                  <a:moveTo>
                    <a:pt x="0" y="19"/>
                  </a:moveTo>
                  <a:lnTo>
                    <a:pt x="12" y="36"/>
                  </a:lnTo>
                  <a:lnTo>
                    <a:pt x="32" y="24"/>
                  </a:lnTo>
                  <a:lnTo>
                    <a:pt x="37" y="0"/>
                  </a:lnTo>
                  <a:lnTo>
                    <a:pt x="0" y="19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4870" y="2082"/>
              <a:ext cx="91" cy="93"/>
            </a:xfrm>
            <a:custGeom>
              <a:avLst/>
              <a:gdLst>
                <a:gd name="T0" fmla="*/ 0 w 93"/>
                <a:gd name="T1" fmla="*/ 63 h 98"/>
                <a:gd name="T2" fmla="*/ 4 w 93"/>
                <a:gd name="T3" fmla="*/ 87 h 98"/>
                <a:gd name="T4" fmla="*/ 20 w 93"/>
                <a:gd name="T5" fmla="*/ 80 h 98"/>
                <a:gd name="T6" fmla="*/ 8 w 93"/>
                <a:gd name="T7" fmla="*/ 63 h 98"/>
                <a:gd name="T8" fmla="*/ 52 w 93"/>
                <a:gd name="T9" fmla="*/ 77 h 98"/>
                <a:gd name="T10" fmla="*/ 62 w 93"/>
                <a:gd name="T11" fmla="*/ 55 h 98"/>
                <a:gd name="T12" fmla="*/ 88 w 93"/>
                <a:gd name="T13" fmla="*/ 47 h 98"/>
                <a:gd name="T14" fmla="*/ 79 w 93"/>
                <a:gd name="T15" fmla="*/ 35 h 98"/>
                <a:gd name="T16" fmla="*/ 81 w 93"/>
                <a:gd name="T17" fmla="*/ 24 h 98"/>
                <a:gd name="T18" fmla="*/ 58 w 93"/>
                <a:gd name="T19" fmla="*/ 26 h 98"/>
                <a:gd name="T20" fmla="*/ 29 w 93"/>
                <a:gd name="T21" fmla="*/ 0 h 98"/>
                <a:gd name="T22" fmla="*/ 23 w 93"/>
                <a:gd name="T23" fmla="*/ 49 h 98"/>
                <a:gd name="T24" fmla="*/ 8 w 93"/>
                <a:gd name="T25" fmla="*/ 47 h 98"/>
                <a:gd name="T26" fmla="*/ 0 w 93"/>
                <a:gd name="T27" fmla="*/ 63 h 9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3" h="98">
                  <a:moveTo>
                    <a:pt x="0" y="70"/>
                  </a:moveTo>
                  <a:lnTo>
                    <a:pt x="4" y="97"/>
                  </a:lnTo>
                  <a:lnTo>
                    <a:pt x="20" y="88"/>
                  </a:lnTo>
                  <a:lnTo>
                    <a:pt x="8" y="70"/>
                  </a:lnTo>
                  <a:lnTo>
                    <a:pt x="54" y="85"/>
                  </a:lnTo>
                  <a:lnTo>
                    <a:pt x="64" y="61"/>
                  </a:lnTo>
                  <a:lnTo>
                    <a:pt x="92" y="52"/>
                  </a:lnTo>
                  <a:lnTo>
                    <a:pt x="83" y="39"/>
                  </a:lnTo>
                  <a:lnTo>
                    <a:pt x="85" y="26"/>
                  </a:lnTo>
                  <a:lnTo>
                    <a:pt x="60" y="28"/>
                  </a:lnTo>
                  <a:lnTo>
                    <a:pt x="31" y="0"/>
                  </a:lnTo>
                  <a:lnTo>
                    <a:pt x="23" y="55"/>
                  </a:lnTo>
                  <a:lnTo>
                    <a:pt x="8" y="52"/>
                  </a:lnTo>
                  <a:lnTo>
                    <a:pt x="0" y="7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4632" y="2141"/>
              <a:ext cx="95" cy="116"/>
            </a:xfrm>
            <a:custGeom>
              <a:avLst/>
              <a:gdLst>
                <a:gd name="T0" fmla="*/ 0 w 97"/>
                <a:gd name="T1" fmla="*/ 62 h 124"/>
                <a:gd name="T2" fmla="*/ 16 w 97"/>
                <a:gd name="T3" fmla="*/ 70 h 124"/>
                <a:gd name="T4" fmla="*/ 6 w 97"/>
                <a:gd name="T5" fmla="*/ 102 h 124"/>
                <a:gd name="T6" fmla="*/ 30 w 97"/>
                <a:gd name="T7" fmla="*/ 108 h 124"/>
                <a:gd name="T8" fmla="*/ 59 w 97"/>
                <a:gd name="T9" fmla="*/ 89 h 124"/>
                <a:gd name="T10" fmla="*/ 44 w 97"/>
                <a:gd name="T11" fmla="*/ 64 h 124"/>
                <a:gd name="T12" fmla="*/ 75 w 97"/>
                <a:gd name="T13" fmla="*/ 43 h 124"/>
                <a:gd name="T14" fmla="*/ 92 w 97"/>
                <a:gd name="T15" fmla="*/ 9 h 124"/>
                <a:gd name="T16" fmla="*/ 89 w 97"/>
                <a:gd name="T17" fmla="*/ 6 h 124"/>
                <a:gd name="T18" fmla="*/ 83 w 97"/>
                <a:gd name="T19" fmla="*/ 0 h 124"/>
                <a:gd name="T20" fmla="*/ 57 w 97"/>
                <a:gd name="T21" fmla="*/ 21 h 124"/>
                <a:gd name="T22" fmla="*/ 57 w 97"/>
                <a:gd name="T23" fmla="*/ 31 h 124"/>
                <a:gd name="T24" fmla="*/ 36 w 97"/>
                <a:gd name="T25" fmla="*/ 29 h 124"/>
                <a:gd name="T26" fmla="*/ 0 w 97"/>
                <a:gd name="T27" fmla="*/ 62 h 1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7" h="124">
                  <a:moveTo>
                    <a:pt x="0" y="71"/>
                  </a:moveTo>
                  <a:lnTo>
                    <a:pt x="16" y="80"/>
                  </a:lnTo>
                  <a:lnTo>
                    <a:pt x="6" y="116"/>
                  </a:lnTo>
                  <a:lnTo>
                    <a:pt x="32" y="123"/>
                  </a:lnTo>
                  <a:lnTo>
                    <a:pt x="61" y="102"/>
                  </a:lnTo>
                  <a:lnTo>
                    <a:pt x="46" y="73"/>
                  </a:lnTo>
                  <a:lnTo>
                    <a:pt x="79" y="49"/>
                  </a:lnTo>
                  <a:lnTo>
                    <a:pt x="96" y="11"/>
                  </a:lnTo>
                  <a:lnTo>
                    <a:pt x="93" y="6"/>
                  </a:lnTo>
                  <a:lnTo>
                    <a:pt x="87" y="0"/>
                  </a:lnTo>
                  <a:lnTo>
                    <a:pt x="59" y="24"/>
                  </a:lnTo>
                  <a:lnTo>
                    <a:pt x="59" y="35"/>
                  </a:lnTo>
                  <a:lnTo>
                    <a:pt x="38" y="33"/>
                  </a:lnTo>
                  <a:lnTo>
                    <a:pt x="0" y="71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4659" y="2237"/>
              <a:ext cx="54" cy="90"/>
            </a:xfrm>
            <a:custGeom>
              <a:avLst/>
              <a:gdLst>
                <a:gd name="T0" fmla="*/ 0 w 56"/>
                <a:gd name="T1" fmla="*/ 83 h 96"/>
                <a:gd name="T2" fmla="*/ 6 w 56"/>
                <a:gd name="T3" fmla="*/ 15 h 96"/>
                <a:gd name="T4" fmla="*/ 32 w 56"/>
                <a:gd name="T5" fmla="*/ 0 h 96"/>
                <a:gd name="T6" fmla="*/ 51 w 56"/>
                <a:gd name="T7" fmla="*/ 50 h 96"/>
                <a:gd name="T8" fmla="*/ 32 w 56"/>
                <a:gd name="T9" fmla="*/ 76 h 96"/>
                <a:gd name="T10" fmla="*/ 0 w 56"/>
                <a:gd name="T11" fmla="*/ 83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" h="96">
                  <a:moveTo>
                    <a:pt x="0" y="95"/>
                  </a:moveTo>
                  <a:lnTo>
                    <a:pt x="6" y="17"/>
                  </a:lnTo>
                  <a:lnTo>
                    <a:pt x="34" y="0"/>
                  </a:lnTo>
                  <a:lnTo>
                    <a:pt x="55" y="57"/>
                  </a:lnTo>
                  <a:lnTo>
                    <a:pt x="34" y="86"/>
                  </a:lnTo>
                  <a:lnTo>
                    <a:pt x="0" y="95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4253" y="2570"/>
              <a:ext cx="110" cy="162"/>
            </a:xfrm>
            <a:custGeom>
              <a:avLst/>
              <a:gdLst>
                <a:gd name="T0" fmla="*/ 0 w 113"/>
                <a:gd name="T1" fmla="*/ 31 h 173"/>
                <a:gd name="T2" fmla="*/ 14 w 113"/>
                <a:gd name="T3" fmla="*/ 54 h 173"/>
                <a:gd name="T4" fmla="*/ 10 w 113"/>
                <a:gd name="T5" fmla="*/ 91 h 173"/>
                <a:gd name="T6" fmla="*/ 48 w 113"/>
                <a:gd name="T7" fmla="*/ 74 h 173"/>
                <a:gd name="T8" fmla="*/ 63 w 113"/>
                <a:gd name="T9" fmla="*/ 91 h 173"/>
                <a:gd name="T10" fmla="*/ 78 w 113"/>
                <a:gd name="T11" fmla="*/ 127 h 173"/>
                <a:gd name="T12" fmla="*/ 74 w 113"/>
                <a:gd name="T13" fmla="*/ 151 h 173"/>
                <a:gd name="T14" fmla="*/ 106 w 113"/>
                <a:gd name="T15" fmla="*/ 145 h 173"/>
                <a:gd name="T16" fmla="*/ 92 w 113"/>
                <a:gd name="T17" fmla="*/ 96 h 173"/>
                <a:gd name="T18" fmla="*/ 55 w 113"/>
                <a:gd name="T19" fmla="*/ 61 h 173"/>
                <a:gd name="T20" fmla="*/ 63 w 113"/>
                <a:gd name="T21" fmla="*/ 38 h 173"/>
                <a:gd name="T22" fmla="*/ 44 w 113"/>
                <a:gd name="T23" fmla="*/ 29 h 173"/>
                <a:gd name="T24" fmla="*/ 27 w 113"/>
                <a:gd name="T25" fmla="*/ 0 h 173"/>
                <a:gd name="T26" fmla="*/ 19 w 113"/>
                <a:gd name="T27" fmla="*/ 0 h 173"/>
                <a:gd name="T28" fmla="*/ 19 w 113"/>
                <a:gd name="T29" fmla="*/ 21 h 173"/>
                <a:gd name="T30" fmla="*/ 14 w 113"/>
                <a:gd name="T31" fmla="*/ 15 h 173"/>
                <a:gd name="T32" fmla="*/ 0 w 113"/>
                <a:gd name="T33" fmla="*/ 31 h 1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73">
                  <a:moveTo>
                    <a:pt x="0" y="35"/>
                  </a:moveTo>
                  <a:lnTo>
                    <a:pt x="14" y="62"/>
                  </a:lnTo>
                  <a:lnTo>
                    <a:pt x="10" y="104"/>
                  </a:lnTo>
                  <a:lnTo>
                    <a:pt x="50" y="84"/>
                  </a:lnTo>
                  <a:lnTo>
                    <a:pt x="67" y="104"/>
                  </a:lnTo>
                  <a:lnTo>
                    <a:pt x="82" y="145"/>
                  </a:lnTo>
                  <a:lnTo>
                    <a:pt x="78" y="172"/>
                  </a:lnTo>
                  <a:lnTo>
                    <a:pt x="112" y="165"/>
                  </a:lnTo>
                  <a:lnTo>
                    <a:pt x="97" y="109"/>
                  </a:lnTo>
                  <a:lnTo>
                    <a:pt x="59" y="69"/>
                  </a:lnTo>
                  <a:lnTo>
                    <a:pt x="67" y="44"/>
                  </a:lnTo>
                  <a:lnTo>
                    <a:pt x="46" y="33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21" y="24"/>
                  </a:lnTo>
                  <a:lnTo>
                    <a:pt x="14" y="17"/>
                  </a:lnTo>
                  <a:lnTo>
                    <a:pt x="0" y="35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4056" y="1918"/>
              <a:ext cx="498" cy="255"/>
            </a:xfrm>
            <a:custGeom>
              <a:avLst/>
              <a:gdLst>
                <a:gd name="T0" fmla="*/ 0 w 510"/>
                <a:gd name="T1" fmla="*/ 74 h 271"/>
                <a:gd name="T2" fmla="*/ 18 w 510"/>
                <a:gd name="T3" fmla="*/ 99 h 271"/>
                <a:gd name="T4" fmla="*/ 37 w 510"/>
                <a:gd name="T5" fmla="*/ 107 h 271"/>
                <a:gd name="T6" fmla="*/ 45 w 510"/>
                <a:gd name="T7" fmla="*/ 158 h 271"/>
                <a:gd name="T8" fmla="*/ 114 w 510"/>
                <a:gd name="T9" fmla="*/ 178 h 271"/>
                <a:gd name="T10" fmla="*/ 142 w 510"/>
                <a:gd name="T11" fmla="*/ 214 h 271"/>
                <a:gd name="T12" fmla="*/ 196 w 510"/>
                <a:gd name="T13" fmla="*/ 212 h 271"/>
                <a:gd name="T14" fmla="*/ 260 w 510"/>
                <a:gd name="T15" fmla="*/ 239 h 271"/>
                <a:gd name="T16" fmla="*/ 344 w 510"/>
                <a:gd name="T17" fmla="*/ 214 h 271"/>
                <a:gd name="T18" fmla="*/ 367 w 510"/>
                <a:gd name="T19" fmla="*/ 191 h 271"/>
                <a:gd name="T20" fmla="*/ 367 w 510"/>
                <a:gd name="T21" fmla="*/ 164 h 271"/>
                <a:gd name="T22" fmla="*/ 394 w 510"/>
                <a:gd name="T23" fmla="*/ 168 h 271"/>
                <a:gd name="T24" fmla="*/ 443 w 510"/>
                <a:gd name="T25" fmla="*/ 129 h 271"/>
                <a:gd name="T26" fmla="*/ 485 w 510"/>
                <a:gd name="T27" fmla="*/ 125 h 271"/>
                <a:gd name="T28" fmla="*/ 466 w 510"/>
                <a:gd name="T29" fmla="*/ 98 h 271"/>
                <a:gd name="T30" fmla="*/ 427 w 510"/>
                <a:gd name="T31" fmla="*/ 105 h 271"/>
                <a:gd name="T32" fmla="*/ 426 w 510"/>
                <a:gd name="T33" fmla="*/ 72 h 271"/>
                <a:gd name="T34" fmla="*/ 435 w 510"/>
                <a:gd name="T35" fmla="*/ 53 h 271"/>
                <a:gd name="T36" fmla="*/ 407 w 510"/>
                <a:gd name="T37" fmla="*/ 47 h 271"/>
                <a:gd name="T38" fmla="*/ 333 w 510"/>
                <a:gd name="T39" fmla="*/ 68 h 271"/>
                <a:gd name="T40" fmla="*/ 271 w 510"/>
                <a:gd name="T41" fmla="*/ 39 h 271"/>
                <a:gd name="T42" fmla="*/ 231 w 510"/>
                <a:gd name="T43" fmla="*/ 42 h 271"/>
                <a:gd name="T44" fmla="*/ 216 w 510"/>
                <a:gd name="T45" fmla="*/ 17 h 271"/>
                <a:gd name="T46" fmla="*/ 177 w 510"/>
                <a:gd name="T47" fmla="*/ 0 h 271"/>
                <a:gd name="T48" fmla="*/ 152 w 510"/>
                <a:gd name="T49" fmla="*/ 20 h 271"/>
                <a:gd name="T50" fmla="*/ 152 w 510"/>
                <a:gd name="T51" fmla="*/ 51 h 271"/>
                <a:gd name="T52" fmla="*/ 61 w 510"/>
                <a:gd name="T53" fmla="*/ 38 h 271"/>
                <a:gd name="T54" fmla="*/ 0 w 510"/>
                <a:gd name="T55" fmla="*/ 74 h 27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10" h="271">
                  <a:moveTo>
                    <a:pt x="0" y="84"/>
                  </a:moveTo>
                  <a:lnTo>
                    <a:pt x="18" y="112"/>
                  </a:lnTo>
                  <a:lnTo>
                    <a:pt x="39" y="121"/>
                  </a:lnTo>
                  <a:lnTo>
                    <a:pt x="47" y="179"/>
                  </a:lnTo>
                  <a:lnTo>
                    <a:pt x="120" y="201"/>
                  </a:lnTo>
                  <a:lnTo>
                    <a:pt x="149" y="241"/>
                  </a:lnTo>
                  <a:lnTo>
                    <a:pt x="206" y="239"/>
                  </a:lnTo>
                  <a:lnTo>
                    <a:pt x="272" y="270"/>
                  </a:lnTo>
                  <a:lnTo>
                    <a:pt x="360" y="241"/>
                  </a:lnTo>
                  <a:lnTo>
                    <a:pt x="385" y="216"/>
                  </a:lnTo>
                  <a:lnTo>
                    <a:pt x="385" y="185"/>
                  </a:lnTo>
                  <a:lnTo>
                    <a:pt x="413" y="190"/>
                  </a:lnTo>
                  <a:lnTo>
                    <a:pt x="465" y="146"/>
                  </a:lnTo>
                  <a:lnTo>
                    <a:pt x="509" y="141"/>
                  </a:lnTo>
                  <a:lnTo>
                    <a:pt x="488" y="110"/>
                  </a:lnTo>
                  <a:lnTo>
                    <a:pt x="448" y="119"/>
                  </a:lnTo>
                  <a:lnTo>
                    <a:pt x="446" y="81"/>
                  </a:lnTo>
                  <a:lnTo>
                    <a:pt x="456" y="59"/>
                  </a:lnTo>
                  <a:lnTo>
                    <a:pt x="427" y="53"/>
                  </a:lnTo>
                  <a:lnTo>
                    <a:pt x="349" y="77"/>
                  </a:lnTo>
                  <a:lnTo>
                    <a:pt x="285" y="44"/>
                  </a:lnTo>
                  <a:lnTo>
                    <a:pt x="243" y="48"/>
                  </a:lnTo>
                  <a:lnTo>
                    <a:pt x="226" y="19"/>
                  </a:lnTo>
                  <a:lnTo>
                    <a:pt x="185" y="0"/>
                  </a:lnTo>
                  <a:lnTo>
                    <a:pt x="160" y="22"/>
                  </a:lnTo>
                  <a:lnTo>
                    <a:pt x="160" y="57"/>
                  </a:lnTo>
                  <a:lnTo>
                    <a:pt x="64" y="42"/>
                  </a:lnTo>
                  <a:lnTo>
                    <a:pt x="0" y="84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3941" y="2412"/>
              <a:ext cx="124" cy="78"/>
            </a:xfrm>
            <a:custGeom>
              <a:avLst/>
              <a:gdLst>
                <a:gd name="T0" fmla="*/ 0 w 127"/>
                <a:gd name="T1" fmla="*/ 28 h 84"/>
                <a:gd name="T2" fmla="*/ 16 w 127"/>
                <a:gd name="T3" fmla="*/ 0 h 84"/>
                <a:gd name="T4" fmla="*/ 62 w 127"/>
                <a:gd name="T5" fmla="*/ 19 h 84"/>
                <a:gd name="T6" fmla="*/ 86 w 127"/>
                <a:gd name="T7" fmla="*/ 45 h 84"/>
                <a:gd name="T8" fmla="*/ 120 w 127"/>
                <a:gd name="T9" fmla="*/ 45 h 84"/>
                <a:gd name="T10" fmla="*/ 117 w 127"/>
                <a:gd name="T11" fmla="*/ 72 h 84"/>
                <a:gd name="T12" fmla="*/ 41 w 127"/>
                <a:gd name="T13" fmla="*/ 55 h 84"/>
                <a:gd name="T14" fmla="*/ 0 w 127"/>
                <a:gd name="T15" fmla="*/ 28 h 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7" h="84">
                  <a:moveTo>
                    <a:pt x="0" y="32"/>
                  </a:moveTo>
                  <a:lnTo>
                    <a:pt x="16" y="0"/>
                  </a:lnTo>
                  <a:lnTo>
                    <a:pt x="66" y="21"/>
                  </a:lnTo>
                  <a:lnTo>
                    <a:pt x="90" y="52"/>
                  </a:lnTo>
                  <a:lnTo>
                    <a:pt x="126" y="52"/>
                  </a:lnTo>
                  <a:lnTo>
                    <a:pt x="123" y="83"/>
                  </a:lnTo>
                  <a:lnTo>
                    <a:pt x="43" y="63"/>
                  </a:lnTo>
                  <a:lnTo>
                    <a:pt x="0" y="32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3643" y="2270"/>
              <a:ext cx="261" cy="277"/>
            </a:xfrm>
            <a:custGeom>
              <a:avLst/>
              <a:gdLst>
                <a:gd name="T0" fmla="*/ 0 w 268"/>
                <a:gd name="T1" fmla="*/ 140 h 296"/>
                <a:gd name="T2" fmla="*/ 23 w 268"/>
                <a:gd name="T3" fmla="*/ 150 h 296"/>
                <a:gd name="T4" fmla="*/ 79 w 268"/>
                <a:gd name="T5" fmla="*/ 140 h 296"/>
                <a:gd name="T6" fmla="*/ 89 w 268"/>
                <a:gd name="T7" fmla="*/ 115 h 296"/>
                <a:gd name="T8" fmla="*/ 127 w 268"/>
                <a:gd name="T9" fmla="*/ 99 h 296"/>
                <a:gd name="T10" fmla="*/ 130 w 268"/>
                <a:gd name="T11" fmla="*/ 78 h 296"/>
                <a:gd name="T12" fmla="*/ 144 w 268"/>
                <a:gd name="T13" fmla="*/ 72 h 296"/>
                <a:gd name="T14" fmla="*/ 135 w 268"/>
                <a:gd name="T15" fmla="*/ 61 h 296"/>
                <a:gd name="T16" fmla="*/ 150 w 268"/>
                <a:gd name="T17" fmla="*/ 61 h 296"/>
                <a:gd name="T18" fmla="*/ 163 w 268"/>
                <a:gd name="T19" fmla="*/ 36 h 296"/>
                <a:gd name="T20" fmla="*/ 156 w 268"/>
                <a:gd name="T21" fmla="*/ 15 h 296"/>
                <a:gd name="T22" fmla="*/ 207 w 268"/>
                <a:gd name="T23" fmla="*/ 0 h 296"/>
                <a:gd name="T24" fmla="*/ 253 w 268"/>
                <a:gd name="T25" fmla="*/ 33 h 296"/>
                <a:gd name="T26" fmla="*/ 241 w 268"/>
                <a:gd name="T27" fmla="*/ 45 h 296"/>
                <a:gd name="T28" fmla="*/ 198 w 268"/>
                <a:gd name="T29" fmla="*/ 45 h 296"/>
                <a:gd name="T30" fmla="*/ 198 w 268"/>
                <a:gd name="T31" fmla="*/ 75 h 296"/>
                <a:gd name="T32" fmla="*/ 217 w 268"/>
                <a:gd name="T33" fmla="*/ 93 h 296"/>
                <a:gd name="T34" fmla="*/ 205 w 268"/>
                <a:gd name="T35" fmla="*/ 103 h 296"/>
                <a:gd name="T36" fmla="*/ 207 w 268"/>
                <a:gd name="T37" fmla="*/ 121 h 296"/>
                <a:gd name="T38" fmla="*/ 164 w 268"/>
                <a:gd name="T39" fmla="*/ 177 h 296"/>
                <a:gd name="T40" fmla="*/ 144 w 268"/>
                <a:gd name="T41" fmla="*/ 177 h 296"/>
                <a:gd name="T42" fmla="*/ 130 w 268"/>
                <a:gd name="T43" fmla="*/ 191 h 296"/>
                <a:gd name="T44" fmla="*/ 154 w 268"/>
                <a:gd name="T45" fmla="*/ 246 h 296"/>
                <a:gd name="T46" fmla="*/ 119 w 268"/>
                <a:gd name="T47" fmla="*/ 246 h 296"/>
                <a:gd name="T48" fmla="*/ 106 w 268"/>
                <a:gd name="T49" fmla="*/ 258 h 296"/>
                <a:gd name="T50" fmla="*/ 81 w 268"/>
                <a:gd name="T51" fmla="*/ 225 h 296"/>
                <a:gd name="T52" fmla="*/ 10 w 268"/>
                <a:gd name="T53" fmla="*/ 231 h 296"/>
                <a:gd name="T54" fmla="*/ 35 w 268"/>
                <a:gd name="T55" fmla="*/ 193 h 296"/>
                <a:gd name="T56" fmla="*/ 0 w 268"/>
                <a:gd name="T57" fmla="*/ 140 h 29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68" h="296">
                  <a:moveTo>
                    <a:pt x="0" y="160"/>
                  </a:moveTo>
                  <a:lnTo>
                    <a:pt x="25" y="171"/>
                  </a:lnTo>
                  <a:lnTo>
                    <a:pt x="83" y="160"/>
                  </a:lnTo>
                  <a:lnTo>
                    <a:pt x="93" y="131"/>
                  </a:lnTo>
                  <a:lnTo>
                    <a:pt x="133" y="113"/>
                  </a:lnTo>
                  <a:lnTo>
                    <a:pt x="137" y="89"/>
                  </a:lnTo>
                  <a:lnTo>
                    <a:pt x="152" y="82"/>
                  </a:lnTo>
                  <a:lnTo>
                    <a:pt x="143" y="69"/>
                  </a:lnTo>
                  <a:lnTo>
                    <a:pt x="158" y="69"/>
                  </a:lnTo>
                  <a:lnTo>
                    <a:pt x="171" y="42"/>
                  </a:lnTo>
                  <a:lnTo>
                    <a:pt x="164" y="17"/>
                  </a:lnTo>
                  <a:lnTo>
                    <a:pt x="219" y="0"/>
                  </a:lnTo>
                  <a:lnTo>
                    <a:pt x="267" y="37"/>
                  </a:lnTo>
                  <a:lnTo>
                    <a:pt x="254" y="51"/>
                  </a:lnTo>
                  <a:lnTo>
                    <a:pt x="208" y="51"/>
                  </a:lnTo>
                  <a:lnTo>
                    <a:pt x="208" y="86"/>
                  </a:lnTo>
                  <a:lnTo>
                    <a:pt x="229" y="106"/>
                  </a:lnTo>
                  <a:lnTo>
                    <a:pt x="216" y="118"/>
                  </a:lnTo>
                  <a:lnTo>
                    <a:pt x="219" y="138"/>
                  </a:lnTo>
                  <a:lnTo>
                    <a:pt x="173" y="202"/>
                  </a:lnTo>
                  <a:lnTo>
                    <a:pt x="152" y="202"/>
                  </a:lnTo>
                  <a:lnTo>
                    <a:pt x="137" y="218"/>
                  </a:lnTo>
                  <a:lnTo>
                    <a:pt x="162" y="281"/>
                  </a:lnTo>
                  <a:lnTo>
                    <a:pt x="125" y="281"/>
                  </a:lnTo>
                  <a:lnTo>
                    <a:pt x="112" y="295"/>
                  </a:lnTo>
                  <a:lnTo>
                    <a:pt x="85" y="256"/>
                  </a:lnTo>
                  <a:lnTo>
                    <a:pt x="10" y="264"/>
                  </a:lnTo>
                  <a:lnTo>
                    <a:pt x="37" y="220"/>
                  </a:lnTo>
                  <a:lnTo>
                    <a:pt x="0" y="16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3496" y="1295"/>
              <a:ext cx="95" cy="86"/>
            </a:xfrm>
            <a:custGeom>
              <a:avLst/>
              <a:gdLst>
                <a:gd name="T0" fmla="*/ 0 w 97"/>
                <a:gd name="T1" fmla="*/ 38 h 93"/>
                <a:gd name="T2" fmla="*/ 8 w 97"/>
                <a:gd name="T3" fmla="*/ 55 h 93"/>
                <a:gd name="T4" fmla="*/ 18 w 97"/>
                <a:gd name="T5" fmla="*/ 50 h 93"/>
                <a:gd name="T6" fmla="*/ 29 w 97"/>
                <a:gd name="T7" fmla="*/ 61 h 93"/>
                <a:gd name="T8" fmla="*/ 37 w 97"/>
                <a:gd name="T9" fmla="*/ 55 h 93"/>
                <a:gd name="T10" fmla="*/ 35 w 97"/>
                <a:gd name="T11" fmla="*/ 74 h 93"/>
                <a:gd name="T12" fmla="*/ 92 w 97"/>
                <a:gd name="T13" fmla="*/ 79 h 93"/>
                <a:gd name="T14" fmla="*/ 70 w 97"/>
                <a:gd name="T15" fmla="*/ 65 h 93"/>
                <a:gd name="T16" fmla="*/ 60 w 97"/>
                <a:gd name="T17" fmla="*/ 38 h 93"/>
                <a:gd name="T18" fmla="*/ 62 w 97"/>
                <a:gd name="T19" fmla="*/ 13 h 93"/>
                <a:gd name="T20" fmla="*/ 73 w 97"/>
                <a:gd name="T21" fmla="*/ 0 h 93"/>
                <a:gd name="T22" fmla="*/ 24 w 97"/>
                <a:gd name="T23" fmla="*/ 4 h 93"/>
                <a:gd name="T24" fmla="*/ 12 w 97"/>
                <a:gd name="T25" fmla="*/ 38 h 93"/>
                <a:gd name="T26" fmla="*/ 0 w 97"/>
                <a:gd name="T27" fmla="*/ 38 h 9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7" h="93">
                  <a:moveTo>
                    <a:pt x="0" y="44"/>
                  </a:moveTo>
                  <a:lnTo>
                    <a:pt x="8" y="65"/>
                  </a:lnTo>
                  <a:lnTo>
                    <a:pt x="18" y="58"/>
                  </a:lnTo>
                  <a:lnTo>
                    <a:pt x="31" y="71"/>
                  </a:lnTo>
                  <a:lnTo>
                    <a:pt x="39" y="65"/>
                  </a:lnTo>
                  <a:lnTo>
                    <a:pt x="37" y="87"/>
                  </a:lnTo>
                  <a:lnTo>
                    <a:pt x="96" y="92"/>
                  </a:lnTo>
                  <a:lnTo>
                    <a:pt x="73" y="76"/>
                  </a:lnTo>
                  <a:lnTo>
                    <a:pt x="62" y="44"/>
                  </a:lnTo>
                  <a:lnTo>
                    <a:pt x="64" y="15"/>
                  </a:lnTo>
                  <a:lnTo>
                    <a:pt x="77" y="0"/>
                  </a:lnTo>
                  <a:lnTo>
                    <a:pt x="25" y="4"/>
                  </a:lnTo>
                  <a:lnTo>
                    <a:pt x="12" y="44"/>
                  </a:lnTo>
                  <a:lnTo>
                    <a:pt x="0" y="44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543" y="1151"/>
              <a:ext cx="223" cy="157"/>
            </a:xfrm>
            <a:custGeom>
              <a:avLst/>
              <a:gdLst>
                <a:gd name="T0" fmla="*/ 0 w 229"/>
                <a:gd name="T1" fmla="*/ 127 h 167"/>
                <a:gd name="T2" fmla="*/ 19 w 229"/>
                <a:gd name="T3" fmla="*/ 129 h 167"/>
                <a:gd name="T4" fmla="*/ 5 w 229"/>
                <a:gd name="T5" fmla="*/ 144 h 167"/>
                <a:gd name="T6" fmla="*/ 43 w 229"/>
                <a:gd name="T7" fmla="*/ 147 h 167"/>
                <a:gd name="T8" fmla="*/ 43 w 229"/>
                <a:gd name="T9" fmla="*/ 129 h 167"/>
                <a:gd name="T10" fmla="*/ 53 w 229"/>
                <a:gd name="T11" fmla="*/ 133 h 167"/>
                <a:gd name="T12" fmla="*/ 43 w 229"/>
                <a:gd name="T13" fmla="*/ 125 h 167"/>
                <a:gd name="T14" fmla="*/ 57 w 229"/>
                <a:gd name="T15" fmla="*/ 127 h 167"/>
                <a:gd name="T16" fmla="*/ 55 w 229"/>
                <a:gd name="T17" fmla="*/ 110 h 167"/>
                <a:gd name="T18" fmla="*/ 61 w 229"/>
                <a:gd name="T19" fmla="*/ 120 h 167"/>
                <a:gd name="T20" fmla="*/ 73 w 229"/>
                <a:gd name="T21" fmla="*/ 110 h 167"/>
                <a:gd name="T22" fmla="*/ 65 w 229"/>
                <a:gd name="T23" fmla="*/ 96 h 167"/>
                <a:gd name="T24" fmla="*/ 89 w 229"/>
                <a:gd name="T25" fmla="*/ 99 h 167"/>
                <a:gd name="T26" fmla="*/ 81 w 229"/>
                <a:gd name="T27" fmla="*/ 92 h 167"/>
                <a:gd name="T28" fmla="*/ 92 w 229"/>
                <a:gd name="T29" fmla="*/ 92 h 167"/>
                <a:gd name="T30" fmla="*/ 97 w 229"/>
                <a:gd name="T31" fmla="*/ 77 h 167"/>
                <a:gd name="T32" fmla="*/ 206 w 229"/>
                <a:gd name="T33" fmla="*/ 30 h 167"/>
                <a:gd name="T34" fmla="*/ 216 w 229"/>
                <a:gd name="T35" fmla="*/ 12 h 167"/>
                <a:gd name="T36" fmla="*/ 198 w 229"/>
                <a:gd name="T37" fmla="*/ 0 h 167"/>
                <a:gd name="T38" fmla="*/ 150 w 229"/>
                <a:gd name="T39" fmla="*/ 30 h 167"/>
                <a:gd name="T40" fmla="*/ 103 w 229"/>
                <a:gd name="T41" fmla="*/ 30 h 167"/>
                <a:gd name="T42" fmla="*/ 53 w 229"/>
                <a:gd name="T43" fmla="*/ 69 h 167"/>
                <a:gd name="T44" fmla="*/ 23 w 229"/>
                <a:gd name="T45" fmla="*/ 73 h 167"/>
                <a:gd name="T46" fmla="*/ 25 w 229"/>
                <a:gd name="T47" fmla="*/ 92 h 167"/>
                <a:gd name="T48" fmla="*/ 43 w 229"/>
                <a:gd name="T49" fmla="*/ 92 h 167"/>
                <a:gd name="T50" fmla="*/ 23 w 229"/>
                <a:gd name="T51" fmla="*/ 92 h 167"/>
                <a:gd name="T52" fmla="*/ 33 w 229"/>
                <a:gd name="T53" fmla="*/ 101 h 167"/>
                <a:gd name="T54" fmla="*/ 19 w 229"/>
                <a:gd name="T55" fmla="*/ 110 h 167"/>
                <a:gd name="T56" fmla="*/ 33 w 229"/>
                <a:gd name="T57" fmla="*/ 118 h 167"/>
                <a:gd name="T58" fmla="*/ 0 w 229"/>
                <a:gd name="T59" fmla="*/ 127 h 16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29" h="167">
                  <a:moveTo>
                    <a:pt x="0" y="144"/>
                  </a:moveTo>
                  <a:lnTo>
                    <a:pt x="21" y="146"/>
                  </a:lnTo>
                  <a:lnTo>
                    <a:pt x="5" y="163"/>
                  </a:lnTo>
                  <a:lnTo>
                    <a:pt x="45" y="166"/>
                  </a:lnTo>
                  <a:lnTo>
                    <a:pt x="45" y="146"/>
                  </a:lnTo>
                  <a:lnTo>
                    <a:pt x="55" y="151"/>
                  </a:lnTo>
                  <a:lnTo>
                    <a:pt x="45" y="141"/>
                  </a:lnTo>
                  <a:lnTo>
                    <a:pt x="61" y="144"/>
                  </a:lnTo>
                  <a:lnTo>
                    <a:pt x="57" y="124"/>
                  </a:lnTo>
                  <a:lnTo>
                    <a:pt x="65" y="136"/>
                  </a:lnTo>
                  <a:lnTo>
                    <a:pt x="77" y="124"/>
                  </a:lnTo>
                  <a:lnTo>
                    <a:pt x="69" y="109"/>
                  </a:lnTo>
                  <a:lnTo>
                    <a:pt x="93" y="112"/>
                  </a:lnTo>
                  <a:lnTo>
                    <a:pt x="85" y="104"/>
                  </a:lnTo>
                  <a:lnTo>
                    <a:pt x="97" y="104"/>
                  </a:lnTo>
                  <a:lnTo>
                    <a:pt x="103" y="87"/>
                  </a:lnTo>
                  <a:lnTo>
                    <a:pt x="218" y="34"/>
                  </a:lnTo>
                  <a:lnTo>
                    <a:pt x="228" y="14"/>
                  </a:lnTo>
                  <a:lnTo>
                    <a:pt x="208" y="0"/>
                  </a:lnTo>
                  <a:lnTo>
                    <a:pt x="158" y="34"/>
                  </a:lnTo>
                  <a:lnTo>
                    <a:pt x="109" y="34"/>
                  </a:lnTo>
                  <a:lnTo>
                    <a:pt x="55" y="78"/>
                  </a:lnTo>
                  <a:lnTo>
                    <a:pt x="25" y="83"/>
                  </a:lnTo>
                  <a:lnTo>
                    <a:pt x="27" y="104"/>
                  </a:lnTo>
                  <a:lnTo>
                    <a:pt x="45" y="104"/>
                  </a:lnTo>
                  <a:lnTo>
                    <a:pt x="25" y="104"/>
                  </a:lnTo>
                  <a:lnTo>
                    <a:pt x="35" y="114"/>
                  </a:lnTo>
                  <a:lnTo>
                    <a:pt x="21" y="124"/>
                  </a:lnTo>
                  <a:lnTo>
                    <a:pt x="35" y="134"/>
                  </a:lnTo>
                  <a:lnTo>
                    <a:pt x="0" y="144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4109" y="1024"/>
              <a:ext cx="40" cy="17"/>
            </a:xfrm>
            <a:custGeom>
              <a:avLst/>
              <a:gdLst>
                <a:gd name="T0" fmla="*/ 0 w 41"/>
                <a:gd name="T1" fmla="*/ 0 h 19"/>
                <a:gd name="T2" fmla="*/ 18 w 41"/>
                <a:gd name="T3" fmla="*/ 12 h 19"/>
                <a:gd name="T4" fmla="*/ 12 w 41"/>
                <a:gd name="T5" fmla="*/ 14 h 19"/>
                <a:gd name="T6" fmla="*/ 27 w 41"/>
                <a:gd name="T7" fmla="*/ 14 h 19"/>
                <a:gd name="T8" fmla="*/ 38 w 41"/>
                <a:gd name="T9" fmla="*/ 7 h 19"/>
                <a:gd name="T10" fmla="*/ 0 w 41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1" h="19">
                  <a:moveTo>
                    <a:pt x="0" y="0"/>
                  </a:moveTo>
                  <a:lnTo>
                    <a:pt x="18" y="15"/>
                  </a:lnTo>
                  <a:lnTo>
                    <a:pt x="12" y="18"/>
                  </a:lnTo>
                  <a:lnTo>
                    <a:pt x="29" y="18"/>
                  </a:lnTo>
                  <a:lnTo>
                    <a:pt x="40" y="9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4135" y="1016"/>
              <a:ext cx="114" cy="62"/>
            </a:xfrm>
            <a:custGeom>
              <a:avLst/>
              <a:gdLst>
                <a:gd name="T0" fmla="*/ 0 w 116"/>
                <a:gd name="T1" fmla="*/ 25 h 66"/>
                <a:gd name="T2" fmla="*/ 20 w 116"/>
                <a:gd name="T3" fmla="*/ 30 h 66"/>
                <a:gd name="T4" fmla="*/ 33 w 116"/>
                <a:gd name="T5" fmla="*/ 50 h 66"/>
                <a:gd name="T6" fmla="*/ 46 w 116"/>
                <a:gd name="T7" fmla="*/ 43 h 66"/>
                <a:gd name="T8" fmla="*/ 90 w 116"/>
                <a:gd name="T9" fmla="*/ 57 h 66"/>
                <a:gd name="T10" fmla="*/ 106 w 116"/>
                <a:gd name="T11" fmla="*/ 51 h 66"/>
                <a:gd name="T12" fmla="*/ 94 w 116"/>
                <a:gd name="T13" fmla="*/ 36 h 66"/>
                <a:gd name="T14" fmla="*/ 104 w 116"/>
                <a:gd name="T15" fmla="*/ 39 h 66"/>
                <a:gd name="T16" fmla="*/ 111 w 116"/>
                <a:gd name="T17" fmla="*/ 18 h 66"/>
                <a:gd name="T18" fmla="*/ 86 w 116"/>
                <a:gd name="T19" fmla="*/ 7 h 66"/>
                <a:gd name="T20" fmla="*/ 62 w 116"/>
                <a:gd name="T21" fmla="*/ 22 h 66"/>
                <a:gd name="T22" fmla="*/ 83 w 116"/>
                <a:gd name="T23" fmla="*/ 14 h 66"/>
                <a:gd name="T24" fmla="*/ 73 w 116"/>
                <a:gd name="T25" fmla="*/ 0 h 66"/>
                <a:gd name="T26" fmla="*/ 31 w 116"/>
                <a:gd name="T27" fmla="*/ 7 h 66"/>
                <a:gd name="T28" fmla="*/ 0 w 116"/>
                <a:gd name="T29" fmla="*/ 25 h 6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6" h="66">
                  <a:moveTo>
                    <a:pt x="0" y="29"/>
                  </a:moveTo>
                  <a:lnTo>
                    <a:pt x="20" y="34"/>
                  </a:lnTo>
                  <a:lnTo>
                    <a:pt x="35" y="56"/>
                  </a:lnTo>
                  <a:lnTo>
                    <a:pt x="48" y="49"/>
                  </a:lnTo>
                  <a:lnTo>
                    <a:pt x="94" y="65"/>
                  </a:lnTo>
                  <a:lnTo>
                    <a:pt x="110" y="58"/>
                  </a:lnTo>
                  <a:lnTo>
                    <a:pt x="98" y="40"/>
                  </a:lnTo>
                  <a:lnTo>
                    <a:pt x="108" y="45"/>
                  </a:lnTo>
                  <a:lnTo>
                    <a:pt x="115" y="20"/>
                  </a:lnTo>
                  <a:lnTo>
                    <a:pt x="89" y="7"/>
                  </a:lnTo>
                  <a:lnTo>
                    <a:pt x="64" y="25"/>
                  </a:lnTo>
                  <a:lnTo>
                    <a:pt x="85" y="16"/>
                  </a:lnTo>
                  <a:lnTo>
                    <a:pt x="75" y="0"/>
                  </a:lnTo>
                  <a:lnTo>
                    <a:pt x="33" y="7"/>
                  </a:lnTo>
                  <a:lnTo>
                    <a:pt x="0" y="29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4244" y="1048"/>
              <a:ext cx="93" cy="66"/>
            </a:xfrm>
            <a:custGeom>
              <a:avLst/>
              <a:gdLst>
                <a:gd name="T0" fmla="*/ 0 w 95"/>
                <a:gd name="T1" fmla="*/ 50 h 71"/>
                <a:gd name="T2" fmla="*/ 6 w 95"/>
                <a:gd name="T3" fmla="*/ 60 h 71"/>
                <a:gd name="T4" fmla="*/ 81 w 95"/>
                <a:gd name="T5" fmla="*/ 48 h 71"/>
                <a:gd name="T6" fmla="*/ 90 w 95"/>
                <a:gd name="T7" fmla="*/ 27 h 71"/>
                <a:gd name="T8" fmla="*/ 69 w 95"/>
                <a:gd name="T9" fmla="*/ 13 h 71"/>
                <a:gd name="T10" fmla="*/ 50 w 95"/>
                <a:gd name="T11" fmla="*/ 19 h 71"/>
                <a:gd name="T12" fmla="*/ 52 w 95"/>
                <a:gd name="T13" fmla="*/ 6 h 71"/>
                <a:gd name="T14" fmla="*/ 41 w 95"/>
                <a:gd name="T15" fmla="*/ 0 h 71"/>
                <a:gd name="T16" fmla="*/ 6 w 95"/>
                <a:gd name="T17" fmla="*/ 44 h 71"/>
                <a:gd name="T18" fmla="*/ 0 w 95"/>
                <a:gd name="T19" fmla="*/ 50 h 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5" h="71">
                  <a:moveTo>
                    <a:pt x="0" y="58"/>
                  </a:moveTo>
                  <a:lnTo>
                    <a:pt x="6" y="70"/>
                  </a:lnTo>
                  <a:lnTo>
                    <a:pt x="85" y="56"/>
                  </a:lnTo>
                  <a:lnTo>
                    <a:pt x="94" y="31"/>
                  </a:lnTo>
                  <a:lnTo>
                    <a:pt x="71" y="15"/>
                  </a:lnTo>
                  <a:lnTo>
                    <a:pt x="52" y="22"/>
                  </a:lnTo>
                  <a:lnTo>
                    <a:pt x="54" y="6"/>
                  </a:lnTo>
                  <a:lnTo>
                    <a:pt x="43" y="0"/>
                  </a:lnTo>
                  <a:lnTo>
                    <a:pt x="6" y="51"/>
                  </a:lnTo>
                  <a:lnTo>
                    <a:pt x="0" y="58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4818" y="1179"/>
              <a:ext cx="105" cy="59"/>
            </a:xfrm>
            <a:custGeom>
              <a:avLst/>
              <a:gdLst>
                <a:gd name="T0" fmla="*/ 0 w 108"/>
                <a:gd name="T1" fmla="*/ 31 h 63"/>
                <a:gd name="T2" fmla="*/ 21 w 108"/>
                <a:gd name="T3" fmla="*/ 4 h 63"/>
                <a:gd name="T4" fmla="*/ 33 w 108"/>
                <a:gd name="T5" fmla="*/ 0 h 63"/>
                <a:gd name="T6" fmla="*/ 58 w 108"/>
                <a:gd name="T7" fmla="*/ 22 h 63"/>
                <a:gd name="T8" fmla="*/ 61 w 108"/>
                <a:gd name="T9" fmla="*/ 7 h 63"/>
                <a:gd name="T10" fmla="*/ 87 w 108"/>
                <a:gd name="T11" fmla="*/ 20 h 63"/>
                <a:gd name="T12" fmla="*/ 86 w 108"/>
                <a:gd name="T13" fmla="*/ 38 h 63"/>
                <a:gd name="T14" fmla="*/ 101 w 108"/>
                <a:gd name="T15" fmla="*/ 47 h 63"/>
                <a:gd name="T16" fmla="*/ 48 w 108"/>
                <a:gd name="T17" fmla="*/ 50 h 63"/>
                <a:gd name="T18" fmla="*/ 46 w 108"/>
                <a:gd name="T19" fmla="*/ 40 h 63"/>
                <a:gd name="T20" fmla="*/ 35 w 108"/>
                <a:gd name="T21" fmla="*/ 54 h 63"/>
                <a:gd name="T22" fmla="*/ 0 w 108"/>
                <a:gd name="T23" fmla="*/ 31 h 6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8" h="63">
                  <a:moveTo>
                    <a:pt x="0" y="35"/>
                  </a:moveTo>
                  <a:lnTo>
                    <a:pt x="23" y="4"/>
                  </a:lnTo>
                  <a:lnTo>
                    <a:pt x="35" y="0"/>
                  </a:lnTo>
                  <a:lnTo>
                    <a:pt x="62" y="26"/>
                  </a:lnTo>
                  <a:lnTo>
                    <a:pt x="65" y="8"/>
                  </a:lnTo>
                  <a:lnTo>
                    <a:pt x="92" y="22"/>
                  </a:lnTo>
                  <a:lnTo>
                    <a:pt x="90" y="44"/>
                  </a:lnTo>
                  <a:lnTo>
                    <a:pt x="107" y="53"/>
                  </a:lnTo>
                  <a:lnTo>
                    <a:pt x="50" y="57"/>
                  </a:lnTo>
                  <a:lnTo>
                    <a:pt x="48" y="46"/>
                  </a:lnTo>
                  <a:lnTo>
                    <a:pt x="37" y="62"/>
                  </a:lnTo>
                  <a:lnTo>
                    <a:pt x="0" y="35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4892" y="1181"/>
              <a:ext cx="65" cy="40"/>
            </a:xfrm>
            <a:custGeom>
              <a:avLst/>
              <a:gdLst>
                <a:gd name="T0" fmla="*/ 0 w 67"/>
                <a:gd name="T1" fmla="*/ 0 h 42"/>
                <a:gd name="T2" fmla="*/ 18 w 67"/>
                <a:gd name="T3" fmla="*/ 13 h 42"/>
                <a:gd name="T4" fmla="*/ 16 w 67"/>
                <a:gd name="T5" fmla="*/ 28 h 42"/>
                <a:gd name="T6" fmla="*/ 24 w 67"/>
                <a:gd name="T7" fmla="*/ 37 h 42"/>
                <a:gd name="T8" fmla="*/ 45 w 67"/>
                <a:gd name="T9" fmla="*/ 37 h 42"/>
                <a:gd name="T10" fmla="*/ 62 w 67"/>
                <a:gd name="T11" fmla="*/ 23 h 42"/>
                <a:gd name="T12" fmla="*/ 0 w 67"/>
                <a:gd name="T13" fmla="*/ 0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42">
                  <a:moveTo>
                    <a:pt x="0" y="0"/>
                  </a:moveTo>
                  <a:lnTo>
                    <a:pt x="20" y="15"/>
                  </a:lnTo>
                  <a:lnTo>
                    <a:pt x="16" y="30"/>
                  </a:lnTo>
                  <a:lnTo>
                    <a:pt x="26" y="41"/>
                  </a:lnTo>
                  <a:lnTo>
                    <a:pt x="47" y="41"/>
                  </a:lnTo>
                  <a:lnTo>
                    <a:pt x="66" y="25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4897" y="1862"/>
              <a:ext cx="51" cy="206"/>
            </a:xfrm>
            <a:custGeom>
              <a:avLst/>
              <a:gdLst>
                <a:gd name="T0" fmla="*/ 0 w 52"/>
                <a:gd name="T1" fmla="*/ 51 h 220"/>
                <a:gd name="T2" fmla="*/ 10 w 52"/>
                <a:gd name="T3" fmla="*/ 72 h 220"/>
                <a:gd name="T4" fmla="*/ 10 w 52"/>
                <a:gd name="T5" fmla="*/ 192 h 220"/>
                <a:gd name="T6" fmla="*/ 17 w 52"/>
                <a:gd name="T7" fmla="*/ 176 h 220"/>
                <a:gd name="T8" fmla="*/ 27 w 52"/>
                <a:gd name="T9" fmla="*/ 187 h 220"/>
                <a:gd name="T10" fmla="*/ 17 w 52"/>
                <a:gd name="T11" fmla="*/ 155 h 220"/>
                <a:gd name="T12" fmla="*/ 25 w 52"/>
                <a:gd name="T13" fmla="*/ 121 h 220"/>
                <a:gd name="T14" fmla="*/ 49 w 52"/>
                <a:gd name="T15" fmla="*/ 131 h 220"/>
                <a:gd name="T16" fmla="*/ 25 w 52"/>
                <a:gd name="T17" fmla="*/ 68 h 220"/>
                <a:gd name="T18" fmla="*/ 17 w 52"/>
                <a:gd name="T19" fmla="*/ 0 h 220"/>
                <a:gd name="T20" fmla="*/ 0 w 52"/>
                <a:gd name="T21" fmla="*/ 51 h 2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2" h="220">
                  <a:moveTo>
                    <a:pt x="0" y="58"/>
                  </a:moveTo>
                  <a:lnTo>
                    <a:pt x="10" y="82"/>
                  </a:lnTo>
                  <a:lnTo>
                    <a:pt x="10" y="219"/>
                  </a:lnTo>
                  <a:lnTo>
                    <a:pt x="17" y="201"/>
                  </a:lnTo>
                  <a:lnTo>
                    <a:pt x="29" y="214"/>
                  </a:lnTo>
                  <a:lnTo>
                    <a:pt x="17" y="176"/>
                  </a:lnTo>
                  <a:lnTo>
                    <a:pt x="25" y="138"/>
                  </a:lnTo>
                  <a:lnTo>
                    <a:pt x="51" y="149"/>
                  </a:lnTo>
                  <a:lnTo>
                    <a:pt x="25" y="78"/>
                  </a:lnTo>
                  <a:lnTo>
                    <a:pt x="17" y="0"/>
                  </a:lnTo>
                  <a:lnTo>
                    <a:pt x="0" y="58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4969" y="1205"/>
              <a:ext cx="72" cy="31"/>
            </a:xfrm>
            <a:custGeom>
              <a:avLst/>
              <a:gdLst>
                <a:gd name="T0" fmla="*/ 0 w 74"/>
                <a:gd name="T1" fmla="*/ 0 h 31"/>
                <a:gd name="T2" fmla="*/ 13 w 74"/>
                <a:gd name="T3" fmla="*/ 19 h 31"/>
                <a:gd name="T4" fmla="*/ 44 w 74"/>
                <a:gd name="T5" fmla="*/ 30 h 31"/>
                <a:gd name="T6" fmla="*/ 69 w 74"/>
                <a:gd name="T7" fmla="*/ 23 h 31"/>
                <a:gd name="T8" fmla="*/ 0 w 74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31">
                  <a:moveTo>
                    <a:pt x="0" y="0"/>
                  </a:moveTo>
                  <a:lnTo>
                    <a:pt x="13" y="19"/>
                  </a:lnTo>
                  <a:lnTo>
                    <a:pt x="46" y="30"/>
                  </a:lnTo>
                  <a:lnTo>
                    <a:pt x="73" y="23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2766" y="1043"/>
              <a:ext cx="166" cy="144"/>
            </a:xfrm>
            <a:custGeom>
              <a:avLst/>
              <a:gdLst>
                <a:gd name="T0" fmla="*/ 0 w 170"/>
                <a:gd name="T1" fmla="*/ 15 h 153"/>
                <a:gd name="T2" fmla="*/ 2 w 170"/>
                <a:gd name="T3" fmla="*/ 31 h 153"/>
                <a:gd name="T4" fmla="*/ 18 w 170"/>
                <a:gd name="T5" fmla="*/ 31 h 153"/>
                <a:gd name="T6" fmla="*/ 14 w 170"/>
                <a:gd name="T7" fmla="*/ 40 h 153"/>
                <a:gd name="T8" fmla="*/ 25 w 170"/>
                <a:gd name="T9" fmla="*/ 47 h 153"/>
                <a:gd name="T10" fmla="*/ 10 w 170"/>
                <a:gd name="T11" fmla="*/ 45 h 153"/>
                <a:gd name="T12" fmla="*/ 37 w 170"/>
                <a:gd name="T13" fmla="*/ 59 h 153"/>
                <a:gd name="T14" fmla="*/ 25 w 170"/>
                <a:gd name="T15" fmla="*/ 65 h 153"/>
                <a:gd name="T16" fmla="*/ 35 w 170"/>
                <a:gd name="T17" fmla="*/ 74 h 153"/>
                <a:gd name="T18" fmla="*/ 60 w 170"/>
                <a:gd name="T19" fmla="*/ 69 h 153"/>
                <a:gd name="T20" fmla="*/ 60 w 170"/>
                <a:gd name="T21" fmla="*/ 55 h 153"/>
                <a:gd name="T22" fmla="*/ 71 w 170"/>
                <a:gd name="T23" fmla="*/ 49 h 153"/>
                <a:gd name="T24" fmla="*/ 71 w 170"/>
                <a:gd name="T25" fmla="*/ 68 h 153"/>
                <a:gd name="T26" fmla="*/ 89 w 170"/>
                <a:gd name="T27" fmla="*/ 55 h 153"/>
                <a:gd name="T28" fmla="*/ 85 w 170"/>
                <a:gd name="T29" fmla="*/ 68 h 153"/>
                <a:gd name="T30" fmla="*/ 100 w 170"/>
                <a:gd name="T31" fmla="*/ 68 h 153"/>
                <a:gd name="T32" fmla="*/ 45 w 170"/>
                <a:gd name="T33" fmla="*/ 83 h 153"/>
                <a:gd name="T34" fmla="*/ 48 w 170"/>
                <a:gd name="T35" fmla="*/ 93 h 153"/>
                <a:gd name="T36" fmla="*/ 91 w 170"/>
                <a:gd name="T37" fmla="*/ 85 h 153"/>
                <a:gd name="T38" fmla="*/ 61 w 170"/>
                <a:gd name="T39" fmla="*/ 97 h 153"/>
                <a:gd name="T40" fmla="*/ 81 w 170"/>
                <a:gd name="T41" fmla="*/ 103 h 153"/>
                <a:gd name="T42" fmla="*/ 50 w 170"/>
                <a:gd name="T43" fmla="*/ 106 h 153"/>
                <a:gd name="T44" fmla="*/ 96 w 170"/>
                <a:gd name="T45" fmla="*/ 135 h 153"/>
                <a:gd name="T46" fmla="*/ 125 w 170"/>
                <a:gd name="T47" fmla="*/ 68 h 153"/>
                <a:gd name="T48" fmla="*/ 161 w 170"/>
                <a:gd name="T49" fmla="*/ 49 h 153"/>
                <a:gd name="T50" fmla="*/ 121 w 170"/>
                <a:gd name="T51" fmla="*/ 38 h 153"/>
                <a:gd name="T52" fmla="*/ 117 w 170"/>
                <a:gd name="T53" fmla="*/ 20 h 153"/>
                <a:gd name="T54" fmla="*/ 104 w 170"/>
                <a:gd name="T55" fmla="*/ 29 h 153"/>
                <a:gd name="T56" fmla="*/ 110 w 170"/>
                <a:gd name="T57" fmla="*/ 13 h 153"/>
                <a:gd name="T58" fmla="*/ 83 w 170"/>
                <a:gd name="T59" fmla="*/ 0 h 153"/>
                <a:gd name="T60" fmla="*/ 73 w 170"/>
                <a:gd name="T61" fmla="*/ 13 h 153"/>
                <a:gd name="T62" fmla="*/ 85 w 170"/>
                <a:gd name="T63" fmla="*/ 47 h 153"/>
                <a:gd name="T64" fmla="*/ 56 w 170"/>
                <a:gd name="T65" fmla="*/ 11 h 153"/>
                <a:gd name="T66" fmla="*/ 48 w 170"/>
                <a:gd name="T67" fmla="*/ 20 h 153"/>
                <a:gd name="T68" fmla="*/ 54 w 170"/>
                <a:gd name="T69" fmla="*/ 38 h 153"/>
                <a:gd name="T70" fmla="*/ 23 w 170"/>
                <a:gd name="T71" fmla="*/ 22 h 153"/>
                <a:gd name="T72" fmla="*/ 45 w 170"/>
                <a:gd name="T73" fmla="*/ 11 h 153"/>
                <a:gd name="T74" fmla="*/ 0 w 170"/>
                <a:gd name="T75" fmla="*/ 15 h 15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0" h="153">
                  <a:moveTo>
                    <a:pt x="0" y="17"/>
                  </a:moveTo>
                  <a:lnTo>
                    <a:pt x="2" y="35"/>
                  </a:lnTo>
                  <a:lnTo>
                    <a:pt x="18" y="35"/>
                  </a:lnTo>
                  <a:lnTo>
                    <a:pt x="14" y="46"/>
                  </a:lnTo>
                  <a:lnTo>
                    <a:pt x="27" y="53"/>
                  </a:lnTo>
                  <a:lnTo>
                    <a:pt x="10" y="51"/>
                  </a:lnTo>
                  <a:lnTo>
                    <a:pt x="39" y="67"/>
                  </a:lnTo>
                  <a:lnTo>
                    <a:pt x="27" y="73"/>
                  </a:lnTo>
                  <a:lnTo>
                    <a:pt x="37" y="84"/>
                  </a:lnTo>
                  <a:lnTo>
                    <a:pt x="62" y="78"/>
                  </a:lnTo>
                  <a:lnTo>
                    <a:pt x="62" y="62"/>
                  </a:lnTo>
                  <a:lnTo>
                    <a:pt x="75" y="55"/>
                  </a:lnTo>
                  <a:lnTo>
                    <a:pt x="75" y="76"/>
                  </a:lnTo>
                  <a:lnTo>
                    <a:pt x="93" y="62"/>
                  </a:lnTo>
                  <a:lnTo>
                    <a:pt x="89" y="76"/>
                  </a:lnTo>
                  <a:lnTo>
                    <a:pt x="104" y="76"/>
                  </a:lnTo>
                  <a:lnTo>
                    <a:pt x="47" y="93"/>
                  </a:lnTo>
                  <a:lnTo>
                    <a:pt x="50" y="105"/>
                  </a:lnTo>
                  <a:lnTo>
                    <a:pt x="95" y="96"/>
                  </a:lnTo>
                  <a:lnTo>
                    <a:pt x="64" y="109"/>
                  </a:lnTo>
                  <a:lnTo>
                    <a:pt x="85" y="116"/>
                  </a:lnTo>
                  <a:lnTo>
                    <a:pt x="52" y="120"/>
                  </a:lnTo>
                  <a:lnTo>
                    <a:pt x="100" y="152"/>
                  </a:lnTo>
                  <a:lnTo>
                    <a:pt x="131" y="76"/>
                  </a:lnTo>
                  <a:lnTo>
                    <a:pt x="169" y="55"/>
                  </a:lnTo>
                  <a:lnTo>
                    <a:pt x="127" y="42"/>
                  </a:lnTo>
                  <a:lnTo>
                    <a:pt x="123" y="22"/>
                  </a:lnTo>
                  <a:lnTo>
                    <a:pt x="110" y="33"/>
                  </a:lnTo>
                  <a:lnTo>
                    <a:pt x="116" y="15"/>
                  </a:lnTo>
                  <a:lnTo>
                    <a:pt x="87" y="0"/>
                  </a:lnTo>
                  <a:lnTo>
                    <a:pt x="77" y="15"/>
                  </a:lnTo>
                  <a:lnTo>
                    <a:pt x="89" y="53"/>
                  </a:lnTo>
                  <a:lnTo>
                    <a:pt x="58" y="13"/>
                  </a:lnTo>
                  <a:lnTo>
                    <a:pt x="50" y="22"/>
                  </a:lnTo>
                  <a:lnTo>
                    <a:pt x="56" y="42"/>
                  </a:lnTo>
                  <a:lnTo>
                    <a:pt x="25" y="24"/>
                  </a:lnTo>
                  <a:lnTo>
                    <a:pt x="47" y="13"/>
                  </a:lnTo>
                  <a:lnTo>
                    <a:pt x="0" y="17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2966" y="1001"/>
              <a:ext cx="155" cy="60"/>
            </a:xfrm>
            <a:custGeom>
              <a:avLst/>
              <a:gdLst>
                <a:gd name="T0" fmla="*/ 0 w 159"/>
                <a:gd name="T1" fmla="*/ 15 h 65"/>
                <a:gd name="T2" fmla="*/ 21 w 159"/>
                <a:gd name="T3" fmla="*/ 19 h 65"/>
                <a:gd name="T4" fmla="*/ 10 w 159"/>
                <a:gd name="T5" fmla="*/ 28 h 65"/>
                <a:gd name="T6" fmla="*/ 14 w 159"/>
                <a:gd name="T7" fmla="*/ 29 h 65"/>
                <a:gd name="T8" fmla="*/ 69 w 159"/>
                <a:gd name="T9" fmla="*/ 29 h 65"/>
                <a:gd name="T10" fmla="*/ 35 w 159"/>
                <a:gd name="T11" fmla="*/ 37 h 65"/>
                <a:gd name="T12" fmla="*/ 90 w 159"/>
                <a:gd name="T13" fmla="*/ 54 h 65"/>
                <a:gd name="T14" fmla="*/ 126 w 159"/>
                <a:gd name="T15" fmla="*/ 44 h 65"/>
                <a:gd name="T16" fmla="*/ 150 w 159"/>
                <a:gd name="T17" fmla="*/ 28 h 65"/>
                <a:gd name="T18" fmla="*/ 143 w 159"/>
                <a:gd name="T19" fmla="*/ 15 h 65"/>
                <a:gd name="T20" fmla="*/ 107 w 159"/>
                <a:gd name="T21" fmla="*/ 17 h 65"/>
                <a:gd name="T22" fmla="*/ 114 w 159"/>
                <a:gd name="T23" fmla="*/ 6 h 65"/>
                <a:gd name="T24" fmla="*/ 84 w 159"/>
                <a:gd name="T25" fmla="*/ 17 h 65"/>
                <a:gd name="T26" fmla="*/ 82 w 159"/>
                <a:gd name="T27" fmla="*/ 0 h 65"/>
                <a:gd name="T28" fmla="*/ 76 w 159"/>
                <a:gd name="T29" fmla="*/ 24 h 65"/>
                <a:gd name="T30" fmla="*/ 35 w 159"/>
                <a:gd name="T31" fmla="*/ 0 h 65"/>
                <a:gd name="T32" fmla="*/ 38 w 159"/>
                <a:gd name="T33" fmla="*/ 13 h 65"/>
                <a:gd name="T34" fmla="*/ 23 w 159"/>
                <a:gd name="T35" fmla="*/ 6 h 65"/>
                <a:gd name="T36" fmla="*/ 29 w 159"/>
                <a:gd name="T37" fmla="*/ 19 h 65"/>
                <a:gd name="T38" fmla="*/ 0 w 159"/>
                <a:gd name="T39" fmla="*/ 15 h 6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9" h="65">
                  <a:moveTo>
                    <a:pt x="0" y="17"/>
                  </a:moveTo>
                  <a:lnTo>
                    <a:pt x="23" y="23"/>
                  </a:lnTo>
                  <a:lnTo>
                    <a:pt x="10" y="32"/>
                  </a:lnTo>
                  <a:lnTo>
                    <a:pt x="14" y="34"/>
                  </a:lnTo>
                  <a:lnTo>
                    <a:pt x="73" y="34"/>
                  </a:lnTo>
                  <a:lnTo>
                    <a:pt x="37" y="43"/>
                  </a:lnTo>
                  <a:lnTo>
                    <a:pt x="94" y="64"/>
                  </a:lnTo>
                  <a:lnTo>
                    <a:pt x="132" y="52"/>
                  </a:lnTo>
                  <a:lnTo>
                    <a:pt x="158" y="32"/>
                  </a:lnTo>
                  <a:lnTo>
                    <a:pt x="151" y="17"/>
                  </a:lnTo>
                  <a:lnTo>
                    <a:pt x="113" y="20"/>
                  </a:lnTo>
                  <a:lnTo>
                    <a:pt x="120" y="8"/>
                  </a:lnTo>
                  <a:lnTo>
                    <a:pt x="88" y="20"/>
                  </a:lnTo>
                  <a:lnTo>
                    <a:pt x="86" y="0"/>
                  </a:lnTo>
                  <a:lnTo>
                    <a:pt x="80" y="28"/>
                  </a:lnTo>
                  <a:lnTo>
                    <a:pt x="37" y="0"/>
                  </a:lnTo>
                  <a:lnTo>
                    <a:pt x="40" y="15"/>
                  </a:lnTo>
                  <a:lnTo>
                    <a:pt x="25" y="8"/>
                  </a:lnTo>
                  <a:lnTo>
                    <a:pt x="31" y="23"/>
                  </a:lnTo>
                  <a:lnTo>
                    <a:pt x="0" y="17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022" y="1097"/>
              <a:ext cx="64" cy="42"/>
            </a:xfrm>
            <a:custGeom>
              <a:avLst/>
              <a:gdLst>
                <a:gd name="T0" fmla="*/ 0 w 66"/>
                <a:gd name="T1" fmla="*/ 31 h 45"/>
                <a:gd name="T2" fmla="*/ 4 w 66"/>
                <a:gd name="T3" fmla="*/ 13 h 45"/>
                <a:gd name="T4" fmla="*/ 29 w 66"/>
                <a:gd name="T5" fmla="*/ 0 h 45"/>
                <a:gd name="T6" fmla="*/ 33 w 66"/>
                <a:gd name="T7" fmla="*/ 13 h 45"/>
                <a:gd name="T8" fmla="*/ 61 w 66"/>
                <a:gd name="T9" fmla="*/ 21 h 45"/>
                <a:gd name="T10" fmla="*/ 23 w 66"/>
                <a:gd name="T11" fmla="*/ 38 h 45"/>
                <a:gd name="T12" fmla="*/ 29 w 66"/>
                <a:gd name="T13" fmla="*/ 31 h 45"/>
                <a:gd name="T14" fmla="*/ 0 w 66"/>
                <a:gd name="T15" fmla="*/ 31 h 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" h="45">
                  <a:moveTo>
                    <a:pt x="0" y="35"/>
                  </a:moveTo>
                  <a:lnTo>
                    <a:pt x="4" y="15"/>
                  </a:lnTo>
                  <a:lnTo>
                    <a:pt x="31" y="0"/>
                  </a:lnTo>
                  <a:lnTo>
                    <a:pt x="35" y="15"/>
                  </a:lnTo>
                  <a:lnTo>
                    <a:pt x="65" y="24"/>
                  </a:lnTo>
                  <a:lnTo>
                    <a:pt x="25" y="44"/>
                  </a:lnTo>
                  <a:lnTo>
                    <a:pt x="31" y="35"/>
                  </a:lnTo>
                  <a:lnTo>
                    <a:pt x="0" y="35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4211" y="2605"/>
              <a:ext cx="123" cy="290"/>
            </a:xfrm>
            <a:custGeom>
              <a:avLst/>
              <a:gdLst>
                <a:gd name="T0" fmla="*/ 0 w 126"/>
                <a:gd name="T1" fmla="*/ 42 h 309"/>
                <a:gd name="T2" fmla="*/ 8 w 126"/>
                <a:gd name="T3" fmla="*/ 22 h 309"/>
                <a:gd name="T4" fmla="*/ 39 w 126"/>
                <a:gd name="T5" fmla="*/ 0 h 309"/>
                <a:gd name="T6" fmla="*/ 54 w 126"/>
                <a:gd name="T7" fmla="*/ 22 h 309"/>
                <a:gd name="T8" fmla="*/ 52 w 126"/>
                <a:gd name="T9" fmla="*/ 58 h 309"/>
                <a:gd name="T10" fmla="*/ 89 w 126"/>
                <a:gd name="T11" fmla="*/ 40 h 309"/>
                <a:gd name="T12" fmla="*/ 104 w 126"/>
                <a:gd name="T13" fmla="*/ 58 h 309"/>
                <a:gd name="T14" fmla="*/ 119 w 126"/>
                <a:gd name="T15" fmla="*/ 92 h 309"/>
                <a:gd name="T16" fmla="*/ 114 w 126"/>
                <a:gd name="T17" fmla="*/ 116 h 309"/>
                <a:gd name="T18" fmla="*/ 85 w 126"/>
                <a:gd name="T19" fmla="*/ 114 h 309"/>
                <a:gd name="T20" fmla="*/ 75 w 126"/>
                <a:gd name="T21" fmla="*/ 124 h 309"/>
                <a:gd name="T22" fmla="*/ 81 w 126"/>
                <a:gd name="T23" fmla="*/ 161 h 309"/>
                <a:gd name="T24" fmla="*/ 41 w 126"/>
                <a:gd name="T25" fmla="*/ 130 h 309"/>
                <a:gd name="T26" fmla="*/ 25 w 126"/>
                <a:gd name="T27" fmla="*/ 187 h 309"/>
                <a:gd name="T28" fmla="*/ 41 w 126"/>
                <a:gd name="T29" fmla="*/ 239 h 309"/>
                <a:gd name="T30" fmla="*/ 71 w 126"/>
                <a:gd name="T31" fmla="*/ 259 h 309"/>
                <a:gd name="T32" fmla="*/ 56 w 126"/>
                <a:gd name="T33" fmla="*/ 271 h 309"/>
                <a:gd name="T34" fmla="*/ 52 w 126"/>
                <a:gd name="T35" fmla="*/ 253 h 309"/>
                <a:gd name="T36" fmla="*/ 41 w 126"/>
                <a:gd name="T37" fmla="*/ 253 h 309"/>
                <a:gd name="T38" fmla="*/ 10 w 126"/>
                <a:gd name="T39" fmla="*/ 223 h 309"/>
                <a:gd name="T40" fmla="*/ 16 w 126"/>
                <a:gd name="T41" fmla="*/ 189 h 309"/>
                <a:gd name="T42" fmla="*/ 31 w 126"/>
                <a:gd name="T43" fmla="*/ 160 h 309"/>
                <a:gd name="T44" fmla="*/ 10 w 126"/>
                <a:gd name="T45" fmla="*/ 105 h 309"/>
                <a:gd name="T46" fmla="*/ 16 w 126"/>
                <a:gd name="T47" fmla="*/ 82 h 309"/>
                <a:gd name="T48" fmla="*/ 0 w 126"/>
                <a:gd name="T49" fmla="*/ 42 h 3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6" h="309">
                  <a:moveTo>
                    <a:pt x="0" y="48"/>
                  </a:moveTo>
                  <a:lnTo>
                    <a:pt x="8" y="24"/>
                  </a:lnTo>
                  <a:lnTo>
                    <a:pt x="41" y="0"/>
                  </a:lnTo>
                  <a:lnTo>
                    <a:pt x="56" y="24"/>
                  </a:lnTo>
                  <a:lnTo>
                    <a:pt x="54" y="66"/>
                  </a:lnTo>
                  <a:lnTo>
                    <a:pt x="93" y="46"/>
                  </a:lnTo>
                  <a:lnTo>
                    <a:pt x="110" y="66"/>
                  </a:lnTo>
                  <a:lnTo>
                    <a:pt x="125" y="104"/>
                  </a:lnTo>
                  <a:lnTo>
                    <a:pt x="120" y="132"/>
                  </a:lnTo>
                  <a:lnTo>
                    <a:pt x="89" y="130"/>
                  </a:lnTo>
                  <a:lnTo>
                    <a:pt x="79" y="141"/>
                  </a:lnTo>
                  <a:lnTo>
                    <a:pt x="85" y="183"/>
                  </a:lnTo>
                  <a:lnTo>
                    <a:pt x="43" y="148"/>
                  </a:lnTo>
                  <a:lnTo>
                    <a:pt x="27" y="212"/>
                  </a:lnTo>
                  <a:lnTo>
                    <a:pt x="43" y="272"/>
                  </a:lnTo>
                  <a:lnTo>
                    <a:pt x="75" y="294"/>
                  </a:lnTo>
                  <a:lnTo>
                    <a:pt x="58" y="308"/>
                  </a:lnTo>
                  <a:lnTo>
                    <a:pt x="54" y="288"/>
                  </a:lnTo>
                  <a:lnTo>
                    <a:pt x="43" y="288"/>
                  </a:lnTo>
                  <a:lnTo>
                    <a:pt x="10" y="254"/>
                  </a:lnTo>
                  <a:lnTo>
                    <a:pt x="16" y="214"/>
                  </a:lnTo>
                  <a:lnTo>
                    <a:pt x="33" y="181"/>
                  </a:lnTo>
                  <a:lnTo>
                    <a:pt x="10" y="119"/>
                  </a:lnTo>
                  <a:lnTo>
                    <a:pt x="16" y="93"/>
                  </a:lnTo>
                  <a:lnTo>
                    <a:pt x="0" y="48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4281" y="2555"/>
              <a:ext cx="112" cy="285"/>
            </a:xfrm>
            <a:custGeom>
              <a:avLst/>
              <a:gdLst>
                <a:gd name="T0" fmla="*/ 0 w 115"/>
                <a:gd name="T1" fmla="*/ 13 h 303"/>
                <a:gd name="T2" fmla="*/ 16 w 115"/>
                <a:gd name="T3" fmla="*/ 40 h 303"/>
                <a:gd name="T4" fmla="*/ 37 w 115"/>
                <a:gd name="T5" fmla="*/ 52 h 303"/>
                <a:gd name="T6" fmla="*/ 27 w 115"/>
                <a:gd name="T7" fmla="*/ 72 h 303"/>
                <a:gd name="T8" fmla="*/ 64 w 115"/>
                <a:gd name="T9" fmla="*/ 108 h 303"/>
                <a:gd name="T10" fmla="*/ 80 w 115"/>
                <a:gd name="T11" fmla="*/ 156 h 303"/>
                <a:gd name="T12" fmla="*/ 83 w 115"/>
                <a:gd name="T13" fmla="*/ 198 h 303"/>
                <a:gd name="T14" fmla="*/ 37 w 115"/>
                <a:gd name="T15" fmla="*/ 233 h 303"/>
                <a:gd name="T16" fmla="*/ 45 w 115"/>
                <a:gd name="T17" fmla="*/ 267 h 303"/>
                <a:gd name="T18" fmla="*/ 58 w 115"/>
                <a:gd name="T19" fmla="*/ 244 h 303"/>
                <a:gd name="T20" fmla="*/ 66 w 115"/>
                <a:gd name="T21" fmla="*/ 249 h 303"/>
                <a:gd name="T22" fmla="*/ 72 w 115"/>
                <a:gd name="T23" fmla="*/ 235 h 303"/>
                <a:gd name="T24" fmla="*/ 108 w 115"/>
                <a:gd name="T25" fmla="*/ 212 h 303"/>
                <a:gd name="T26" fmla="*/ 103 w 115"/>
                <a:gd name="T27" fmla="*/ 143 h 303"/>
                <a:gd name="T28" fmla="*/ 55 w 115"/>
                <a:gd name="T29" fmla="*/ 81 h 303"/>
                <a:gd name="T30" fmla="*/ 58 w 115"/>
                <a:gd name="T31" fmla="*/ 63 h 303"/>
                <a:gd name="T32" fmla="*/ 89 w 115"/>
                <a:gd name="T33" fmla="*/ 31 h 303"/>
                <a:gd name="T34" fmla="*/ 47 w 115"/>
                <a:gd name="T35" fmla="*/ 0 h 303"/>
                <a:gd name="T36" fmla="*/ 0 w 115"/>
                <a:gd name="T37" fmla="*/ 13 h 30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5" h="303">
                  <a:moveTo>
                    <a:pt x="0" y="15"/>
                  </a:moveTo>
                  <a:lnTo>
                    <a:pt x="16" y="46"/>
                  </a:lnTo>
                  <a:lnTo>
                    <a:pt x="39" y="59"/>
                  </a:lnTo>
                  <a:lnTo>
                    <a:pt x="29" y="82"/>
                  </a:lnTo>
                  <a:lnTo>
                    <a:pt x="68" y="122"/>
                  </a:lnTo>
                  <a:lnTo>
                    <a:pt x="84" y="177"/>
                  </a:lnTo>
                  <a:lnTo>
                    <a:pt x="87" y="224"/>
                  </a:lnTo>
                  <a:lnTo>
                    <a:pt x="39" y="264"/>
                  </a:lnTo>
                  <a:lnTo>
                    <a:pt x="47" y="302"/>
                  </a:lnTo>
                  <a:lnTo>
                    <a:pt x="62" y="275"/>
                  </a:lnTo>
                  <a:lnTo>
                    <a:pt x="70" y="282"/>
                  </a:lnTo>
                  <a:lnTo>
                    <a:pt x="76" y="266"/>
                  </a:lnTo>
                  <a:lnTo>
                    <a:pt x="114" y="239"/>
                  </a:lnTo>
                  <a:lnTo>
                    <a:pt x="109" y="162"/>
                  </a:lnTo>
                  <a:lnTo>
                    <a:pt x="58" y="91"/>
                  </a:lnTo>
                  <a:lnTo>
                    <a:pt x="62" y="71"/>
                  </a:lnTo>
                  <a:lnTo>
                    <a:pt x="93" y="35"/>
                  </a:lnTo>
                  <a:lnTo>
                    <a:pt x="49" y="0"/>
                  </a:lnTo>
                  <a:lnTo>
                    <a:pt x="0" y="15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2304" y="1517"/>
              <a:ext cx="173" cy="97"/>
            </a:xfrm>
            <a:custGeom>
              <a:avLst/>
              <a:gdLst>
                <a:gd name="T0" fmla="*/ 0 w 177"/>
                <a:gd name="T1" fmla="*/ 31 h 102"/>
                <a:gd name="T2" fmla="*/ 13 w 177"/>
                <a:gd name="T3" fmla="*/ 28 h 102"/>
                <a:gd name="T4" fmla="*/ 5 w 177"/>
                <a:gd name="T5" fmla="*/ 19 h 102"/>
                <a:gd name="T6" fmla="*/ 21 w 177"/>
                <a:gd name="T7" fmla="*/ 24 h 102"/>
                <a:gd name="T8" fmla="*/ 15 w 177"/>
                <a:gd name="T9" fmla="*/ 10 h 102"/>
                <a:gd name="T10" fmla="*/ 28 w 177"/>
                <a:gd name="T11" fmla="*/ 19 h 102"/>
                <a:gd name="T12" fmla="*/ 21 w 177"/>
                <a:gd name="T13" fmla="*/ 2 h 102"/>
                <a:gd name="T14" fmla="*/ 49 w 177"/>
                <a:gd name="T15" fmla="*/ 13 h 102"/>
                <a:gd name="T16" fmla="*/ 51 w 177"/>
                <a:gd name="T17" fmla="*/ 37 h 102"/>
                <a:gd name="T18" fmla="*/ 64 w 177"/>
                <a:gd name="T19" fmla="*/ 11 h 102"/>
                <a:gd name="T20" fmla="*/ 78 w 177"/>
                <a:gd name="T21" fmla="*/ 22 h 102"/>
                <a:gd name="T22" fmla="*/ 86 w 177"/>
                <a:gd name="T23" fmla="*/ 10 h 102"/>
                <a:gd name="T24" fmla="*/ 99 w 177"/>
                <a:gd name="T25" fmla="*/ 26 h 102"/>
                <a:gd name="T26" fmla="*/ 94 w 177"/>
                <a:gd name="T27" fmla="*/ 10 h 102"/>
                <a:gd name="T28" fmla="*/ 122 w 177"/>
                <a:gd name="T29" fmla="*/ 10 h 102"/>
                <a:gd name="T30" fmla="*/ 126 w 177"/>
                <a:gd name="T31" fmla="*/ 0 h 102"/>
                <a:gd name="T32" fmla="*/ 138 w 177"/>
                <a:gd name="T33" fmla="*/ 10 h 102"/>
                <a:gd name="T34" fmla="*/ 153 w 177"/>
                <a:gd name="T35" fmla="*/ 6 h 102"/>
                <a:gd name="T36" fmla="*/ 142 w 177"/>
                <a:gd name="T37" fmla="*/ 11 h 102"/>
                <a:gd name="T38" fmla="*/ 168 w 177"/>
                <a:gd name="T39" fmla="*/ 42 h 102"/>
                <a:gd name="T40" fmla="*/ 147 w 177"/>
                <a:gd name="T41" fmla="*/ 67 h 102"/>
                <a:gd name="T42" fmla="*/ 84 w 177"/>
                <a:gd name="T43" fmla="*/ 91 h 102"/>
                <a:gd name="T44" fmla="*/ 28 w 177"/>
                <a:gd name="T45" fmla="*/ 79 h 102"/>
                <a:gd name="T46" fmla="*/ 42 w 177"/>
                <a:gd name="T47" fmla="*/ 55 h 102"/>
                <a:gd name="T48" fmla="*/ 9 w 177"/>
                <a:gd name="T49" fmla="*/ 47 h 102"/>
                <a:gd name="T50" fmla="*/ 40 w 177"/>
                <a:gd name="T51" fmla="*/ 46 h 102"/>
                <a:gd name="T52" fmla="*/ 30 w 177"/>
                <a:gd name="T53" fmla="*/ 37 h 102"/>
                <a:gd name="T54" fmla="*/ 40 w 177"/>
                <a:gd name="T55" fmla="*/ 31 h 102"/>
                <a:gd name="T56" fmla="*/ 0 w 177"/>
                <a:gd name="T57" fmla="*/ 31 h 10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77" h="102">
                  <a:moveTo>
                    <a:pt x="0" y="35"/>
                  </a:moveTo>
                  <a:lnTo>
                    <a:pt x="13" y="30"/>
                  </a:lnTo>
                  <a:lnTo>
                    <a:pt x="5" y="21"/>
                  </a:lnTo>
                  <a:lnTo>
                    <a:pt x="21" y="26"/>
                  </a:lnTo>
                  <a:lnTo>
                    <a:pt x="15" y="10"/>
                  </a:lnTo>
                  <a:lnTo>
                    <a:pt x="30" y="21"/>
                  </a:lnTo>
                  <a:lnTo>
                    <a:pt x="21" y="2"/>
                  </a:lnTo>
                  <a:lnTo>
                    <a:pt x="51" y="15"/>
                  </a:lnTo>
                  <a:lnTo>
                    <a:pt x="53" y="41"/>
                  </a:lnTo>
                  <a:lnTo>
                    <a:pt x="67" y="13"/>
                  </a:lnTo>
                  <a:lnTo>
                    <a:pt x="82" y="24"/>
                  </a:lnTo>
                  <a:lnTo>
                    <a:pt x="90" y="10"/>
                  </a:lnTo>
                  <a:lnTo>
                    <a:pt x="103" y="28"/>
                  </a:lnTo>
                  <a:lnTo>
                    <a:pt x="98" y="10"/>
                  </a:lnTo>
                  <a:lnTo>
                    <a:pt x="128" y="10"/>
                  </a:lnTo>
                  <a:lnTo>
                    <a:pt x="132" y="0"/>
                  </a:lnTo>
                  <a:lnTo>
                    <a:pt x="144" y="10"/>
                  </a:lnTo>
                  <a:lnTo>
                    <a:pt x="161" y="6"/>
                  </a:lnTo>
                  <a:lnTo>
                    <a:pt x="148" y="13"/>
                  </a:lnTo>
                  <a:lnTo>
                    <a:pt x="176" y="46"/>
                  </a:lnTo>
                  <a:lnTo>
                    <a:pt x="153" y="74"/>
                  </a:lnTo>
                  <a:lnTo>
                    <a:pt x="88" y="101"/>
                  </a:lnTo>
                  <a:lnTo>
                    <a:pt x="30" y="87"/>
                  </a:lnTo>
                  <a:lnTo>
                    <a:pt x="44" y="61"/>
                  </a:lnTo>
                  <a:lnTo>
                    <a:pt x="9" y="52"/>
                  </a:lnTo>
                  <a:lnTo>
                    <a:pt x="42" y="50"/>
                  </a:lnTo>
                  <a:lnTo>
                    <a:pt x="32" y="41"/>
                  </a:lnTo>
                  <a:lnTo>
                    <a:pt x="42" y="35"/>
                  </a:lnTo>
                  <a:lnTo>
                    <a:pt x="0" y="35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2727" y="1936"/>
              <a:ext cx="51" cy="47"/>
            </a:xfrm>
            <a:custGeom>
              <a:avLst/>
              <a:gdLst>
                <a:gd name="T0" fmla="*/ 0 w 52"/>
                <a:gd name="T1" fmla="*/ 8 h 50"/>
                <a:gd name="T2" fmla="*/ 12 w 52"/>
                <a:gd name="T3" fmla="*/ 2 h 50"/>
                <a:gd name="T4" fmla="*/ 30 w 52"/>
                <a:gd name="T5" fmla="*/ 0 h 50"/>
                <a:gd name="T6" fmla="*/ 46 w 52"/>
                <a:gd name="T7" fmla="*/ 18 h 50"/>
                <a:gd name="T8" fmla="*/ 49 w 52"/>
                <a:gd name="T9" fmla="*/ 31 h 50"/>
                <a:gd name="T10" fmla="*/ 42 w 52"/>
                <a:gd name="T11" fmla="*/ 43 h 50"/>
                <a:gd name="T12" fmla="*/ 0 w 52"/>
                <a:gd name="T13" fmla="*/ 8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50">
                  <a:moveTo>
                    <a:pt x="0" y="8"/>
                  </a:moveTo>
                  <a:lnTo>
                    <a:pt x="12" y="2"/>
                  </a:lnTo>
                  <a:lnTo>
                    <a:pt x="32" y="0"/>
                  </a:lnTo>
                  <a:lnTo>
                    <a:pt x="48" y="20"/>
                  </a:lnTo>
                  <a:lnTo>
                    <a:pt x="51" y="35"/>
                  </a:lnTo>
                  <a:lnTo>
                    <a:pt x="44" y="49"/>
                  </a:lnTo>
                  <a:lnTo>
                    <a:pt x="0" y="8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809" y="1776"/>
              <a:ext cx="45" cy="72"/>
            </a:xfrm>
            <a:custGeom>
              <a:avLst/>
              <a:gdLst>
                <a:gd name="T0" fmla="*/ 0 w 46"/>
                <a:gd name="T1" fmla="*/ 47 h 79"/>
                <a:gd name="T2" fmla="*/ 2 w 46"/>
                <a:gd name="T3" fmla="*/ 18 h 79"/>
                <a:gd name="T4" fmla="*/ 36 w 46"/>
                <a:gd name="T5" fmla="*/ 0 h 79"/>
                <a:gd name="T6" fmla="*/ 30 w 46"/>
                <a:gd name="T7" fmla="*/ 26 h 79"/>
                <a:gd name="T8" fmla="*/ 43 w 46"/>
                <a:gd name="T9" fmla="*/ 31 h 79"/>
                <a:gd name="T10" fmla="*/ 20 w 46"/>
                <a:gd name="T11" fmla="*/ 46 h 79"/>
                <a:gd name="T12" fmla="*/ 20 w 46"/>
                <a:gd name="T13" fmla="*/ 65 h 79"/>
                <a:gd name="T14" fmla="*/ 10 w 46"/>
                <a:gd name="T15" fmla="*/ 65 h 79"/>
                <a:gd name="T16" fmla="*/ 0 w 46"/>
                <a:gd name="T17" fmla="*/ 47 h 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" h="79">
                  <a:moveTo>
                    <a:pt x="0" y="57"/>
                  </a:moveTo>
                  <a:lnTo>
                    <a:pt x="2" y="22"/>
                  </a:lnTo>
                  <a:lnTo>
                    <a:pt x="38" y="0"/>
                  </a:lnTo>
                  <a:lnTo>
                    <a:pt x="32" y="31"/>
                  </a:lnTo>
                  <a:lnTo>
                    <a:pt x="45" y="37"/>
                  </a:lnTo>
                  <a:lnTo>
                    <a:pt x="20" y="55"/>
                  </a:lnTo>
                  <a:lnTo>
                    <a:pt x="20" y="78"/>
                  </a:lnTo>
                  <a:lnTo>
                    <a:pt x="10" y="78"/>
                  </a:lnTo>
                  <a:lnTo>
                    <a:pt x="0" y="57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2610" y="1945"/>
              <a:ext cx="200" cy="207"/>
            </a:xfrm>
            <a:custGeom>
              <a:avLst/>
              <a:gdLst>
                <a:gd name="T0" fmla="*/ 0 w 205"/>
                <a:gd name="T1" fmla="*/ 58 h 222"/>
                <a:gd name="T2" fmla="*/ 10 w 205"/>
                <a:gd name="T3" fmla="*/ 76 h 222"/>
                <a:gd name="T4" fmla="*/ 47 w 205"/>
                <a:gd name="T5" fmla="*/ 87 h 222"/>
                <a:gd name="T6" fmla="*/ 41 w 205"/>
                <a:gd name="T7" fmla="*/ 97 h 222"/>
                <a:gd name="T8" fmla="*/ 56 w 205"/>
                <a:gd name="T9" fmla="*/ 109 h 222"/>
                <a:gd name="T10" fmla="*/ 60 w 205"/>
                <a:gd name="T11" fmla="*/ 131 h 222"/>
                <a:gd name="T12" fmla="*/ 43 w 205"/>
                <a:gd name="T13" fmla="*/ 171 h 222"/>
                <a:gd name="T14" fmla="*/ 93 w 205"/>
                <a:gd name="T15" fmla="*/ 187 h 222"/>
                <a:gd name="T16" fmla="*/ 98 w 205"/>
                <a:gd name="T17" fmla="*/ 189 h 222"/>
                <a:gd name="T18" fmla="*/ 120 w 205"/>
                <a:gd name="T19" fmla="*/ 192 h 222"/>
                <a:gd name="T20" fmla="*/ 120 w 205"/>
                <a:gd name="T21" fmla="*/ 176 h 222"/>
                <a:gd name="T22" fmla="*/ 133 w 205"/>
                <a:gd name="T23" fmla="*/ 169 h 222"/>
                <a:gd name="T24" fmla="*/ 164 w 205"/>
                <a:gd name="T25" fmla="*/ 178 h 222"/>
                <a:gd name="T26" fmla="*/ 183 w 205"/>
                <a:gd name="T27" fmla="*/ 161 h 222"/>
                <a:gd name="T28" fmla="*/ 173 w 205"/>
                <a:gd name="T29" fmla="*/ 139 h 222"/>
                <a:gd name="T30" fmla="*/ 176 w 205"/>
                <a:gd name="T31" fmla="*/ 116 h 222"/>
                <a:gd name="T32" fmla="*/ 162 w 205"/>
                <a:gd name="T33" fmla="*/ 104 h 222"/>
                <a:gd name="T34" fmla="*/ 183 w 205"/>
                <a:gd name="T35" fmla="*/ 77 h 222"/>
                <a:gd name="T36" fmla="*/ 194 w 205"/>
                <a:gd name="T37" fmla="*/ 48 h 222"/>
                <a:gd name="T38" fmla="*/ 164 w 205"/>
                <a:gd name="T39" fmla="*/ 36 h 222"/>
                <a:gd name="T40" fmla="*/ 158 w 205"/>
                <a:gd name="T41" fmla="*/ 35 h 222"/>
                <a:gd name="T42" fmla="*/ 114 w 205"/>
                <a:gd name="T43" fmla="*/ 0 h 222"/>
                <a:gd name="T44" fmla="*/ 99 w 205"/>
                <a:gd name="T45" fmla="*/ 6 h 222"/>
                <a:gd name="T46" fmla="*/ 81 w 205"/>
                <a:gd name="T47" fmla="*/ 36 h 222"/>
                <a:gd name="T48" fmla="*/ 43 w 205"/>
                <a:gd name="T49" fmla="*/ 33 h 222"/>
                <a:gd name="T50" fmla="*/ 50 w 205"/>
                <a:gd name="T51" fmla="*/ 56 h 222"/>
                <a:gd name="T52" fmla="*/ 0 w 205"/>
                <a:gd name="T53" fmla="*/ 58 h 22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05" h="222">
                  <a:moveTo>
                    <a:pt x="0" y="66"/>
                  </a:moveTo>
                  <a:lnTo>
                    <a:pt x="10" y="87"/>
                  </a:lnTo>
                  <a:lnTo>
                    <a:pt x="49" y="100"/>
                  </a:lnTo>
                  <a:lnTo>
                    <a:pt x="43" y="111"/>
                  </a:lnTo>
                  <a:lnTo>
                    <a:pt x="58" y="125"/>
                  </a:lnTo>
                  <a:lnTo>
                    <a:pt x="64" y="151"/>
                  </a:lnTo>
                  <a:lnTo>
                    <a:pt x="45" y="196"/>
                  </a:lnTo>
                  <a:lnTo>
                    <a:pt x="97" y="216"/>
                  </a:lnTo>
                  <a:lnTo>
                    <a:pt x="102" y="218"/>
                  </a:lnTo>
                  <a:lnTo>
                    <a:pt x="126" y="221"/>
                  </a:lnTo>
                  <a:lnTo>
                    <a:pt x="126" y="203"/>
                  </a:lnTo>
                  <a:lnTo>
                    <a:pt x="139" y="194"/>
                  </a:lnTo>
                  <a:lnTo>
                    <a:pt x="172" y="205"/>
                  </a:lnTo>
                  <a:lnTo>
                    <a:pt x="193" y="185"/>
                  </a:lnTo>
                  <a:lnTo>
                    <a:pt x="181" y="160"/>
                  </a:lnTo>
                  <a:lnTo>
                    <a:pt x="185" y="133"/>
                  </a:lnTo>
                  <a:lnTo>
                    <a:pt x="170" y="120"/>
                  </a:lnTo>
                  <a:lnTo>
                    <a:pt x="193" y="89"/>
                  </a:lnTo>
                  <a:lnTo>
                    <a:pt x="204" y="55"/>
                  </a:lnTo>
                  <a:lnTo>
                    <a:pt x="172" y="42"/>
                  </a:lnTo>
                  <a:lnTo>
                    <a:pt x="166" y="40"/>
                  </a:lnTo>
                  <a:lnTo>
                    <a:pt x="120" y="0"/>
                  </a:lnTo>
                  <a:lnTo>
                    <a:pt x="104" y="6"/>
                  </a:lnTo>
                  <a:lnTo>
                    <a:pt x="85" y="42"/>
                  </a:lnTo>
                  <a:lnTo>
                    <a:pt x="45" y="37"/>
                  </a:lnTo>
                  <a:lnTo>
                    <a:pt x="52" y="64"/>
                  </a:lnTo>
                  <a:lnTo>
                    <a:pt x="0" y="66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818" y="2135"/>
              <a:ext cx="18" cy="41"/>
            </a:xfrm>
            <a:custGeom>
              <a:avLst/>
              <a:gdLst>
                <a:gd name="T0" fmla="*/ 0 w 19"/>
                <a:gd name="T1" fmla="*/ 21 h 42"/>
                <a:gd name="T2" fmla="*/ 13 w 19"/>
                <a:gd name="T3" fmla="*/ 39 h 42"/>
                <a:gd name="T4" fmla="*/ 16 w 19"/>
                <a:gd name="T5" fmla="*/ 0 h 42"/>
                <a:gd name="T6" fmla="*/ 0 w 19"/>
                <a:gd name="T7" fmla="*/ 21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42">
                  <a:moveTo>
                    <a:pt x="0" y="21"/>
                  </a:moveTo>
                  <a:lnTo>
                    <a:pt x="15" y="41"/>
                  </a:lnTo>
                  <a:lnTo>
                    <a:pt x="18" y="0"/>
                  </a:lnTo>
                  <a:lnTo>
                    <a:pt x="0" y="21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2777" y="1846"/>
              <a:ext cx="136" cy="185"/>
            </a:xfrm>
            <a:custGeom>
              <a:avLst/>
              <a:gdLst>
                <a:gd name="T0" fmla="*/ 0 w 140"/>
                <a:gd name="T1" fmla="*/ 72 h 196"/>
                <a:gd name="T2" fmla="*/ 0 w 140"/>
                <a:gd name="T3" fmla="*/ 103 h 196"/>
                <a:gd name="T4" fmla="*/ 2 w 140"/>
                <a:gd name="T5" fmla="*/ 114 h 196"/>
                <a:gd name="T6" fmla="*/ 2 w 140"/>
                <a:gd name="T7" fmla="*/ 130 h 196"/>
                <a:gd name="T8" fmla="*/ 31 w 140"/>
                <a:gd name="T9" fmla="*/ 142 h 196"/>
                <a:gd name="T10" fmla="*/ 20 w 140"/>
                <a:gd name="T11" fmla="*/ 171 h 196"/>
                <a:gd name="T12" fmla="*/ 51 w 140"/>
                <a:gd name="T13" fmla="*/ 174 h 196"/>
                <a:gd name="T14" fmla="*/ 103 w 140"/>
                <a:gd name="T15" fmla="*/ 174 h 196"/>
                <a:gd name="T16" fmla="*/ 117 w 140"/>
                <a:gd name="T17" fmla="*/ 148 h 196"/>
                <a:gd name="T18" fmla="*/ 89 w 140"/>
                <a:gd name="T19" fmla="*/ 112 h 196"/>
                <a:gd name="T20" fmla="*/ 122 w 140"/>
                <a:gd name="T21" fmla="*/ 90 h 196"/>
                <a:gd name="T22" fmla="*/ 131 w 140"/>
                <a:gd name="T23" fmla="*/ 96 h 196"/>
                <a:gd name="T24" fmla="*/ 122 w 140"/>
                <a:gd name="T25" fmla="*/ 27 h 196"/>
                <a:gd name="T26" fmla="*/ 97 w 140"/>
                <a:gd name="T27" fmla="*/ 11 h 196"/>
                <a:gd name="T28" fmla="*/ 72 w 140"/>
                <a:gd name="T29" fmla="*/ 24 h 196"/>
                <a:gd name="T30" fmla="*/ 76 w 140"/>
                <a:gd name="T31" fmla="*/ 15 h 196"/>
                <a:gd name="T32" fmla="*/ 51 w 140"/>
                <a:gd name="T33" fmla="*/ 0 h 196"/>
                <a:gd name="T34" fmla="*/ 39 w 140"/>
                <a:gd name="T35" fmla="*/ 0 h 196"/>
                <a:gd name="T36" fmla="*/ 37 w 140"/>
                <a:gd name="T37" fmla="*/ 40 h 196"/>
                <a:gd name="T38" fmla="*/ 25 w 140"/>
                <a:gd name="T39" fmla="*/ 29 h 196"/>
                <a:gd name="T40" fmla="*/ 17 w 140"/>
                <a:gd name="T41" fmla="*/ 41 h 196"/>
                <a:gd name="T42" fmla="*/ 14 w 140"/>
                <a:gd name="T43" fmla="*/ 65 h 196"/>
                <a:gd name="T44" fmla="*/ 0 w 140"/>
                <a:gd name="T45" fmla="*/ 72 h 19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40" h="196">
                  <a:moveTo>
                    <a:pt x="0" y="81"/>
                  </a:moveTo>
                  <a:lnTo>
                    <a:pt x="0" y="115"/>
                  </a:lnTo>
                  <a:lnTo>
                    <a:pt x="2" y="128"/>
                  </a:lnTo>
                  <a:lnTo>
                    <a:pt x="2" y="146"/>
                  </a:lnTo>
                  <a:lnTo>
                    <a:pt x="33" y="159"/>
                  </a:lnTo>
                  <a:lnTo>
                    <a:pt x="22" y="192"/>
                  </a:lnTo>
                  <a:lnTo>
                    <a:pt x="54" y="195"/>
                  </a:lnTo>
                  <a:lnTo>
                    <a:pt x="109" y="195"/>
                  </a:lnTo>
                  <a:lnTo>
                    <a:pt x="124" y="166"/>
                  </a:lnTo>
                  <a:lnTo>
                    <a:pt x="95" y="126"/>
                  </a:lnTo>
                  <a:lnTo>
                    <a:pt x="130" y="101"/>
                  </a:lnTo>
                  <a:lnTo>
                    <a:pt x="139" y="108"/>
                  </a:lnTo>
                  <a:lnTo>
                    <a:pt x="130" y="31"/>
                  </a:lnTo>
                  <a:lnTo>
                    <a:pt x="103" y="13"/>
                  </a:lnTo>
                  <a:lnTo>
                    <a:pt x="76" y="26"/>
                  </a:lnTo>
                  <a:lnTo>
                    <a:pt x="80" y="17"/>
                  </a:lnTo>
                  <a:lnTo>
                    <a:pt x="54" y="0"/>
                  </a:lnTo>
                  <a:lnTo>
                    <a:pt x="41" y="0"/>
                  </a:lnTo>
                  <a:lnTo>
                    <a:pt x="39" y="44"/>
                  </a:lnTo>
                  <a:lnTo>
                    <a:pt x="27" y="33"/>
                  </a:lnTo>
                  <a:lnTo>
                    <a:pt x="18" y="46"/>
                  </a:lnTo>
                  <a:lnTo>
                    <a:pt x="14" y="73"/>
                  </a:lnTo>
                  <a:lnTo>
                    <a:pt x="0" y="81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2789" y="2040"/>
              <a:ext cx="182" cy="212"/>
            </a:xfrm>
            <a:custGeom>
              <a:avLst/>
              <a:gdLst>
                <a:gd name="T0" fmla="*/ 0 w 186"/>
                <a:gd name="T1" fmla="*/ 49 h 226"/>
                <a:gd name="T2" fmla="*/ 4 w 186"/>
                <a:gd name="T3" fmla="*/ 27 h 226"/>
                <a:gd name="T4" fmla="*/ 24 w 186"/>
                <a:gd name="T5" fmla="*/ 15 h 226"/>
                <a:gd name="T6" fmla="*/ 35 w 186"/>
                <a:gd name="T7" fmla="*/ 24 h 226"/>
                <a:gd name="T8" fmla="*/ 56 w 186"/>
                <a:gd name="T9" fmla="*/ 4 h 226"/>
                <a:gd name="T10" fmla="*/ 79 w 186"/>
                <a:gd name="T11" fmla="*/ 0 h 226"/>
                <a:gd name="T12" fmla="*/ 106 w 186"/>
                <a:gd name="T13" fmla="*/ 13 h 226"/>
                <a:gd name="T14" fmla="*/ 106 w 186"/>
                <a:gd name="T15" fmla="*/ 37 h 226"/>
                <a:gd name="T16" fmla="*/ 85 w 186"/>
                <a:gd name="T17" fmla="*/ 38 h 226"/>
                <a:gd name="T18" fmla="*/ 87 w 186"/>
                <a:gd name="T19" fmla="*/ 66 h 226"/>
                <a:gd name="T20" fmla="*/ 119 w 186"/>
                <a:gd name="T21" fmla="*/ 109 h 226"/>
                <a:gd name="T22" fmla="*/ 141 w 186"/>
                <a:gd name="T23" fmla="*/ 111 h 226"/>
                <a:gd name="T24" fmla="*/ 139 w 186"/>
                <a:gd name="T25" fmla="*/ 123 h 226"/>
                <a:gd name="T26" fmla="*/ 177 w 186"/>
                <a:gd name="T27" fmla="*/ 152 h 226"/>
                <a:gd name="T28" fmla="*/ 152 w 186"/>
                <a:gd name="T29" fmla="*/ 147 h 226"/>
                <a:gd name="T30" fmla="*/ 159 w 186"/>
                <a:gd name="T31" fmla="*/ 176 h 226"/>
                <a:gd name="T32" fmla="*/ 141 w 186"/>
                <a:gd name="T33" fmla="*/ 198 h 226"/>
                <a:gd name="T34" fmla="*/ 133 w 186"/>
                <a:gd name="T35" fmla="*/ 152 h 226"/>
                <a:gd name="T36" fmla="*/ 69 w 186"/>
                <a:gd name="T37" fmla="*/ 104 h 226"/>
                <a:gd name="T38" fmla="*/ 52 w 186"/>
                <a:gd name="T39" fmla="*/ 70 h 226"/>
                <a:gd name="T40" fmla="*/ 31 w 186"/>
                <a:gd name="T41" fmla="*/ 58 h 226"/>
                <a:gd name="T42" fmla="*/ 12 w 186"/>
                <a:gd name="T43" fmla="*/ 72 h 226"/>
                <a:gd name="T44" fmla="*/ 0 w 186"/>
                <a:gd name="T45" fmla="*/ 49 h 22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86" h="226">
                  <a:moveTo>
                    <a:pt x="0" y="55"/>
                  </a:moveTo>
                  <a:lnTo>
                    <a:pt x="4" y="31"/>
                  </a:lnTo>
                  <a:lnTo>
                    <a:pt x="26" y="17"/>
                  </a:lnTo>
                  <a:lnTo>
                    <a:pt x="37" y="28"/>
                  </a:lnTo>
                  <a:lnTo>
                    <a:pt x="58" y="4"/>
                  </a:lnTo>
                  <a:lnTo>
                    <a:pt x="83" y="0"/>
                  </a:lnTo>
                  <a:lnTo>
                    <a:pt x="110" y="15"/>
                  </a:lnTo>
                  <a:lnTo>
                    <a:pt x="110" y="42"/>
                  </a:lnTo>
                  <a:lnTo>
                    <a:pt x="89" y="44"/>
                  </a:lnTo>
                  <a:lnTo>
                    <a:pt x="91" y="75"/>
                  </a:lnTo>
                  <a:lnTo>
                    <a:pt x="125" y="124"/>
                  </a:lnTo>
                  <a:lnTo>
                    <a:pt x="147" y="126"/>
                  </a:lnTo>
                  <a:lnTo>
                    <a:pt x="145" y="140"/>
                  </a:lnTo>
                  <a:lnTo>
                    <a:pt x="185" y="173"/>
                  </a:lnTo>
                  <a:lnTo>
                    <a:pt x="158" y="167"/>
                  </a:lnTo>
                  <a:lnTo>
                    <a:pt x="166" y="200"/>
                  </a:lnTo>
                  <a:lnTo>
                    <a:pt x="147" y="225"/>
                  </a:lnTo>
                  <a:lnTo>
                    <a:pt x="139" y="173"/>
                  </a:lnTo>
                  <a:lnTo>
                    <a:pt x="73" y="118"/>
                  </a:lnTo>
                  <a:lnTo>
                    <a:pt x="54" y="80"/>
                  </a:lnTo>
                  <a:lnTo>
                    <a:pt x="33" y="66"/>
                  </a:lnTo>
                  <a:lnTo>
                    <a:pt x="12" y="82"/>
                  </a:lnTo>
                  <a:lnTo>
                    <a:pt x="0" y="55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2812" y="2175"/>
              <a:ext cx="24" cy="51"/>
            </a:xfrm>
            <a:custGeom>
              <a:avLst/>
              <a:gdLst>
                <a:gd name="T0" fmla="*/ 0 w 25"/>
                <a:gd name="T1" fmla="*/ 7 h 56"/>
                <a:gd name="T2" fmla="*/ 4 w 25"/>
                <a:gd name="T3" fmla="*/ 42 h 56"/>
                <a:gd name="T4" fmla="*/ 12 w 25"/>
                <a:gd name="T5" fmla="*/ 46 h 56"/>
                <a:gd name="T6" fmla="*/ 22 w 25"/>
                <a:gd name="T7" fmla="*/ 18 h 56"/>
                <a:gd name="T8" fmla="*/ 12 w 25"/>
                <a:gd name="T9" fmla="*/ 0 h 56"/>
                <a:gd name="T10" fmla="*/ 0 w 25"/>
                <a:gd name="T11" fmla="*/ 7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56">
                  <a:moveTo>
                    <a:pt x="0" y="9"/>
                  </a:moveTo>
                  <a:lnTo>
                    <a:pt x="4" y="50"/>
                  </a:lnTo>
                  <a:lnTo>
                    <a:pt x="14" y="55"/>
                  </a:lnTo>
                  <a:lnTo>
                    <a:pt x="24" y="22"/>
                  </a:lnTo>
                  <a:lnTo>
                    <a:pt x="14" y="0"/>
                  </a:lnTo>
                  <a:lnTo>
                    <a:pt x="0" y="9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773" y="1970"/>
              <a:ext cx="18" cy="17"/>
            </a:xfrm>
            <a:custGeom>
              <a:avLst/>
              <a:gdLst>
                <a:gd name="T0" fmla="*/ 0 w 19"/>
                <a:gd name="T1" fmla="*/ 12 h 18"/>
                <a:gd name="T2" fmla="*/ 13 w 19"/>
                <a:gd name="T3" fmla="*/ 0 h 18"/>
                <a:gd name="T4" fmla="*/ 16 w 19"/>
                <a:gd name="T5" fmla="*/ 15 h 18"/>
                <a:gd name="T6" fmla="*/ 0 w 19"/>
                <a:gd name="T7" fmla="*/ 12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8">
                  <a:moveTo>
                    <a:pt x="0" y="14"/>
                  </a:moveTo>
                  <a:lnTo>
                    <a:pt x="15" y="0"/>
                  </a:lnTo>
                  <a:lnTo>
                    <a:pt x="18" y="17"/>
                  </a:lnTo>
                  <a:lnTo>
                    <a:pt x="0" y="14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742" y="1894"/>
              <a:ext cx="53" cy="62"/>
            </a:xfrm>
            <a:custGeom>
              <a:avLst/>
              <a:gdLst>
                <a:gd name="T0" fmla="*/ 0 w 55"/>
                <a:gd name="T1" fmla="*/ 43 h 67"/>
                <a:gd name="T2" fmla="*/ 18 w 55"/>
                <a:gd name="T3" fmla="*/ 35 h 67"/>
                <a:gd name="T4" fmla="*/ 10 w 55"/>
                <a:gd name="T5" fmla="*/ 29 h 67"/>
                <a:gd name="T6" fmla="*/ 18 w 55"/>
                <a:gd name="T7" fmla="*/ 9 h 67"/>
                <a:gd name="T8" fmla="*/ 26 w 55"/>
                <a:gd name="T9" fmla="*/ 22 h 67"/>
                <a:gd name="T10" fmla="*/ 28 w 55"/>
                <a:gd name="T11" fmla="*/ 0 h 67"/>
                <a:gd name="T12" fmla="*/ 50 w 55"/>
                <a:gd name="T13" fmla="*/ 0 h 67"/>
                <a:gd name="T14" fmla="*/ 48 w 55"/>
                <a:gd name="T15" fmla="*/ 22 h 67"/>
                <a:gd name="T16" fmla="*/ 34 w 55"/>
                <a:gd name="T17" fmla="*/ 30 h 67"/>
                <a:gd name="T18" fmla="*/ 34 w 55"/>
                <a:gd name="T19" fmla="*/ 56 h 67"/>
                <a:gd name="T20" fmla="*/ 18 w 55"/>
                <a:gd name="T21" fmla="*/ 41 h 67"/>
                <a:gd name="T22" fmla="*/ 0 w 55"/>
                <a:gd name="T23" fmla="*/ 43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5" h="67">
                  <a:moveTo>
                    <a:pt x="0" y="50"/>
                  </a:moveTo>
                  <a:lnTo>
                    <a:pt x="20" y="41"/>
                  </a:lnTo>
                  <a:lnTo>
                    <a:pt x="10" y="33"/>
                  </a:lnTo>
                  <a:lnTo>
                    <a:pt x="20" y="11"/>
                  </a:lnTo>
                  <a:lnTo>
                    <a:pt x="28" y="26"/>
                  </a:lnTo>
                  <a:lnTo>
                    <a:pt x="30" y="0"/>
                  </a:lnTo>
                  <a:lnTo>
                    <a:pt x="54" y="0"/>
                  </a:lnTo>
                  <a:lnTo>
                    <a:pt x="52" y="26"/>
                  </a:lnTo>
                  <a:lnTo>
                    <a:pt x="36" y="35"/>
                  </a:lnTo>
                  <a:lnTo>
                    <a:pt x="36" y="66"/>
                  </a:lnTo>
                  <a:lnTo>
                    <a:pt x="20" y="48"/>
                  </a:lnTo>
                  <a:lnTo>
                    <a:pt x="0" y="5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761" y="1367"/>
              <a:ext cx="406" cy="395"/>
            </a:xfrm>
            <a:custGeom>
              <a:avLst/>
              <a:gdLst>
                <a:gd name="T0" fmla="*/ 0 w 416"/>
                <a:gd name="T1" fmla="*/ 293 h 420"/>
                <a:gd name="T2" fmla="*/ 39 w 416"/>
                <a:gd name="T3" fmla="*/ 290 h 420"/>
                <a:gd name="T4" fmla="*/ 10 w 416"/>
                <a:gd name="T5" fmla="*/ 305 h 420"/>
                <a:gd name="T6" fmla="*/ 31 w 416"/>
                <a:gd name="T7" fmla="*/ 308 h 420"/>
                <a:gd name="T8" fmla="*/ 20 w 416"/>
                <a:gd name="T9" fmla="*/ 337 h 420"/>
                <a:gd name="T10" fmla="*/ 47 w 416"/>
                <a:gd name="T11" fmla="*/ 371 h 420"/>
                <a:gd name="T12" fmla="*/ 86 w 416"/>
                <a:gd name="T13" fmla="*/ 326 h 420"/>
                <a:gd name="T14" fmla="*/ 111 w 416"/>
                <a:gd name="T15" fmla="*/ 321 h 420"/>
                <a:gd name="T16" fmla="*/ 117 w 416"/>
                <a:gd name="T17" fmla="*/ 288 h 420"/>
                <a:gd name="T18" fmla="*/ 109 w 416"/>
                <a:gd name="T19" fmla="*/ 222 h 420"/>
                <a:gd name="T20" fmla="*/ 134 w 416"/>
                <a:gd name="T21" fmla="*/ 195 h 420"/>
                <a:gd name="T22" fmla="*/ 171 w 416"/>
                <a:gd name="T23" fmla="*/ 124 h 420"/>
                <a:gd name="T24" fmla="*/ 194 w 416"/>
                <a:gd name="T25" fmla="*/ 97 h 420"/>
                <a:gd name="T26" fmla="*/ 228 w 416"/>
                <a:gd name="T27" fmla="*/ 84 h 420"/>
                <a:gd name="T28" fmla="*/ 236 w 416"/>
                <a:gd name="T29" fmla="*/ 65 h 420"/>
                <a:gd name="T30" fmla="*/ 265 w 416"/>
                <a:gd name="T31" fmla="*/ 72 h 420"/>
                <a:gd name="T32" fmla="*/ 315 w 416"/>
                <a:gd name="T33" fmla="*/ 67 h 420"/>
                <a:gd name="T34" fmla="*/ 351 w 416"/>
                <a:gd name="T35" fmla="*/ 36 h 420"/>
                <a:gd name="T36" fmla="*/ 365 w 416"/>
                <a:gd name="T37" fmla="*/ 65 h 420"/>
                <a:gd name="T38" fmla="*/ 376 w 416"/>
                <a:gd name="T39" fmla="*/ 45 h 420"/>
                <a:gd name="T40" fmla="*/ 359 w 416"/>
                <a:gd name="T41" fmla="*/ 31 h 420"/>
                <a:gd name="T42" fmla="*/ 367 w 416"/>
                <a:gd name="T43" fmla="*/ 8 h 420"/>
                <a:gd name="T44" fmla="*/ 357 w 416"/>
                <a:gd name="T45" fmla="*/ 4 h 420"/>
                <a:gd name="T46" fmla="*/ 334 w 416"/>
                <a:gd name="T47" fmla="*/ 22 h 420"/>
                <a:gd name="T48" fmla="*/ 330 w 416"/>
                <a:gd name="T49" fmla="*/ 6 h 420"/>
                <a:gd name="T50" fmla="*/ 317 w 416"/>
                <a:gd name="T51" fmla="*/ 9 h 420"/>
                <a:gd name="T52" fmla="*/ 276 w 416"/>
                <a:gd name="T53" fmla="*/ 36 h 420"/>
                <a:gd name="T54" fmla="*/ 258 w 416"/>
                <a:gd name="T55" fmla="*/ 45 h 420"/>
                <a:gd name="T56" fmla="*/ 230 w 416"/>
                <a:gd name="T57" fmla="*/ 56 h 420"/>
                <a:gd name="T58" fmla="*/ 223 w 416"/>
                <a:gd name="T59" fmla="*/ 53 h 420"/>
                <a:gd name="T60" fmla="*/ 220 w 416"/>
                <a:gd name="T61" fmla="*/ 58 h 420"/>
                <a:gd name="T62" fmla="*/ 194 w 416"/>
                <a:gd name="T63" fmla="*/ 74 h 420"/>
                <a:gd name="T64" fmla="*/ 192 w 416"/>
                <a:gd name="T65" fmla="*/ 84 h 420"/>
                <a:gd name="T66" fmla="*/ 155 w 416"/>
                <a:gd name="T67" fmla="*/ 110 h 420"/>
                <a:gd name="T68" fmla="*/ 128 w 416"/>
                <a:gd name="T69" fmla="*/ 138 h 420"/>
                <a:gd name="T70" fmla="*/ 70 w 416"/>
                <a:gd name="T71" fmla="*/ 216 h 420"/>
                <a:gd name="T72" fmla="*/ 96 w 416"/>
                <a:gd name="T73" fmla="*/ 220 h 420"/>
                <a:gd name="T74" fmla="*/ 31 w 416"/>
                <a:gd name="T75" fmla="*/ 245 h 420"/>
                <a:gd name="T76" fmla="*/ 20 w 416"/>
                <a:gd name="T77" fmla="*/ 256 h 420"/>
                <a:gd name="T78" fmla="*/ 2 w 416"/>
                <a:gd name="T79" fmla="*/ 265 h 420"/>
                <a:gd name="T80" fmla="*/ 0 w 416"/>
                <a:gd name="T81" fmla="*/ 277 h 42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16" h="420">
                  <a:moveTo>
                    <a:pt x="0" y="314"/>
                  </a:moveTo>
                  <a:lnTo>
                    <a:pt x="0" y="332"/>
                  </a:lnTo>
                  <a:lnTo>
                    <a:pt x="39" y="320"/>
                  </a:lnTo>
                  <a:lnTo>
                    <a:pt x="41" y="327"/>
                  </a:lnTo>
                  <a:lnTo>
                    <a:pt x="0" y="338"/>
                  </a:lnTo>
                  <a:lnTo>
                    <a:pt x="10" y="345"/>
                  </a:lnTo>
                  <a:lnTo>
                    <a:pt x="8" y="369"/>
                  </a:lnTo>
                  <a:lnTo>
                    <a:pt x="33" y="349"/>
                  </a:lnTo>
                  <a:lnTo>
                    <a:pt x="4" y="381"/>
                  </a:lnTo>
                  <a:lnTo>
                    <a:pt x="20" y="381"/>
                  </a:lnTo>
                  <a:lnTo>
                    <a:pt x="10" y="410"/>
                  </a:lnTo>
                  <a:lnTo>
                    <a:pt x="49" y="419"/>
                  </a:lnTo>
                  <a:lnTo>
                    <a:pt x="82" y="392"/>
                  </a:lnTo>
                  <a:lnTo>
                    <a:pt x="90" y="369"/>
                  </a:lnTo>
                  <a:lnTo>
                    <a:pt x="98" y="392"/>
                  </a:lnTo>
                  <a:lnTo>
                    <a:pt x="117" y="363"/>
                  </a:lnTo>
                  <a:lnTo>
                    <a:pt x="115" y="336"/>
                  </a:lnTo>
                  <a:lnTo>
                    <a:pt x="123" y="325"/>
                  </a:lnTo>
                  <a:lnTo>
                    <a:pt x="115" y="314"/>
                  </a:lnTo>
                  <a:lnTo>
                    <a:pt x="115" y="251"/>
                  </a:lnTo>
                  <a:lnTo>
                    <a:pt x="146" y="240"/>
                  </a:lnTo>
                  <a:lnTo>
                    <a:pt x="140" y="220"/>
                  </a:lnTo>
                  <a:lnTo>
                    <a:pt x="152" y="176"/>
                  </a:lnTo>
                  <a:lnTo>
                    <a:pt x="179" y="140"/>
                  </a:lnTo>
                  <a:lnTo>
                    <a:pt x="186" y="115"/>
                  </a:lnTo>
                  <a:lnTo>
                    <a:pt x="204" y="109"/>
                  </a:lnTo>
                  <a:lnTo>
                    <a:pt x="211" y="93"/>
                  </a:lnTo>
                  <a:lnTo>
                    <a:pt x="240" y="95"/>
                  </a:lnTo>
                  <a:lnTo>
                    <a:pt x="242" y="73"/>
                  </a:lnTo>
                  <a:lnTo>
                    <a:pt x="248" y="73"/>
                  </a:lnTo>
                  <a:lnTo>
                    <a:pt x="261" y="62"/>
                  </a:lnTo>
                  <a:lnTo>
                    <a:pt x="279" y="82"/>
                  </a:lnTo>
                  <a:lnTo>
                    <a:pt x="313" y="86"/>
                  </a:lnTo>
                  <a:lnTo>
                    <a:pt x="331" y="75"/>
                  </a:lnTo>
                  <a:lnTo>
                    <a:pt x="338" y="46"/>
                  </a:lnTo>
                  <a:lnTo>
                    <a:pt x="369" y="40"/>
                  </a:lnTo>
                  <a:lnTo>
                    <a:pt x="385" y="51"/>
                  </a:lnTo>
                  <a:lnTo>
                    <a:pt x="383" y="73"/>
                  </a:lnTo>
                  <a:lnTo>
                    <a:pt x="412" y="46"/>
                  </a:lnTo>
                  <a:lnTo>
                    <a:pt x="394" y="51"/>
                  </a:lnTo>
                  <a:lnTo>
                    <a:pt x="398" y="44"/>
                  </a:lnTo>
                  <a:lnTo>
                    <a:pt x="377" y="35"/>
                  </a:lnTo>
                  <a:lnTo>
                    <a:pt x="415" y="24"/>
                  </a:lnTo>
                  <a:lnTo>
                    <a:pt x="385" y="8"/>
                  </a:lnTo>
                  <a:lnTo>
                    <a:pt x="367" y="24"/>
                  </a:lnTo>
                  <a:lnTo>
                    <a:pt x="375" y="4"/>
                  </a:lnTo>
                  <a:lnTo>
                    <a:pt x="360" y="0"/>
                  </a:lnTo>
                  <a:lnTo>
                    <a:pt x="350" y="24"/>
                  </a:lnTo>
                  <a:lnTo>
                    <a:pt x="346" y="26"/>
                  </a:lnTo>
                  <a:lnTo>
                    <a:pt x="346" y="6"/>
                  </a:lnTo>
                  <a:lnTo>
                    <a:pt x="319" y="40"/>
                  </a:lnTo>
                  <a:lnTo>
                    <a:pt x="333" y="11"/>
                  </a:lnTo>
                  <a:lnTo>
                    <a:pt x="319" y="4"/>
                  </a:lnTo>
                  <a:lnTo>
                    <a:pt x="290" y="40"/>
                  </a:lnTo>
                  <a:lnTo>
                    <a:pt x="265" y="28"/>
                  </a:lnTo>
                  <a:lnTo>
                    <a:pt x="271" y="51"/>
                  </a:lnTo>
                  <a:lnTo>
                    <a:pt x="261" y="40"/>
                  </a:lnTo>
                  <a:lnTo>
                    <a:pt x="242" y="64"/>
                  </a:lnTo>
                  <a:lnTo>
                    <a:pt x="244" y="44"/>
                  </a:lnTo>
                  <a:lnTo>
                    <a:pt x="234" y="60"/>
                  </a:lnTo>
                  <a:lnTo>
                    <a:pt x="227" y="49"/>
                  </a:lnTo>
                  <a:lnTo>
                    <a:pt x="231" y="66"/>
                  </a:lnTo>
                  <a:lnTo>
                    <a:pt x="211" y="60"/>
                  </a:lnTo>
                  <a:lnTo>
                    <a:pt x="204" y="84"/>
                  </a:lnTo>
                  <a:lnTo>
                    <a:pt x="182" y="93"/>
                  </a:lnTo>
                  <a:lnTo>
                    <a:pt x="202" y="95"/>
                  </a:lnTo>
                  <a:lnTo>
                    <a:pt x="169" y="106"/>
                  </a:lnTo>
                  <a:lnTo>
                    <a:pt x="163" y="124"/>
                  </a:lnTo>
                  <a:lnTo>
                    <a:pt x="173" y="124"/>
                  </a:lnTo>
                  <a:lnTo>
                    <a:pt x="134" y="156"/>
                  </a:lnTo>
                  <a:lnTo>
                    <a:pt x="119" y="202"/>
                  </a:lnTo>
                  <a:lnTo>
                    <a:pt x="74" y="245"/>
                  </a:lnTo>
                  <a:lnTo>
                    <a:pt x="82" y="256"/>
                  </a:lnTo>
                  <a:lnTo>
                    <a:pt x="100" y="249"/>
                  </a:lnTo>
                  <a:lnTo>
                    <a:pt x="56" y="260"/>
                  </a:lnTo>
                  <a:lnTo>
                    <a:pt x="33" y="278"/>
                  </a:lnTo>
                  <a:lnTo>
                    <a:pt x="39" y="289"/>
                  </a:lnTo>
                  <a:lnTo>
                    <a:pt x="22" y="289"/>
                  </a:lnTo>
                  <a:lnTo>
                    <a:pt x="22" y="300"/>
                  </a:lnTo>
                  <a:lnTo>
                    <a:pt x="2" y="300"/>
                  </a:lnTo>
                  <a:lnTo>
                    <a:pt x="22" y="307"/>
                  </a:lnTo>
                  <a:lnTo>
                    <a:pt x="0" y="314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2544" y="2164"/>
              <a:ext cx="47" cy="106"/>
            </a:xfrm>
            <a:custGeom>
              <a:avLst/>
              <a:gdLst>
                <a:gd name="T0" fmla="*/ 0 w 48"/>
                <a:gd name="T1" fmla="*/ 62 h 115"/>
                <a:gd name="T2" fmla="*/ 8 w 48"/>
                <a:gd name="T3" fmla="*/ 0 h 115"/>
                <a:gd name="T4" fmla="*/ 45 w 48"/>
                <a:gd name="T5" fmla="*/ 4 h 115"/>
                <a:gd name="T6" fmla="*/ 28 w 48"/>
                <a:gd name="T7" fmla="*/ 45 h 115"/>
                <a:gd name="T8" fmla="*/ 28 w 48"/>
                <a:gd name="T9" fmla="*/ 92 h 115"/>
                <a:gd name="T10" fmla="*/ 8 w 48"/>
                <a:gd name="T11" fmla="*/ 97 h 115"/>
                <a:gd name="T12" fmla="*/ 10 w 48"/>
                <a:gd name="T13" fmla="*/ 66 h 115"/>
                <a:gd name="T14" fmla="*/ 0 w 48"/>
                <a:gd name="T15" fmla="*/ 62 h 1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8" h="115">
                  <a:moveTo>
                    <a:pt x="0" y="73"/>
                  </a:moveTo>
                  <a:lnTo>
                    <a:pt x="8" y="0"/>
                  </a:lnTo>
                  <a:lnTo>
                    <a:pt x="47" y="4"/>
                  </a:lnTo>
                  <a:lnTo>
                    <a:pt x="30" y="53"/>
                  </a:lnTo>
                  <a:lnTo>
                    <a:pt x="30" y="109"/>
                  </a:lnTo>
                  <a:lnTo>
                    <a:pt x="8" y="114"/>
                  </a:lnTo>
                  <a:lnTo>
                    <a:pt x="10" y="78"/>
                  </a:lnTo>
                  <a:lnTo>
                    <a:pt x="0" y="73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542" y="2118"/>
              <a:ext cx="193" cy="175"/>
            </a:xfrm>
            <a:custGeom>
              <a:avLst/>
              <a:gdLst>
                <a:gd name="T0" fmla="*/ 0 w 198"/>
                <a:gd name="T1" fmla="*/ 13 h 184"/>
                <a:gd name="T2" fmla="*/ 8 w 198"/>
                <a:gd name="T3" fmla="*/ 42 h 184"/>
                <a:gd name="T4" fmla="*/ 45 w 198"/>
                <a:gd name="T5" fmla="*/ 47 h 184"/>
                <a:gd name="T6" fmla="*/ 29 w 198"/>
                <a:gd name="T7" fmla="*/ 88 h 184"/>
                <a:gd name="T8" fmla="*/ 29 w 198"/>
                <a:gd name="T9" fmla="*/ 141 h 184"/>
                <a:gd name="T10" fmla="*/ 57 w 198"/>
                <a:gd name="T11" fmla="*/ 165 h 184"/>
                <a:gd name="T12" fmla="*/ 110 w 198"/>
                <a:gd name="T13" fmla="*/ 146 h 184"/>
                <a:gd name="T14" fmla="*/ 141 w 198"/>
                <a:gd name="T15" fmla="*/ 108 h 184"/>
                <a:gd name="T16" fmla="*/ 135 w 198"/>
                <a:gd name="T17" fmla="*/ 92 h 184"/>
                <a:gd name="T18" fmla="*/ 149 w 198"/>
                <a:gd name="T19" fmla="*/ 65 h 184"/>
                <a:gd name="T20" fmla="*/ 187 w 198"/>
                <a:gd name="T21" fmla="*/ 42 h 184"/>
                <a:gd name="T22" fmla="*/ 187 w 198"/>
                <a:gd name="T23" fmla="*/ 29 h 184"/>
                <a:gd name="T24" fmla="*/ 164 w 198"/>
                <a:gd name="T25" fmla="*/ 24 h 184"/>
                <a:gd name="T26" fmla="*/ 159 w 198"/>
                <a:gd name="T27" fmla="*/ 24 h 184"/>
                <a:gd name="T28" fmla="*/ 110 w 198"/>
                <a:gd name="T29" fmla="*/ 6 h 184"/>
                <a:gd name="T30" fmla="*/ 18 w 198"/>
                <a:gd name="T31" fmla="*/ 0 h 184"/>
                <a:gd name="T32" fmla="*/ 0 w 198"/>
                <a:gd name="T33" fmla="*/ 13 h 18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8" h="184">
                  <a:moveTo>
                    <a:pt x="0" y="15"/>
                  </a:moveTo>
                  <a:lnTo>
                    <a:pt x="8" y="46"/>
                  </a:lnTo>
                  <a:lnTo>
                    <a:pt x="47" y="51"/>
                  </a:lnTo>
                  <a:lnTo>
                    <a:pt x="31" y="98"/>
                  </a:lnTo>
                  <a:lnTo>
                    <a:pt x="31" y="156"/>
                  </a:lnTo>
                  <a:lnTo>
                    <a:pt x="60" y="183"/>
                  </a:lnTo>
                  <a:lnTo>
                    <a:pt x="116" y="162"/>
                  </a:lnTo>
                  <a:lnTo>
                    <a:pt x="149" y="120"/>
                  </a:lnTo>
                  <a:lnTo>
                    <a:pt x="143" y="102"/>
                  </a:lnTo>
                  <a:lnTo>
                    <a:pt x="157" y="71"/>
                  </a:lnTo>
                  <a:lnTo>
                    <a:pt x="197" y="46"/>
                  </a:lnTo>
                  <a:lnTo>
                    <a:pt x="197" y="33"/>
                  </a:lnTo>
                  <a:lnTo>
                    <a:pt x="172" y="26"/>
                  </a:lnTo>
                  <a:lnTo>
                    <a:pt x="167" y="26"/>
                  </a:lnTo>
                  <a:lnTo>
                    <a:pt x="116" y="6"/>
                  </a:lnTo>
                  <a:lnTo>
                    <a:pt x="18" y="0"/>
                  </a:lnTo>
                  <a:lnTo>
                    <a:pt x="0" y="15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2775" y="2024"/>
              <a:ext cx="75" cy="48"/>
            </a:xfrm>
            <a:custGeom>
              <a:avLst/>
              <a:gdLst>
                <a:gd name="T0" fmla="*/ 0 w 77"/>
                <a:gd name="T1" fmla="*/ 32 h 49"/>
                <a:gd name="T2" fmla="*/ 18 w 77"/>
                <a:gd name="T3" fmla="*/ 46 h 49"/>
                <a:gd name="T4" fmla="*/ 39 w 77"/>
                <a:gd name="T5" fmla="*/ 32 h 49"/>
                <a:gd name="T6" fmla="*/ 47 w 77"/>
                <a:gd name="T7" fmla="*/ 46 h 49"/>
                <a:gd name="T8" fmla="*/ 72 w 77"/>
                <a:gd name="T9" fmla="*/ 22 h 49"/>
                <a:gd name="T10" fmla="*/ 56 w 77"/>
                <a:gd name="T11" fmla="*/ 20 h 49"/>
                <a:gd name="T12" fmla="*/ 56 w 77"/>
                <a:gd name="T13" fmla="*/ 9 h 49"/>
                <a:gd name="T14" fmla="*/ 54 w 77"/>
                <a:gd name="T15" fmla="*/ 4 h 49"/>
                <a:gd name="T16" fmla="*/ 25 w 77"/>
                <a:gd name="T17" fmla="*/ 0 h 49"/>
                <a:gd name="T18" fmla="*/ 0 w 77"/>
                <a:gd name="T19" fmla="*/ 32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7" h="49">
                  <a:moveTo>
                    <a:pt x="0" y="34"/>
                  </a:moveTo>
                  <a:lnTo>
                    <a:pt x="18" y="48"/>
                  </a:lnTo>
                  <a:lnTo>
                    <a:pt x="41" y="34"/>
                  </a:lnTo>
                  <a:lnTo>
                    <a:pt x="49" y="48"/>
                  </a:lnTo>
                  <a:lnTo>
                    <a:pt x="76" y="22"/>
                  </a:lnTo>
                  <a:lnTo>
                    <a:pt x="60" y="20"/>
                  </a:lnTo>
                  <a:lnTo>
                    <a:pt x="60" y="9"/>
                  </a:lnTo>
                  <a:lnTo>
                    <a:pt x="56" y="4"/>
                  </a:lnTo>
                  <a:lnTo>
                    <a:pt x="27" y="0"/>
                  </a:lnTo>
                  <a:lnTo>
                    <a:pt x="0" y="34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525" y="1842"/>
              <a:ext cx="64" cy="91"/>
            </a:xfrm>
            <a:custGeom>
              <a:avLst/>
              <a:gdLst>
                <a:gd name="T0" fmla="*/ 0 w 66"/>
                <a:gd name="T1" fmla="*/ 70 h 97"/>
                <a:gd name="T2" fmla="*/ 8 w 66"/>
                <a:gd name="T3" fmla="*/ 78 h 97"/>
                <a:gd name="T4" fmla="*/ 2 w 66"/>
                <a:gd name="T5" fmla="*/ 84 h 97"/>
                <a:gd name="T6" fmla="*/ 58 w 66"/>
                <a:gd name="T7" fmla="*/ 72 h 97"/>
                <a:gd name="T8" fmla="*/ 61 w 66"/>
                <a:gd name="T9" fmla="*/ 27 h 97"/>
                <a:gd name="T10" fmla="*/ 54 w 66"/>
                <a:gd name="T11" fmla="*/ 18 h 97"/>
                <a:gd name="T12" fmla="*/ 39 w 66"/>
                <a:gd name="T13" fmla="*/ 22 h 97"/>
                <a:gd name="T14" fmla="*/ 33 w 66"/>
                <a:gd name="T15" fmla="*/ 15 h 97"/>
                <a:gd name="T16" fmla="*/ 39 w 66"/>
                <a:gd name="T17" fmla="*/ 6 h 97"/>
                <a:gd name="T18" fmla="*/ 33 w 66"/>
                <a:gd name="T19" fmla="*/ 0 h 97"/>
                <a:gd name="T20" fmla="*/ 27 w 66"/>
                <a:gd name="T21" fmla="*/ 22 h 97"/>
                <a:gd name="T22" fmla="*/ 2 w 66"/>
                <a:gd name="T23" fmla="*/ 27 h 97"/>
                <a:gd name="T24" fmla="*/ 10 w 66"/>
                <a:gd name="T25" fmla="*/ 31 h 97"/>
                <a:gd name="T26" fmla="*/ 6 w 66"/>
                <a:gd name="T27" fmla="*/ 43 h 97"/>
                <a:gd name="T28" fmla="*/ 21 w 66"/>
                <a:gd name="T29" fmla="*/ 47 h 97"/>
                <a:gd name="T30" fmla="*/ 8 w 66"/>
                <a:gd name="T31" fmla="*/ 63 h 97"/>
                <a:gd name="T32" fmla="*/ 23 w 66"/>
                <a:gd name="T33" fmla="*/ 61 h 97"/>
                <a:gd name="T34" fmla="*/ 0 w 66"/>
                <a:gd name="T35" fmla="*/ 70 h 9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6" h="97">
                  <a:moveTo>
                    <a:pt x="0" y="80"/>
                  </a:moveTo>
                  <a:lnTo>
                    <a:pt x="8" y="89"/>
                  </a:lnTo>
                  <a:lnTo>
                    <a:pt x="2" y="96"/>
                  </a:lnTo>
                  <a:lnTo>
                    <a:pt x="62" y="82"/>
                  </a:lnTo>
                  <a:lnTo>
                    <a:pt x="65" y="31"/>
                  </a:lnTo>
                  <a:lnTo>
                    <a:pt x="58" y="20"/>
                  </a:lnTo>
                  <a:lnTo>
                    <a:pt x="41" y="24"/>
                  </a:lnTo>
                  <a:lnTo>
                    <a:pt x="35" y="17"/>
                  </a:lnTo>
                  <a:lnTo>
                    <a:pt x="41" y="6"/>
                  </a:lnTo>
                  <a:lnTo>
                    <a:pt x="35" y="0"/>
                  </a:lnTo>
                  <a:lnTo>
                    <a:pt x="29" y="24"/>
                  </a:lnTo>
                  <a:lnTo>
                    <a:pt x="2" y="31"/>
                  </a:lnTo>
                  <a:lnTo>
                    <a:pt x="10" y="35"/>
                  </a:lnTo>
                  <a:lnTo>
                    <a:pt x="6" y="49"/>
                  </a:lnTo>
                  <a:lnTo>
                    <a:pt x="23" y="53"/>
                  </a:lnTo>
                  <a:lnTo>
                    <a:pt x="8" y="71"/>
                  </a:lnTo>
                  <a:lnTo>
                    <a:pt x="25" y="69"/>
                  </a:lnTo>
                  <a:lnTo>
                    <a:pt x="0" y="8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561" y="1837"/>
              <a:ext cx="39" cy="35"/>
            </a:xfrm>
            <a:custGeom>
              <a:avLst/>
              <a:gdLst>
                <a:gd name="T0" fmla="*/ 0 w 40"/>
                <a:gd name="T1" fmla="*/ 19 h 38"/>
                <a:gd name="T2" fmla="*/ 6 w 40"/>
                <a:gd name="T3" fmla="*/ 27 h 38"/>
                <a:gd name="T4" fmla="*/ 20 w 40"/>
                <a:gd name="T5" fmla="*/ 22 h 38"/>
                <a:gd name="T6" fmla="*/ 26 w 40"/>
                <a:gd name="T7" fmla="*/ 31 h 38"/>
                <a:gd name="T8" fmla="*/ 37 w 40"/>
                <a:gd name="T9" fmla="*/ 19 h 38"/>
                <a:gd name="T10" fmla="*/ 26 w 40"/>
                <a:gd name="T11" fmla="*/ 6 h 38"/>
                <a:gd name="T12" fmla="*/ 12 w 40"/>
                <a:gd name="T13" fmla="*/ 0 h 38"/>
                <a:gd name="T14" fmla="*/ 8 w 40"/>
                <a:gd name="T15" fmla="*/ 11 h 38"/>
                <a:gd name="T16" fmla="*/ 0 w 40"/>
                <a:gd name="T17" fmla="*/ 19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" h="38">
                  <a:moveTo>
                    <a:pt x="0" y="23"/>
                  </a:moveTo>
                  <a:lnTo>
                    <a:pt x="6" y="32"/>
                  </a:lnTo>
                  <a:lnTo>
                    <a:pt x="22" y="26"/>
                  </a:lnTo>
                  <a:lnTo>
                    <a:pt x="28" y="37"/>
                  </a:lnTo>
                  <a:lnTo>
                    <a:pt x="39" y="23"/>
                  </a:lnTo>
                  <a:lnTo>
                    <a:pt x="28" y="6"/>
                  </a:lnTo>
                  <a:lnTo>
                    <a:pt x="12" y="0"/>
                  </a:lnTo>
                  <a:lnTo>
                    <a:pt x="8" y="13"/>
                  </a:lnTo>
                  <a:lnTo>
                    <a:pt x="0" y="23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578" y="1755"/>
              <a:ext cx="18" cy="19"/>
            </a:xfrm>
            <a:custGeom>
              <a:avLst/>
              <a:gdLst>
                <a:gd name="T0" fmla="*/ 0 w 19"/>
                <a:gd name="T1" fmla="*/ 18 h 19"/>
                <a:gd name="T2" fmla="*/ 0 w 19"/>
                <a:gd name="T3" fmla="*/ 2 h 19"/>
                <a:gd name="T4" fmla="*/ 16 w 19"/>
                <a:gd name="T5" fmla="*/ 0 h 19"/>
                <a:gd name="T6" fmla="*/ 0 w 19"/>
                <a:gd name="T7" fmla="*/ 18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9">
                  <a:moveTo>
                    <a:pt x="0" y="18"/>
                  </a:moveTo>
                  <a:lnTo>
                    <a:pt x="0" y="2"/>
                  </a:lnTo>
                  <a:lnTo>
                    <a:pt x="18" y="0"/>
                  </a:lnTo>
                  <a:lnTo>
                    <a:pt x="0" y="18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2580" y="1772"/>
              <a:ext cx="18" cy="19"/>
            </a:xfrm>
            <a:custGeom>
              <a:avLst/>
              <a:gdLst>
                <a:gd name="T0" fmla="*/ 0 w 19"/>
                <a:gd name="T1" fmla="*/ 15 h 19"/>
                <a:gd name="T2" fmla="*/ 9 w 19"/>
                <a:gd name="T3" fmla="*/ 0 h 19"/>
                <a:gd name="T4" fmla="*/ 16 w 19"/>
                <a:gd name="T5" fmla="*/ 18 h 19"/>
                <a:gd name="T6" fmla="*/ 0 w 19"/>
                <a:gd name="T7" fmla="*/ 15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9">
                  <a:moveTo>
                    <a:pt x="0" y="15"/>
                  </a:moveTo>
                  <a:lnTo>
                    <a:pt x="9" y="0"/>
                  </a:lnTo>
                  <a:lnTo>
                    <a:pt x="18" y="18"/>
                  </a:lnTo>
                  <a:lnTo>
                    <a:pt x="0" y="15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588" y="1751"/>
              <a:ext cx="122" cy="222"/>
            </a:xfrm>
            <a:custGeom>
              <a:avLst/>
              <a:gdLst>
                <a:gd name="T0" fmla="*/ 0 w 125"/>
                <a:gd name="T1" fmla="*/ 49 h 238"/>
                <a:gd name="T2" fmla="*/ 6 w 125"/>
                <a:gd name="T3" fmla="*/ 21 h 238"/>
                <a:gd name="T4" fmla="*/ 18 w 125"/>
                <a:gd name="T5" fmla="*/ 0 h 238"/>
                <a:gd name="T6" fmla="*/ 45 w 125"/>
                <a:gd name="T7" fmla="*/ 0 h 238"/>
                <a:gd name="T8" fmla="*/ 29 w 125"/>
                <a:gd name="T9" fmla="*/ 26 h 238"/>
                <a:gd name="T10" fmla="*/ 64 w 125"/>
                <a:gd name="T11" fmla="*/ 32 h 238"/>
                <a:gd name="T12" fmla="*/ 43 w 125"/>
                <a:gd name="T13" fmla="*/ 64 h 238"/>
                <a:gd name="T14" fmla="*/ 68 w 125"/>
                <a:gd name="T15" fmla="*/ 76 h 238"/>
                <a:gd name="T16" fmla="*/ 95 w 125"/>
                <a:gd name="T17" fmla="*/ 118 h 238"/>
                <a:gd name="T18" fmla="*/ 86 w 125"/>
                <a:gd name="T19" fmla="*/ 121 h 238"/>
                <a:gd name="T20" fmla="*/ 99 w 125"/>
                <a:gd name="T21" fmla="*/ 131 h 238"/>
                <a:gd name="T22" fmla="*/ 93 w 125"/>
                <a:gd name="T23" fmla="*/ 142 h 238"/>
                <a:gd name="T24" fmla="*/ 118 w 125"/>
                <a:gd name="T25" fmla="*/ 144 h 238"/>
                <a:gd name="T26" fmla="*/ 102 w 125"/>
                <a:gd name="T27" fmla="*/ 171 h 238"/>
                <a:gd name="T28" fmla="*/ 111 w 125"/>
                <a:gd name="T29" fmla="*/ 181 h 238"/>
                <a:gd name="T30" fmla="*/ 6 w 125"/>
                <a:gd name="T31" fmla="*/ 206 h 238"/>
                <a:gd name="T32" fmla="*/ 53 w 125"/>
                <a:gd name="T33" fmla="*/ 169 h 238"/>
                <a:gd name="T34" fmla="*/ 41 w 125"/>
                <a:gd name="T35" fmla="*/ 174 h 238"/>
                <a:gd name="T36" fmla="*/ 14 w 125"/>
                <a:gd name="T37" fmla="*/ 163 h 238"/>
                <a:gd name="T38" fmla="*/ 33 w 125"/>
                <a:gd name="T39" fmla="*/ 148 h 238"/>
                <a:gd name="T40" fmla="*/ 20 w 125"/>
                <a:gd name="T41" fmla="*/ 142 h 238"/>
                <a:gd name="T42" fmla="*/ 47 w 125"/>
                <a:gd name="T43" fmla="*/ 128 h 238"/>
                <a:gd name="T44" fmla="*/ 51 w 125"/>
                <a:gd name="T45" fmla="*/ 109 h 238"/>
                <a:gd name="T46" fmla="*/ 37 w 125"/>
                <a:gd name="T47" fmla="*/ 104 h 238"/>
                <a:gd name="T48" fmla="*/ 45 w 125"/>
                <a:gd name="T49" fmla="*/ 91 h 238"/>
                <a:gd name="T50" fmla="*/ 18 w 125"/>
                <a:gd name="T51" fmla="*/ 96 h 238"/>
                <a:gd name="T52" fmla="*/ 18 w 125"/>
                <a:gd name="T53" fmla="*/ 69 h 238"/>
                <a:gd name="T54" fmla="*/ 6 w 125"/>
                <a:gd name="T55" fmla="*/ 82 h 238"/>
                <a:gd name="T56" fmla="*/ 14 w 125"/>
                <a:gd name="T57" fmla="*/ 50 h 238"/>
                <a:gd name="T58" fmla="*/ 0 w 125"/>
                <a:gd name="T59" fmla="*/ 49 h 2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5" h="238">
                  <a:moveTo>
                    <a:pt x="0" y="56"/>
                  </a:moveTo>
                  <a:lnTo>
                    <a:pt x="6" y="25"/>
                  </a:lnTo>
                  <a:lnTo>
                    <a:pt x="18" y="0"/>
                  </a:lnTo>
                  <a:lnTo>
                    <a:pt x="47" y="0"/>
                  </a:lnTo>
                  <a:lnTo>
                    <a:pt x="31" y="30"/>
                  </a:lnTo>
                  <a:lnTo>
                    <a:pt x="68" y="36"/>
                  </a:lnTo>
                  <a:lnTo>
                    <a:pt x="45" y="74"/>
                  </a:lnTo>
                  <a:lnTo>
                    <a:pt x="72" y="87"/>
                  </a:lnTo>
                  <a:lnTo>
                    <a:pt x="99" y="136"/>
                  </a:lnTo>
                  <a:lnTo>
                    <a:pt x="90" y="139"/>
                  </a:lnTo>
                  <a:lnTo>
                    <a:pt x="103" y="150"/>
                  </a:lnTo>
                  <a:lnTo>
                    <a:pt x="97" y="163"/>
                  </a:lnTo>
                  <a:lnTo>
                    <a:pt x="124" y="165"/>
                  </a:lnTo>
                  <a:lnTo>
                    <a:pt x="107" y="196"/>
                  </a:lnTo>
                  <a:lnTo>
                    <a:pt x="117" y="208"/>
                  </a:lnTo>
                  <a:lnTo>
                    <a:pt x="6" y="237"/>
                  </a:lnTo>
                  <a:lnTo>
                    <a:pt x="55" y="194"/>
                  </a:lnTo>
                  <a:lnTo>
                    <a:pt x="43" y="201"/>
                  </a:lnTo>
                  <a:lnTo>
                    <a:pt x="14" y="188"/>
                  </a:lnTo>
                  <a:lnTo>
                    <a:pt x="35" y="170"/>
                  </a:lnTo>
                  <a:lnTo>
                    <a:pt x="20" y="163"/>
                  </a:lnTo>
                  <a:lnTo>
                    <a:pt x="49" y="147"/>
                  </a:lnTo>
                  <a:lnTo>
                    <a:pt x="53" y="125"/>
                  </a:lnTo>
                  <a:lnTo>
                    <a:pt x="39" y="119"/>
                  </a:lnTo>
                  <a:lnTo>
                    <a:pt x="47" y="105"/>
                  </a:lnTo>
                  <a:lnTo>
                    <a:pt x="18" y="110"/>
                  </a:lnTo>
                  <a:lnTo>
                    <a:pt x="18" y="79"/>
                  </a:lnTo>
                  <a:lnTo>
                    <a:pt x="6" y="94"/>
                  </a:lnTo>
                  <a:lnTo>
                    <a:pt x="14" y="58"/>
                  </a:lnTo>
                  <a:lnTo>
                    <a:pt x="0" y="56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3432" y="1423"/>
              <a:ext cx="36" cy="22"/>
            </a:xfrm>
            <a:custGeom>
              <a:avLst/>
              <a:gdLst>
                <a:gd name="T0" fmla="*/ 0 w 37"/>
                <a:gd name="T1" fmla="*/ 19 h 24"/>
                <a:gd name="T2" fmla="*/ 8 w 37"/>
                <a:gd name="T3" fmla="*/ 0 h 24"/>
                <a:gd name="T4" fmla="*/ 34 w 37"/>
                <a:gd name="T5" fmla="*/ 11 h 24"/>
                <a:gd name="T6" fmla="*/ 0 w 37"/>
                <a:gd name="T7" fmla="*/ 19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24">
                  <a:moveTo>
                    <a:pt x="0" y="23"/>
                  </a:moveTo>
                  <a:lnTo>
                    <a:pt x="8" y="0"/>
                  </a:lnTo>
                  <a:lnTo>
                    <a:pt x="36" y="13"/>
                  </a:lnTo>
                  <a:lnTo>
                    <a:pt x="0" y="23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984" y="2148"/>
              <a:ext cx="28" cy="65"/>
            </a:xfrm>
            <a:custGeom>
              <a:avLst/>
              <a:gdLst>
                <a:gd name="T0" fmla="*/ 0 w 29"/>
                <a:gd name="T1" fmla="*/ 45 h 71"/>
                <a:gd name="T2" fmla="*/ 2 w 29"/>
                <a:gd name="T3" fmla="*/ 15 h 71"/>
                <a:gd name="T4" fmla="*/ 14 w 29"/>
                <a:gd name="T5" fmla="*/ 0 h 71"/>
                <a:gd name="T6" fmla="*/ 26 w 29"/>
                <a:gd name="T7" fmla="*/ 35 h 71"/>
                <a:gd name="T8" fmla="*/ 14 w 29"/>
                <a:gd name="T9" fmla="*/ 59 h 71"/>
                <a:gd name="T10" fmla="*/ 0 w 29"/>
                <a:gd name="T11" fmla="*/ 45 h 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" h="71">
                  <a:moveTo>
                    <a:pt x="0" y="54"/>
                  </a:moveTo>
                  <a:lnTo>
                    <a:pt x="2" y="18"/>
                  </a:lnTo>
                  <a:lnTo>
                    <a:pt x="14" y="0"/>
                  </a:lnTo>
                  <a:lnTo>
                    <a:pt x="28" y="42"/>
                  </a:lnTo>
                  <a:lnTo>
                    <a:pt x="14" y="70"/>
                  </a:lnTo>
                  <a:lnTo>
                    <a:pt x="0" y="54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829" y="2002"/>
              <a:ext cx="123" cy="55"/>
            </a:xfrm>
            <a:custGeom>
              <a:avLst/>
              <a:gdLst>
                <a:gd name="T0" fmla="*/ 0 w 126"/>
                <a:gd name="T1" fmla="*/ 29 h 57"/>
                <a:gd name="T2" fmla="*/ 4 w 126"/>
                <a:gd name="T3" fmla="*/ 33 h 57"/>
                <a:gd name="T4" fmla="*/ 4 w 126"/>
                <a:gd name="T5" fmla="*/ 43 h 57"/>
                <a:gd name="T6" fmla="*/ 17 w 126"/>
                <a:gd name="T7" fmla="*/ 43 h 57"/>
                <a:gd name="T8" fmla="*/ 41 w 126"/>
                <a:gd name="T9" fmla="*/ 40 h 57"/>
                <a:gd name="T10" fmla="*/ 64 w 126"/>
                <a:gd name="T11" fmla="*/ 52 h 57"/>
                <a:gd name="T12" fmla="*/ 103 w 126"/>
                <a:gd name="T13" fmla="*/ 43 h 57"/>
                <a:gd name="T14" fmla="*/ 119 w 126"/>
                <a:gd name="T15" fmla="*/ 15 h 57"/>
                <a:gd name="T16" fmla="*/ 110 w 126"/>
                <a:gd name="T17" fmla="*/ 0 h 57"/>
                <a:gd name="T18" fmla="*/ 66 w 126"/>
                <a:gd name="T19" fmla="*/ 0 h 57"/>
                <a:gd name="T20" fmla="*/ 53 w 126"/>
                <a:gd name="T21" fmla="*/ 29 h 57"/>
                <a:gd name="T22" fmla="*/ 0 w 126"/>
                <a:gd name="T23" fmla="*/ 29 h 5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6" h="57">
                  <a:moveTo>
                    <a:pt x="0" y="31"/>
                  </a:moveTo>
                  <a:lnTo>
                    <a:pt x="4" y="35"/>
                  </a:lnTo>
                  <a:lnTo>
                    <a:pt x="4" y="47"/>
                  </a:lnTo>
                  <a:lnTo>
                    <a:pt x="17" y="47"/>
                  </a:lnTo>
                  <a:lnTo>
                    <a:pt x="43" y="42"/>
                  </a:lnTo>
                  <a:lnTo>
                    <a:pt x="68" y="56"/>
                  </a:lnTo>
                  <a:lnTo>
                    <a:pt x="108" y="47"/>
                  </a:lnTo>
                  <a:lnTo>
                    <a:pt x="125" y="17"/>
                  </a:lnTo>
                  <a:lnTo>
                    <a:pt x="116" y="0"/>
                  </a:lnTo>
                  <a:lnTo>
                    <a:pt x="70" y="0"/>
                  </a:lnTo>
                  <a:lnTo>
                    <a:pt x="55" y="31"/>
                  </a:lnTo>
                  <a:lnTo>
                    <a:pt x="0" y="31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3032" y="2108"/>
              <a:ext cx="98" cy="68"/>
            </a:xfrm>
            <a:custGeom>
              <a:avLst/>
              <a:gdLst>
                <a:gd name="T0" fmla="*/ 0 w 100"/>
                <a:gd name="T1" fmla="*/ 44 h 71"/>
                <a:gd name="T2" fmla="*/ 6 w 100"/>
                <a:gd name="T3" fmla="*/ 0 h 71"/>
                <a:gd name="T4" fmla="*/ 95 w 100"/>
                <a:gd name="T5" fmla="*/ 11 h 71"/>
                <a:gd name="T6" fmla="*/ 76 w 100"/>
                <a:gd name="T7" fmla="*/ 37 h 71"/>
                <a:gd name="T8" fmla="*/ 84 w 100"/>
                <a:gd name="T9" fmla="*/ 52 h 71"/>
                <a:gd name="T10" fmla="*/ 59 w 100"/>
                <a:gd name="T11" fmla="*/ 55 h 71"/>
                <a:gd name="T12" fmla="*/ 47 w 100"/>
                <a:gd name="T13" fmla="*/ 64 h 71"/>
                <a:gd name="T14" fmla="*/ 8 w 100"/>
                <a:gd name="T15" fmla="*/ 64 h 71"/>
                <a:gd name="T16" fmla="*/ 0 w 100"/>
                <a:gd name="T17" fmla="*/ 44 h 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0" h="71">
                  <a:moveTo>
                    <a:pt x="0" y="48"/>
                  </a:moveTo>
                  <a:lnTo>
                    <a:pt x="6" y="0"/>
                  </a:lnTo>
                  <a:lnTo>
                    <a:pt x="99" y="13"/>
                  </a:lnTo>
                  <a:lnTo>
                    <a:pt x="80" y="41"/>
                  </a:lnTo>
                  <a:lnTo>
                    <a:pt x="88" y="56"/>
                  </a:lnTo>
                  <a:lnTo>
                    <a:pt x="61" y="59"/>
                  </a:lnTo>
                  <a:lnTo>
                    <a:pt x="49" y="70"/>
                  </a:lnTo>
                  <a:lnTo>
                    <a:pt x="8" y="70"/>
                  </a:lnTo>
                  <a:lnTo>
                    <a:pt x="0" y="48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3189" y="2300"/>
              <a:ext cx="37" cy="21"/>
            </a:xfrm>
            <a:custGeom>
              <a:avLst/>
              <a:gdLst>
                <a:gd name="T0" fmla="*/ 0 w 38"/>
                <a:gd name="T1" fmla="*/ 9 h 25"/>
                <a:gd name="T2" fmla="*/ 12 w 38"/>
                <a:gd name="T3" fmla="*/ 17 h 25"/>
                <a:gd name="T4" fmla="*/ 35 w 38"/>
                <a:gd name="T5" fmla="*/ 0 h 25"/>
                <a:gd name="T6" fmla="*/ 0 w 38"/>
                <a:gd name="T7" fmla="*/ 9 h 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" h="25">
                  <a:moveTo>
                    <a:pt x="0" y="13"/>
                  </a:moveTo>
                  <a:lnTo>
                    <a:pt x="12" y="24"/>
                  </a:lnTo>
                  <a:lnTo>
                    <a:pt x="37" y="0"/>
                  </a:lnTo>
                  <a:lnTo>
                    <a:pt x="0" y="13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871" y="1941"/>
              <a:ext cx="162" cy="85"/>
            </a:xfrm>
            <a:custGeom>
              <a:avLst/>
              <a:gdLst>
                <a:gd name="T0" fmla="*/ 0 w 166"/>
                <a:gd name="T1" fmla="*/ 20 h 89"/>
                <a:gd name="T2" fmla="*/ 27 w 166"/>
                <a:gd name="T3" fmla="*/ 57 h 89"/>
                <a:gd name="T4" fmla="*/ 71 w 166"/>
                <a:gd name="T5" fmla="*/ 55 h 89"/>
                <a:gd name="T6" fmla="*/ 79 w 166"/>
                <a:gd name="T7" fmla="*/ 74 h 89"/>
                <a:gd name="T8" fmla="*/ 98 w 166"/>
                <a:gd name="T9" fmla="*/ 80 h 89"/>
                <a:gd name="T10" fmla="*/ 131 w 166"/>
                <a:gd name="T11" fmla="*/ 64 h 89"/>
                <a:gd name="T12" fmla="*/ 150 w 166"/>
                <a:gd name="T13" fmla="*/ 66 h 89"/>
                <a:gd name="T14" fmla="*/ 157 w 166"/>
                <a:gd name="T15" fmla="*/ 51 h 89"/>
                <a:gd name="T16" fmla="*/ 119 w 166"/>
                <a:gd name="T17" fmla="*/ 46 h 89"/>
                <a:gd name="T18" fmla="*/ 41 w 166"/>
                <a:gd name="T19" fmla="*/ 8 h 89"/>
                <a:gd name="T20" fmla="*/ 33 w 166"/>
                <a:gd name="T21" fmla="*/ 0 h 89"/>
                <a:gd name="T22" fmla="*/ 0 w 166"/>
                <a:gd name="T23" fmla="*/ 20 h 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6" h="89">
                  <a:moveTo>
                    <a:pt x="0" y="22"/>
                  </a:moveTo>
                  <a:lnTo>
                    <a:pt x="29" y="63"/>
                  </a:lnTo>
                  <a:lnTo>
                    <a:pt x="75" y="61"/>
                  </a:lnTo>
                  <a:lnTo>
                    <a:pt x="83" y="81"/>
                  </a:lnTo>
                  <a:lnTo>
                    <a:pt x="102" y="88"/>
                  </a:lnTo>
                  <a:lnTo>
                    <a:pt x="137" y="70"/>
                  </a:lnTo>
                  <a:lnTo>
                    <a:pt x="158" y="72"/>
                  </a:lnTo>
                  <a:lnTo>
                    <a:pt x="165" y="55"/>
                  </a:lnTo>
                  <a:lnTo>
                    <a:pt x="125" y="50"/>
                  </a:lnTo>
                  <a:lnTo>
                    <a:pt x="43" y="8"/>
                  </a:lnTo>
                  <a:lnTo>
                    <a:pt x="35" y="0"/>
                  </a:lnTo>
                  <a:lnTo>
                    <a:pt x="0" y="22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835" y="1829"/>
              <a:ext cx="21" cy="17"/>
            </a:xfrm>
            <a:custGeom>
              <a:avLst/>
              <a:gdLst>
                <a:gd name="T0" fmla="*/ 0 w 21"/>
                <a:gd name="T1" fmla="*/ 15 h 18"/>
                <a:gd name="T2" fmla="*/ 15 w 21"/>
                <a:gd name="T3" fmla="*/ 0 h 18"/>
                <a:gd name="T4" fmla="*/ 20 w 21"/>
                <a:gd name="T5" fmla="*/ 9 h 18"/>
                <a:gd name="T6" fmla="*/ 0 w 21"/>
                <a:gd name="T7" fmla="*/ 15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" h="18">
                  <a:moveTo>
                    <a:pt x="0" y="17"/>
                  </a:moveTo>
                  <a:lnTo>
                    <a:pt x="15" y="0"/>
                  </a:lnTo>
                  <a:lnTo>
                    <a:pt x="20" y="10"/>
                  </a:lnTo>
                  <a:lnTo>
                    <a:pt x="0" y="17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855" y="1814"/>
              <a:ext cx="30" cy="32"/>
            </a:xfrm>
            <a:custGeom>
              <a:avLst/>
              <a:gdLst>
                <a:gd name="T0" fmla="*/ 0 w 31"/>
                <a:gd name="T1" fmla="*/ 13 h 34"/>
                <a:gd name="T2" fmla="*/ 19 w 31"/>
                <a:gd name="T3" fmla="*/ 29 h 34"/>
                <a:gd name="T4" fmla="*/ 28 w 31"/>
                <a:gd name="T5" fmla="*/ 13 h 34"/>
                <a:gd name="T6" fmla="*/ 23 w 31"/>
                <a:gd name="T7" fmla="*/ 0 h 34"/>
                <a:gd name="T8" fmla="*/ 0 w 31"/>
                <a:gd name="T9" fmla="*/ 13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34">
                  <a:moveTo>
                    <a:pt x="0" y="15"/>
                  </a:moveTo>
                  <a:lnTo>
                    <a:pt x="21" y="33"/>
                  </a:lnTo>
                  <a:lnTo>
                    <a:pt x="30" y="15"/>
                  </a:lnTo>
                  <a:lnTo>
                    <a:pt x="25" y="0"/>
                  </a:lnTo>
                  <a:lnTo>
                    <a:pt x="0" y="15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04" y="1401"/>
              <a:ext cx="172" cy="314"/>
            </a:xfrm>
            <a:custGeom>
              <a:avLst/>
              <a:gdLst>
                <a:gd name="T0" fmla="*/ 0 w 176"/>
                <a:gd name="T1" fmla="*/ 31 h 334"/>
                <a:gd name="T2" fmla="*/ 10 w 176"/>
                <a:gd name="T3" fmla="*/ 22 h 334"/>
                <a:gd name="T4" fmla="*/ 27 w 176"/>
                <a:gd name="T5" fmla="*/ 39 h 334"/>
                <a:gd name="T6" fmla="*/ 62 w 176"/>
                <a:gd name="T7" fmla="*/ 40 h 334"/>
                <a:gd name="T8" fmla="*/ 79 w 176"/>
                <a:gd name="T9" fmla="*/ 31 h 334"/>
                <a:gd name="T10" fmla="*/ 83 w 176"/>
                <a:gd name="T11" fmla="*/ 6 h 334"/>
                <a:gd name="T12" fmla="*/ 114 w 176"/>
                <a:gd name="T13" fmla="*/ 0 h 334"/>
                <a:gd name="T14" fmla="*/ 129 w 176"/>
                <a:gd name="T15" fmla="*/ 9 h 334"/>
                <a:gd name="T16" fmla="*/ 129 w 176"/>
                <a:gd name="T17" fmla="*/ 31 h 334"/>
                <a:gd name="T18" fmla="*/ 121 w 176"/>
                <a:gd name="T19" fmla="*/ 52 h 334"/>
                <a:gd name="T20" fmla="*/ 146 w 176"/>
                <a:gd name="T21" fmla="*/ 74 h 334"/>
                <a:gd name="T22" fmla="*/ 131 w 176"/>
                <a:gd name="T23" fmla="*/ 95 h 334"/>
                <a:gd name="T24" fmla="*/ 148 w 176"/>
                <a:gd name="T25" fmla="*/ 128 h 334"/>
                <a:gd name="T26" fmla="*/ 139 w 176"/>
                <a:gd name="T27" fmla="*/ 157 h 334"/>
                <a:gd name="T28" fmla="*/ 167 w 176"/>
                <a:gd name="T29" fmla="*/ 219 h 334"/>
                <a:gd name="T30" fmla="*/ 107 w 176"/>
                <a:gd name="T31" fmla="*/ 275 h 334"/>
                <a:gd name="T32" fmla="*/ 35 w 176"/>
                <a:gd name="T33" fmla="*/ 294 h 334"/>
                <a:gd name="T34" fmla="*/ 33 w 176"/>
                <a:gd name="T35" fmla="*/ 282 h 334"/>
                <a:gd name="T36" fmla="*/ 10 w 176"/>
                <a:gd name="T37" fmla="*/ 273 h 334"/>
                <a:gd name="T38" fmla="*/ 8 w 176"/>
                <a:gd name="T39" fmla="*/ 216 h 334"/>
                <a:gd name="T40" fmla="*/ 73 w 176"/>
                <a:gd name="T41" fmla="*/ 154 h 334"/>
                <a:gd name="T42" fmla="*/ 52 w 176"/>
                <a:gd name="T43" fmla="*/ 124 h 334"/>
                <a:gd name="T44" fmla="*/ 45 w 176"/>
                <a:gd name="T45" fmla="*/ 63 h 334"/>
                <a:gd name="T46" fmla="*/ 0 w 176"/>
                <a:gd name="T47" fmla="*/ 31 h 3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76" h="334">
                  <a:moveTo>
                    <a:pt x="0" y="35"/>
                  </a:moveTo>
                  <a:lnTo>
                    <a:pt x="10" y="24"/>
                  </a:lnTo>
                  <a:lnTo>
                    <a:pt x="29" y="44"/>
                  </a:lnTo>
                  <a:lnTo>
                    <a:pt x="64" y="46"/>
                  </a:lnTo>
                  <a:lnTo>
                    <a:pt x="83" y="35"/>
                  </a:lnTo>
                  <a:lnTo>
                    <a:pt x="87" y="6"/>
                  </a:lnTo>
                  <a:lnTo>
                    <a:pt x="120" y="0"/>
                  </a:lnTo>
                  <a:lnTo>
                    <a:pt x="135" y="11"/>
                  </a:lnTo>
                  <a:lnTo>
                    <a:pt x="135" y="35"/>
                  </a:lnTo>
                  <a:lnTo>
                    <a:pt x="127" y="58"/>
                  </a:lnTo>
                  <a:lnTo>
                    <a:pt x="152" y="84"/>
                  </a:lnTo>
                  <a:lnTo>
                    <a:pt x="137" y="107"/>
                  </a:lnTo>
                  <a:lnTo>
                    <a:pt x="154" y="145"/>
                  </a:lnTo>
                  <a:lnTo>
                    <a:pt x="145" y="178"/>
                  </a:lnTo>
                  <a:lnTo>
                    <a:pt x="175" y="248"/>
                  </a:lnTo>
                  <a:lnTo>
                    <a:pt x="112" y="312"/>
                  </a:lnTo>
                  <a:lnTo>
                    <a:pt x="37" y="333"/>
                  </a:lnTo>
                  <a:lnTo>
                    <a:pt x="35" y="319"/>
                  </a:lnTo>
                  <a:lnTo>
                    <a:pt x="10" y="308"/>
                  </a:lnTo>
                  <a:lnTo>
                    <a:pt x="8" y="245"/>
                  </a:lnTo>
                  <a:lnTo>
                    <a:pt x="77" y="174"/>
                  </a:lnTo>
                  <a:lnTo>
                    <a:pt x="54" y="140"/>
                  </a:lnTo>
                  <a:lnTo>
                    <a:pt x="47" y="71"/>
                  </a:lnTo>
                  <a:lnTo>
                    <a:pt x="0" y="35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998" y="2164"/>
              <a:ext cx="99" cy="119"/>
            </a:xfrm>
            <a:custGeom>
              <a:avLst/>
              <a:gdLst>
                <a:gd name="T0" fmla="*/ 0 w 101"/>
                <a:gd name="T1" fmla="*/ 44 h 127"/>
                <a:gd name="T2" fmla="*/ 14 w 101"/>
                <a:gd name="T3" fmla="*/ 20 h 127"/>
                <a:gd name="T4" fmla="*/ 43 w 101"/>
                <a:gd name="T5" fmla="*/ 9 h 127"/>
                <a:gd name="T6" fmla="*/ 81 w 101"/>
                <a:gd name="T7" fmla="*/ 11 h 127"/>
                <a:gd name="T8" fmla="*/ 96 w 101"/>
                <a:gd name="T9" fmla="*/ 0 h 127"/>
                <a:gd name="T10" fmla="*/ 91 w 101"/>
                <a:gd name="T11" fmla="*/ 22 h 127"/>
                <a:gd name="T12" fmla="*/ 66 w 101"/>
                <a:gd name="T13" fmla="*/ 20 h 127"/>
                <a:gd name="T14" fmla="*/ 52 w 101"/>
                <a:gd name="T15" fmla="*/ 38 h 127"/>
                <a:gd name="T16" fmla="*/ 39 w 101"/>
                <a:gd name="T17" fmla="*/ 26 h 127"/>
                <a:gd name="T18" fmla="*/ 48 w 101"/>
                <a:gd name="T19" fmla="*/ 56 h 127"/>
                <a:gd name="T20" fmla="*/ 35 w 101"/>
                <a:gd name="T21" fmla="*/ 62 h 127"/>
                <a:gd name="T22" fmla="*/ 58 w 101"/>
                <a:gd name="T23" fmla="*/ 74 h 127"/>
                <a:gd name="T24" fmla="*/ 58 w 101"/>
                <a:gd name="T25" fmla="*/ 85 h 127"/>
                <a:gd name="T26" fmla="*/ 39 w 101"/>
                <a:gd name="T27" fmla="*/ 89 h 127"/>
                <a:gd name="T28" fmla="*/ 45 w 101"/>
                <a:gd name="T29" fmla="*/ 111 h 127"/>
                <a:gd name="T30" fmla="*/ 25 w 101"/>
                <a:gd name="T31" fmla="*/ 103 h 127"/>
                <a:gd name="T32" fmla="*/ 16 w 101"/>
                <a:gd name="T33" fmla="*/ 83 h 127"/>
                <a:gd name="T34" fmla="*/ 45 w 101"/>
                <a:gd name="T35" fmla="*/ 76 h 127"/>
                <a:gd name="T36" fmla="*/ 18 w 101"/>
                <a:gd name="T37" fmla="*/ 74 h 127"/>
                <a:gd name="T38" fmla="*/ 0 w 101"/>
                <a:gd name="T39" fmla="*/ 44 h 1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01" h="127">
                  <a:moveTo>
                    <a:pt x="0" y="50"/>
                  </a:moveTo>
                  <a:lnTo>
                    <a:pt x="14" y="22"/>
                  </a:lnTo>
                  <a:lnTo>
                    <a:pt x="45" y="11"/>
                  </a:lnTo>
                  <a:lnTo>
                    <a:pt x="85" y="13"/>
                  </a:lnTo>
                  <a:lnTo>
                    <a:pt x="100" y="0"/>
                  </a:lnTo>
                  <a:lnTo>
                    <a:pt x="95" y="26"/>
                  </a:lnTo>
                  <a:lnTo>
                    <a:pt x="68" y="22"/>
                  </a:lnTo>
                  <a:lnTo>
                    <a:pt x="54" y="44"/>
                  </a:lnTo>
                  <a:lnTo>
                    <a:pt x="41" y="30"/>
                  </a:lnTo>
                  <a:lnTo>
                    <a:pt x="50" y="64"/>
                  </a:lnTo>
                  <a:lnTo>
                    <a:pt x="37" y="70"/>
                  </a:lnTo>
                  <a:lnTo>
                    <a:pt x="60" y="84"/>
                  </a:lnTo>
                  <a:lnTo>
                    <a:pt x="60" y="97"/>
                  </a:lnTo>
                  <a:lnTo>
                    <a:pt x="41" y="101"/>
                  </a:lnTo>
                  <a:lnTo>
                    <a:pt x="47" y="126"/>
                  </a:lnTo>
                  <a:lnTo>
                    <a:pt x="25" y="117"/>
                  </a:lnTo>
                  <a:lnTo>
                    <a:pt x="16" y="95"/>
                  </a:lnTo>
                  <a:lnTo>
                    <a:pt x="47" y="86"/>
                  </a:lnTo>
                  <a:lnTo>
                    <a:pt x="18" y="84"/>
                  </a:lnTo>
                  <a:lnTo>
                    <a:pt x="0" y="5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3062" y="2301"/>
              <a:ext cx="35" cy="17"/>
            </a:xfrm>
            <a:custGeom>
              <a:avLst/>
              <a:gdLst>
                <a:gd name="T0" fmla="*/ 0 w 36"/>
                <a:gd name="T1" fmla="*/ 15 h 18"/>
                <a:gd name="T2" fmla="*/ 3 w 36"/>
                <a:gd name="T3" fmla="*/ 0 h 18"/>
                <a:gd name="T4" fmla="*/ 33 w 36"/>
                <a:gd name="T5" fmla="*/ 15 h 18"/>
                <a:gd name="T6" fmla="*/ 11 w 36"/>
                <a:gd name="T7" fmla="*/ 15 h 18"/>
                <a:gd name="T8" fmla="*/ 0 w 36"/>
                <a:gd name="T9" fmla="*/ 15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18">
                  <a:moveTo>
                    <a:pt x="0" y="17"/>
                  </a:moveTo>
                  <a:lnTo>
                    <a:pt x="3" y="0"/>
                  </a:lnTo>
                  <a:lnTo>
                    <a:pt x="35" y="17"/>
                  </a:lnTo>
                  <a:lnTo>
                    <a:pt x="11" y="17"/>
                  </a:lnTo>
                  <a:lnTo>
                    <a:pt x="0" y="17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2934" y="2006"/>
              <a:ext cx="105" cy="70"/>
            </a:xfrm>
            <a:custGeom>
              <a:avLst/>
              <a:gdLst>
                <a:gd name="T0" fmla="*/ 0 w 108"/>
                <a:gd name="T1" fmla="*/ 37 h 75"/>
                <a:gd name="T2" fmla="*/ 18 w 108"/>
                <a:gd name="T3" fmla="*/ 11 h 75"/>
                <a:gd name="T4" fmla="*/ 35 w 108"/>
                <a:gd name="T5" fmla="*/ 18 h 75"/>
                <a:gd name="T6" fmla="*/ 71 w 108"/>
                <a:gd name="T7" fmla="*/ 0 h 75"/>
                <a:gd name="T8" fmla="*/ 90 w 108"/>
                <a:gd name="T9" fmla="*/ 4 h 75"/>
                <a:gd name="T10" fmla="*/ 101 w 108"/>
                <a:gd name="T11" fmla="*/ 14 h 75"/>
                <a:gd name="T12" fmla="*/ 61 w 108"/>
                <a:gd name="T13" fmla="*/ 56 h 75"/>
                <a:gd name="T14" fmla="*/ 31 w 108"/>
                <a:gd name="T15" fmla="*/ 64 h 75"/>
                <a:gd name="T16" fmla="*/ 0 w 108"/>
                <a:gd name="T17" fmla="*/ 3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8" h="75">
                  <a:moveTo>
                    <a:pt x="0" y="43"/>
                  </a:moveTo>
                  <a:lnTo>
                    <a:pt x="18" y="13"/>
                  </a:lnTo>
                  <a:lnTo>
                    <a:pt x="37" y="20"/>
                  </a:lnTo>
                  <a:lnTo>
                    <a:pt x="75" y="0"/>
                  </a:lnTo>
                  <a:lnTo>
                    <a:pt x="96" y="4"/>
                  </a:lnTo>
                  <a:lnTo>
                    <a:pt x="107" y="16"/>
                  </a:lnTo>
                  <a:lnTo>
                    <a:pt x="65" y="64"/>
                  </a:lnTo>
                  <a:lnTo>
                    <a:pt x="33" y="74"/>
                  </a:lnTo>
                  <a:lnTo>
                    <a:pt x="0" y="43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880" y="2242"/>
              <a:ext cx="45" cy="35"/>
            </a:xfrm>
            <a:custGeom>
              <a:avLst/>
              <a:gdLst>
                <a:gd name="T0" fmla="*/ 0 w 46"/>
                <a:gd name="T1" fmla="*/ 9 h 37"/>
                <a:gd name="T2" fmla="*/ 36 w 46"/>
                <a:gd name="T3" fmla="*/ 32 h 37"/>
                <a:gd name="T4" fmla="*/ 43 w 46"/>
                <a:gd name="T5" fmla="*/ 0 h 37"/>
                <a:gd name="T6" fmla="*/ 0 w 46"/>
                <a:gd name="T7" fmla="*/ 9 h 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37">
                  <a:moveTo>
                    <a:pt x="0" y="9"/>
                  </a:moveTo>
                  <a:lnTo>
                    <a:pt x="38" y="36"/>
                  </a:lnTo>
                  <a:lnTo>
                    <a:pt x="45" y="0"/>
                  </a:lnTo>
                  <a:lnTo>
                    <a:pt x="0" y="9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907" y="1852"/>
              <a:ext cx="153" cy="145"/>
            </a:xfrm>
            <a:custGeom>
              <a:avLst/>
              <a:gdLst>
                <a:gd name="T0" fmla="*/ 0 w 157"/>
                <a:gd name="T1" fmla="*/ 22 h 155"/>
                <a:gd name="T2" fmla="*/ 8 w 157"/>
                <a:gd name="T3" fmla="*/ 94 h 155"/>
                <a:gd name="T4" fmla="*/ 85 w 157"/>
                <a:gd name="T5" fmla="*/ 130 h 155"/>
                <a:gd name="T6" fmla="*/ 125 w 157"/>
                <a:gd name="T7" fmla="*/ 135 h 155"/>
                <a:gd name="T8" fmla="*/ 148 w 157"/>
                <a:gd name="T9" fmla="*/ 99 h 155"/>
                <a:gd name="T10" fmla="*/ 134 w 157"/>
                <a:gd name="T11" fmla="*/ 56 h 155"/>
                <a:gd name="T12" fmla="*/ 145 w 157"/>
                <a:gd name="T13" fmla="*/ 48 h 155"/>
                <a:gd name="T14" fmla="*/ 139 w 157"/>
                <a:gd name="T15" fmla="*/ 15 h 155"/>
                <a:gd name="T16" fmla="*/ 83 w 157"/>
                <a:gd name="T17" fmla="*/ 6 h 155"/>
                <a:gd name="T18" fmla="*/ 45 w 157"/>
                <a:gd name="T19" fmla="*/ 0 h 155"/>
                <a:gd name="T20" fmla="*/ 0 w 157"/>
                <a:gd name="T21" fmla="*/ 22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7" h="155">
                  <a:moveTo>
                    <a:pt x="0" y="26"/>
                  </a:moveTo>
                  <a:lnTo>
                    <a:pt x="8" y="107"/>
                  </a:lnTo>
                  <a:lnTo>
                    <a:pt x="89" y="149"/>
                  </a:lnTo>
                  <a:lnTo>
                    <a:pt x="131" y="154"/>
                  </a:lnTo>
                  <a:lnTo>
                    <a:pt x="156" y="113"/>
                  </a:lnTo>
                  <a:lnTo>
                    <a:pt x="141" y="64"/>
                  </a:lnTo>
                  <a:lnTo>
                    <a:pt x="153" y="55"/>
                  </a:lnTo>
                  <a:lnTo>
                    <a:pt x="147" y="17"/>
                  </a:lnTo>
                  <a:lnTo>
                    <a:pt x="87" y="6"/>
                  </a:lnTo>
                  <a:lnTo>
                    <a:pt x="47" y="0"/>
                  </a:lnTo>
                  <a:lnTo>
                    <a:pt x="0" y="26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3000" y="2012"/>
              <a:ext cx="149" cy="108"/>
            </a:xfrm>
            <a:custGeom>
              <a:avLst/>
              <a:gdLst>
                <a:gd name="T0" fmla="*/ 0 w 152"/>
                <a:gd name="T1" fmla="*/ 51 h 115"/>
                <a:gd name="T2" fmla="*/ 37 w 152"/>
                <a:gd name="T3" fmla="*/ 90 h 115"/>
                <a:gd name="T4" fmla="*/ 126 w 152"/>
                <a:gd name="T5" fmla="*/ 100 h 115"/>
                <a:gd name="T6" fmla="*/ 145 w 152"/>
                <a:gd name="T7" fmla="*/ 67 h 115"/>
                <a:gd name="T8" fmla="*/ 122 w 152"/>
                <a:gd name="T9" fmla="*/ 65 h 115"/>
                <a:gd name="T10" fmla="*/ 120 w 152"/>
                <a:gd name="T11" fmla="*/ 34 h 115"/>
                <a:gd name="T12" fmla="*/ 99 w 152"/>
                <a:gd name="T13" fmla="*/ 0 h 115"/>
                <a:gd name="T14" fmla="*/ 37 w 152"/>
                <a:gd name="T15" fmla="*/ 8 h 115"/>
                <a:gd name="T16" fmla="*/ 0 w 152"/>
                <a:gd name="T17" fmla="*/ 51 h 1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2" h="115">
                  <a:moveTo>
                    <a:pt x="0" y="58"/>
                  </a:moveTo>
                  <a:lnTo>
                    <a:pt x="39" y="102"/>
                  </a:lnTo>
                  <a:lnTo>
                    <a:pt x="132" y="114"/>
                  </a:lnTo>
                  <a:lnTo>
                    <a:pt x="151" y="76"/>
                  </a:lnTo>
                  <a:lnTo>
                    <a:pt x="126" y="73"/>
                  </a:lnTo>
                  <a:lnTo>
                    <a:pt x="124" y="38"/>
                  </a:lnTo>
                  <a:lnTo>
                    <a:pt x="103" y="0"/>
                  </a:lnTo>
                  <a:lnTo>
                    <a:pt x="39" y="8"/>
                  </a:lnTo>
                  <a:lnTo>
                    <a:pt x="0" y="58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859" y="1434"/>
              <a:ext cx="199" cy="401"/>
            </a:xfrm>
            <a:custGeom>
              <a:avLst/>
              <a:gdLst>
                <a:gd name="T0" fmla="*/ 0 w 204"/>
                <a:gd name="T1" fmla="*/ 281 h 426"/>
                <a:gd name="T2" fmla="*/ 8 w 204"/>
                <a:gd name="T3" fmla="*/ 327 h 426"/>
                <a:gd name="T4" fmla="*/ 24 w 204"/>
                <a:gd name="T5" fmla="*/ 346 h 426"/>
                <a:gd name="T6" fmla="*/ 22 w 204"/>
                <a:gd name="T7" fmla="*/ 377 h 426"/>
                <a:gd name="T8" fmla="*/ 70 w 204"/>
                <a:gd name="T9" fmla="*/ 356 h 426"/>
                <a:gd name="T10" fmla="*/ 83 w 204"/>
                <a:gd name="T11" fmla="*/ 295 h 426"/>
                <a:gd name="T12" fmla="*/ 72 w 204"/>
                <a:gd name="T13" fmla="*/ 293 h 426"/>
                <a:gd name="T14" fmla="*/ 110 w 204"/>
                <a:gd name="T15" fmla="*/ 275 h 426"/>
                <a:gd name="T16" fmla="*/ 76 w 204"/>
                <a:gd name="T17" fmla="*/ 271 h 426"/>
                <a:gd name="T18" fmla="*/ 100 w 204"/>
                <a:gd name="T19" fmla="*/ 275 h 426"/>
                <a:gd name="T20" fmla="*/ 114 w 204"/>
                <a:gd name="T21" fmla="*/ 262 h 426"/>
                <a:gd name="T22" fmla="*/ 95 w 204"/>
                <a:gd name="T23" fmla="*/ 241 h 426"/>
                <a:gd name="T24" fmla="*/ 74 w 204"/>
                <a:gd name="T25" fmla="*/ 253 h 426"/>
                <a:gd name="T26" fmla="*/ 91 w 204"/>
                <a:gd name="T27" fmla="*/ 241 h 426"/>
                <a:gd name="T28" fmla="*/ 91 w 204"/>
                <a:gd name="T29" fmla="*/ 189 h 426"/>
                <a:gd name="T30" fmla="*/ 157 w 204"/>
                <a:gd name="T31" fmla="*/ 137 h 426"/>
                <a:gd name="T32" fmla="*/ 151 w 204"/>
                <a:gd name="T33" fmla="*/ 126 h 426"/>
                <a:gd name="T34" fmla="*/ 163 w 204"/>
                <a:gd name="T35" fmla="*/ 100 h 426"/>
                <a:gd name="T36" fmla="*/ 193 w 204"/>
                <a:gd name="T37" fmla="*/ 92 h 426"/>
                <a:gd name="T38" fmla="*/ 186 w 204"/>
                <a:gd name="T39" fmla="*/ 31 h 426"/>
                <a:gd name="T40" fmla="*/ 141 w 204"/>
                <a:gd name="T41" fmla="*/ 0 h 426"/>
                <a:gd name="T42" fmla="*/ 136 w 204"/>
                <a:gd name="T43" fmla="*/ 0 h 426"/>
                <a:gd name="T44" fmla="*/ 134 w 204"/>
                <a:gd name="T45" fmla="*/ 20 h 426"/>
                <a:gd name="T46" fmla="*/ 105 w 204"/>
                <a:gd name="T47" fmla="*/ 17 h 426"/>
                <a:gd name="T48" fmla="*/ 100 w 204"/>
                <a:gd name="T49" fmla="*/ 31 h 426"/>
                <a:gd name="T50" fmla="*/ 83 w 204"/>
                <a:gd name="T51" fmla="*/ 38 h 426"/>
                <a:gd name="T52" fmla="*/ 76 w 204"/>
                <a:gd name="T53" fmla="*/ 60 h 426"/>
                <a:gd name="T54" fmla="*/ 51 w 204"/>
                <a:gd name="T55" fmla="*/ 90 h 426"/>
                <a:gd name="T56" fmla="*/ 37 w 204"/>
                <a:gd name="T57" fmla="*/ 131 h 426"/>
                <a:gd name="T58" fmla="*/ 43 w 204"/>
                <a:gd name="T59" fmla="*/ 147 h 426"/>
                <a:gd name="T60" fmla="*/ 16 w 204"/>
                <a:gd name="T61" fmla="*/ 158 h 426"/>
                <a:gd name="T62" fmla="*/ 14 w 204"/>
                <a:gd name="T63" fmla="*/ 212 h 426"/>
                <a:gd name="T64" fmla="*/ 22 w 204"/>
                <a:gd name="T65" fmla="*/ 221 h 426"/>
                <a:gd name="T66" fmla="*/ 14 w 204"/>
                <a:gd name="T67" fmla="*/ 232 h 426"/>
                <a:gd name="T68" fmla="*/ 18 w 204"/>
                <a:gd name="T69" fmla="*/ 255 h 426"/>
                <a:gd name="T70" fmla="*/ 0 w 204"/>
                <a:gd name="T71" fmla="*/ 281 h 42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04" h="426">
                  <a:moveTo>
                    <a:pt x="0" y="317"/>
                  </a:moveTo>
                  <a:lnTo>
                    <a:pt x="8" y="369"/>
                  </a:lnTo>
                  <a:lnTo>
                    <a:pt x="26" y="391"/>
                  </a:lnTo>
                  <a:lnTo>
                    <a:pt x="24" y="425"/>
                  </a:lnTo>
                  <a:lnTo>
                    <a:pt x="74" y="402"/>
                  </a:lnTo>
                  <a:lnTo>
                    <a:pt x="87" y="332"/>
                  </a:lnTo>
                  <a:lnTo>
                    <a:pt x="76" y="330"/>
                  </a:lnTo>
                  <a:lnTo>
                    <a:pt x="116" y="310"/>
                  </a:lnTo>
                  <a:lnTo>
                    <a:pt x="80" y="306"/>
                  </a:lnTo>
                  <a:lnTo>
                    <a:pt x="105" y="310"/>
                  </a:lnTo>
                  <a:lnTo>
                    <a:pt x="120" y="295"/>
                  </a:lnTo>
                  <a:lnTo>
                    <a:pt x="99" y="272"/>
                  </a:lnTo>
                  <a:lnTo>
                    <a:pt x="78" y="286"/>
                  </a:lnTo>
                  <a:lnTo>
                    <a:pt x="95" y="272"/>
                  </a:lnTo>
                  <a:lnTo>
                    <a:pt x="95" y="213"/>
                  </a:lnTo>
                  <a:lnTo>
                    <a:pt x="165" y="155"/>
                  </a:lnTo>
                  <a:lnTo>
                    <a:pt x="159" y="142"/>
                  </a:lnTo>
                  <a:lnTo>
                    <a:pt x="171" y="113"/>
                  </a:lnTo>
                  <a:lnTo>
                    <a:pt x="203" y="104"/>
                  </a:lnTo>
                  <a:lnTo>
                    <a:pt x="196" y="35"/>
                  </a:lnTo>
                  <a:lnTo>
                    <a:pt x="149" y="0"/>
                  </a:lnTo>
                  <a:lnTo>
                    <a:pt x="142" y="0"/>
                  </a:lnTo>
                  <a:lnTo>
                    <a:pt x="140" y="22"/>
                  </a:lnTo>
                  <a:lnTo>
                    <a:pt x="111" y="19"/>
                  </a:lnTo>
                  <a:lnTo>
                    <a:pt x="105" y="35"/>
                  </a:lnTo>
                  <a:lnTo>
                    <a:pt x="87" y="42"/>
                  </a:lnTo>
                  <a:lnTo>
                    <a:pt x="80" y="68"/>
                  </a:lnTo>
                  <a:lnTo>
                    <a:pt x="53" y="102"/>
                  </a:lnTo>
                  <a:lnTo>
                    <a:pt x="39" y="148"/>
                  </a:lnTo>
                  <a:lnTo>
                    <a:pt x="45" y="166"/>
                  </a:lnTo>
                  <a:lnTo>
                    <a:pt x="16" y="179"/>
                  </a:lnTo>
                  <a:lnTo>
                    <a:pt x="14" y="239"/>
                  </a:lnTo>
                  <a:lnTo>
                    <a:pt x="24" y="250"/>
                  </a:lnTo>
                  <a:lnTo>
                    <a:pt x="14" y="261"/>
                  </a:lnTo>
                  <a:lnTo>
                    <a:pt x="18" y="288"/>
                  </a:lnTo>
                  <a:lnTo>
                    <a:pt x="0" y="317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91" y="2164"/>
              <a:ext cx="44" cy="39"/>
            </a:xfrm>
            <a:custGeom>
              <a:avLst/>
              <a:gdLst>
                <a:gd name="T0" fmla="*/ 0 w 45"/>
                <a:gd name="T1" fmla="*/ 25 h 42"/>
                <a:gd name="T2" fmla="*/ 4 w 45"/>
                <a:gd name="T3" fmla="*/ 0 h 42"/>
                <a:gd name="T4" fmla="*/ 29 w 45"/>
                <a:gd name="T5" fmla="*/ 0 h 42"/>
                <a:gd name="T6" fmla="*/ 42 w 45"/>
                <a:gd name="T7" fmla="*/ 18 h 42"/>
                <a:gd name="T8" fmla="*/ 22 w 45"/>
                <a:gd name="T9" fmla="*/ 18 h 42"/>
                <a:gd name="T10" fmla="*/ 2 w 45"/>
                <a:gd name="T11" fmla="*/ 35 h 42"/>
                <a:gd name="T12" fmla="*/ 12 w 45"/>
                <a:gd name="T13" fmla="*/ 25 h 42"/>
                <a:gd name="T14" fmla="*/ 0 w 45"/>
                <a:gd name="T15" fmla="*/ 25 h 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" h="42">
                  <a:moveTo>
                    <a:pt x="0" y="29"/>
                  </a:moveTo>
                  <a:lnTo>
                    <a:pt x="4" y="0"/>
                  </a:lnTo>
                  <a:lnTo>
                    <a:pt x="31" y="0"/>
                  </a:lnTo>
                  <a:lnTo>
                    <a:pt x="44" y="20"/>
                  </a:lnTo>
                  <a:lnTo>
                    <a:pt x="23" y="20"/>
                  </a:lnTo>
                  <a:lnTo>
                    <a:pt x="2" y="41"/>
                  </a:lnTo>
                  <a:lnTo>
                    <a:pt x="12" y="29"/>
                  </a:lnTo>
                  <a:lnTo>
                    <a:pt x="0" y="29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96" y="2158"/>
              <a:ext cx="286" cy="135"/>
            </a:xfrm>
            <a:custGeom>
              <a:avLst/>
              <a:gdLst>
                <a:gd name="T0" fmla="*/ 0 w 293"/>
                <a:gd name="T1" fmla="*/ 43 h 144"/>
                <a:gd name="T2" fmla="*/ 12 w 293"/>
                <a:gd name="T3" fmla="*/ 74 h 144"/>
                <a:gd name="T4" fmla="*/ 0 w 293"/>
                <a:gd name="T5" fmla="*/ 78 h 144"/>
                <a:gd name="T6" fmla="*/ 12 w 293"/>
                <a:gd name="T7" fmla="*/ 84 h 144"/>
                <a:gd name="T8" fmla="*/ 14 w 293"/>
                <a:gd name="T9" fmla="*/ 104 h 144"/>
                <a:gd name="T10" fmla="*/ 31 w 293"/>
                <a:gd name="T11" fmla="*/ 102 h 144"/>
                <a:gd name="T12" fmla="*/ 14 w 293"/>
                <a:gd name="T13" fmla="*/ 112 h 144"/>
                <a:gd name="T14" fmla="*/ 33 w 293"/>
                <a:gd name="T15" fmla="*/ 107 h 144"/>
                <a:gd name="T16" fmla="*/ 54 w 293"/>
                <a:gd name="T17" fmla="*/ 120 h 144"/>
                <a:gd name="T18" fmla="*/ 70 w 293"/>
                <a:gd name="T19" fmla="*/ 106 h 144"/>
                <a:gd name="T20" fmla="*/ 97 w 293"/>
                <a:gd name="T21" fmla="*/ 123 h 144"/>
                <a:gd name="T22" fmla="*/ 145 w 293"/>
                <a:gd name="T23" fmla="*/ 106 h 144"/>
                <a:gd name="T24" fmla="*/ 143 w 293"/>
                <a:gd name="T25" fmla="*/ 126 h 144"/>
                <a:gd name="T26" fmla="*/ 154 w 293"/>
                <a:gd name="T27" fmla="*/ 106 h 144"/>
                <a:gd name="T28" fmla="*/ 243 w 293"/>
                <a:gd name="T29" fmla="*/ 99 h 144"/>
                <a:gd name="T30" fmla="*/ 278 w 293"/>
                <a:gd name="T31" fmla="*/ 99 h 144"/>
                <a:gd name="T32" fmla="*/ 268 w 293"/>
                <a:gd name="T33" fmla="*/ 54 h 144"/>
                <a:gd name="T34" fmla="*/ 275 w 293"/>
                <a:gd name="T35" fmla="*/ 47 h 144"/>
                <a:gd name="T36" fmla="*/ 247 w 293"/>
                <a:gd name="T37" fmla="*/ 9 h 144"/>
                <a:gd name="T38" fmla="*/ 227 w 293"/>
                <a:gd name="T39" fmla="*/ 9 h 144"/>
                <a:gd name="T40" fmla="*/ 176 w 293"/>
                <a:gd name="T41" fmla="*/ 25 h 144"/>
                <a:gd name="T42" fmla="*/ 133 w 293"/>
                <a:gd name="T43" fmla="*/ 0 h 144"/>
                <a:gd name="T44" fmla="*/ 104 w 293"/>
                <a:gd name="T45" fmla="*/ 2 h 144"/>
                <a:gd name="T46" fmla="*/ 70 w 293"/>
                <a:gd name="T47" fmla="*/ 23 h 144"/>
                <a:gd name="T48" fmla="*/ 41 w 293"/>
                <a:gd name="T49" fmla="*/ 18 h 144"/>
                <a:gd name="T50" fmla="*/ 54 w 293"/>
                <a:gd name="T51" fmla="*/ 29 h 144"/>
                <a:gd name="T52" fmla="*/ 0 w 293"/>
                <a:gd name="T53" fmla="*/ 43 h 14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93" h="144">
                  <a:moveTo>
                    <a:pt x="0" y="49"/>
                  </a:moveTo>
                  <a:lnTo>
                    <a:pt x="12" y="84"/>
                  </a:lnTo>
                  <a:lnTo>
                    <a:pt x="0" y="89"/>
                  </a:lnTo>
                  <a:lnTo>
                    <a:pt x="12" y="96"/>
                  </a:lnTo>
                  <a:lnTo>
                    <a:pt x="14" y="118"/>
                  </a:lnTo>
                  <a:lnTo>
                    <a:pt x="33" y="116"/>
                  </a:lnTo>
                  <a:lnTo>
                    <a:pt x="14" y="127"/>
                  </a:lnTo>
                  <a:lnTo>
                    <a:pt x="35" y="122"/>
                  </a:lnTo>
                  <a:lnTo>
                    <a:pt x="56" y="136"/>
                  </a:lnTo>
                  <a:lnTo>
                    <a:pt x="74" y="120"/>
                  </a:lnTo>
                  <a:lnTo>
                    <a:pt x="101" y="140"/>
                  </a:lnTo>
                  <a:lnTo>
                    <a:pt x="153" y="120"/>
                  </a:lnTo>
                  <a:lnTo>
                    <a:pt x="151" y="143"/>
                  </a:lnTo>
                  <a:lnTo>
                    <a:pt x="162" y="120"/>
                  </a:lnTo>
                  <a:lnTo>
                    <a:pt x="255" y="113"/>
                  </a:lnTo>
                  <a:lnTo>
                    <a:pt x="292" y="113"/>
                  </a:lnTo>
                  <a:lnTo>
                    <a:pt x="282" y="62"/>
                  </a:lnTo>
                  <a:lnTo>
                    <a:pt x="289" y="53"/>
                  </a:lnTo>
                  <a:lnTo>
                    <a:pt x="259" y="11"/>
                  </a:lnTo>
                  <a:lnTo>
                    <a:pt x="239" y="11"/>
                  </a:lnTo>
                  <a:lnTo>
                    <a:pt x="184" y="29"/>
                  </a:lnTo>
                  <a:lnTo>
                    <a:pt x="139" y="0"/>
                  </a:lnTo>
                  <a:lnTo>
                    <a:pt x="110" y="2"/>
                  </a:lnTo>
                  <a:lnTo>
                    <a:pt x="74" y="26"/>
                  </a:lnTo>
                  <a:lnTo>
                    <a:pt x="43" y="20"/>
                  </a:lnTo>
                  <a:lnTo>
                    <a:pt x="56" y="33"/>
                  </a:lnTo>
                  <a:lnTo>
                    <a:pt x="0" y="49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2922" y="2048"/>
              <a:ext cx="119" cy="136"/>
            </a:xfrm>
            <a:custGeom>
              <a:avLst/>
              <a:gdLst>
                <a:gd name="T0" fmla="*/ 0 w 122"/>
                <a:gd name="T1" fmla="*/ 30 h 147"/>
                <a:gd name="T2" fmla="*/ 0 w 122"/>
                <a:gd name="T3" fmla="*/ 9 h 147"/>
                <a:gd name="T4" fmla="*/ 29 w 122"/>
                <a:gd name="T5" fmla="*/ 0 h 147"/>
                <a:gd name="T6" fmla="*/ 56 w 122"/>
                <a:gd name="T7" fmla="*/ 26 h 147"/>
                <a:gd name="T8" fmla="*/ 79 w 122"/>
                <a:gd name="T9" fmla="*/ 19 h 147"/>
                <a:gd name="T10" fmla="*/ 110 w 122"/>
                <a:gd name="T11" fmla="*/ 56 h 147"/>
                <a:gd name="T12" fmla="*/ 106 w 122"/>
                <a:gd name="T13" fmla="*/ 98 h 147"/>
                <a:gd name="T14" fmla="*/ 115 w 122"/>
                <a:gd name="T15" fmla="*/ 115 h 147"/>
                <a:gd name="T16" fmla="*/ 91 w 122"/>
                <a:gd name="T17" fmla="*/ 125 h 147"/>
                <a:gd name="T18" fmla="*/ 79 w 122"/>
                <a:gd name="T19" fmla="*/ 91 h 147"/>
                <a:gd name="T20" fmla="*/ 69 w 122"/>
                <a:gd name="T21" fmla="*/ 105 h 147"/>
                <a:gd name="T22" fmla="*/ 29 w 122"/>
                <a:gd name="T23" fmla="*/ 72 h 147"/>
                <a:gd name="T24" fmla="*/ 12 w 122"/>
                <a:gd name="T25" fmla="*/ 36 h 147"/>
                <a:gd name="T26" fmla="*/ 2 w 122"/>
                <a:gd name="T27" fmla="*/ 43 h 147"/>
                <a:gd name="T28" fmla="*/ 0 w 122"/>
                <a:gd name="T29" fmla="*/ 30 h 1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2" h="147">
                  <a:moveTo>
                    <a:pt x="0" y="35"/>
                  </a:moveTo>
                  <a:lnTo>
                    <a:pt x="0" y="11"/>
                  </a:lnTo>
                  <a:lnTo>
                    <a:pt x="31" y="0"/>
                  </a:lnTo>
                  <a:lnTo>
                    <a:pt x="58" y="30"/>
                  </a:lnTo>
                  <a:lnTo>
                    <a:pt x="83" y="22"/>
                  </a:lnTo>
                  <a:lnTo>
                    <a:pt x="116" y="66"/>
                  </a:lnTo>
                  <a:lnTo>
                    <a:pt x="112" y="115"/>
                  </a:lnTo>
                  <a:lnTo>
                    <a:pt x="121" y="134"/>
                  </a:lnTo>
                  <a:lnTo>
                    <a:pt x="95" y="146"/>
                  </a:lnTo>
                  <a:lnTo>
                    <a:pt x="83" y="106"/>
                  </a:lnTo>
                  <a:lnTo>
                    <a:pt x="73" y="123"/>
                  </a:lnTo>
                  <a:lnTo>
                    <a:pt x="31" y="84"/>
                  </a:lnTo>
                  <a:lnTo>
                    <a:pt x="12" y="42"/>
                  </a:lnTo>
                  <a:lnTo>
                    <a:pt x="2" y="50"/>
                  </a:lnTo>
                  <a:lnTo>
                    <a:pt x="0" y="35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3002" y="1130"/>
              <a:ext cx="2655" cy="1188"/>
            </a:xfrm>
            <a:custGeom>
              <a:avLst/>
              <a:gdLst>
                <a:gd name="T0" fmla="*/ 31 w 2720"/>
                <a:gd name="T1" fmla="*/ 616 h 1265"/>
                <a:gd name="T2" fmla="*/ 160 w 2720"/>
                <a:gd name="T3" fmla="*/ 552 h 1265"/>
                <a:gd name="T4" fmla="*/ 160 w 2720"/>
                <a:gd name="T5" fmla="*/ 390 h 1265"/>
                <a:gd name="T6" fmla="*/ 184 w 2720"/>
                <a:gd name="T7" fmla="*/ 268 h 1265"/>
                <a:gd name="T8" fmla="*/ 327 w 2720"/>
                <a:gd name="T9" fmla="*/ 363 h 1265"/>
                <a:gd name="T10" fmla="*/ 283 w 2720"/>
                <a:gd name="T11" fmla="*/ 444 h 1265"/>
                <a:gd name="T12" fmla="*/ 305 w 2720"/>
                <a:gd name="T13" fmla="*/ 398 h 1265"/>
                <a:gd name="T14" fmla="*/ 408 w 2720"/>
                <a:gd name="T15" fmla="*/ 331 h 1265"/>
                <a:gd name="T16" fmla="*/ 518 w 2720"/>
                <a:gd name="T17" fmla="*/ 301 h 1265"/>
                <a:gd name="T18" fmla="*/ 626 w 2720"/>
                <a:gd name="T19" fmla="*/ 270 h 1265"/>
                <a:gd name="T20" fmla="*/ 725 w 2720"/>
                <a:gd name="T21" fmla="*/ 242 h 1265"/>
                <a:gd name="T22" fmla="*/ 802 w 2720"/>
                <a:gd name="T23" fmla="*/ 177 h 1265"/>
                <a:gd name="T24" fmla="*/ 784 w 2720"/>
                <a:gd name="T25" fmla="*/ 350 h 1265"/>
                <a:gd name="T26" fmla="*/ 842 w 2720"/>
                <a:gd name="T27" fmla="*/ 300 h 1265"/>
                <a:gd name="T28" fmla="*/ 886 w 2720"/>
                <a:gd name="T29" fmla="*/ 319 h 1265"/>
                <a:gd name="T30" fmla="*/ 834 w 2720"/>
                <a:gd name="T31" fmla="*/ 172 h 1265"/>
                <a:gd name="T32" fmla="*/ 882 w 2720"/>
                <a:gd name="T33" fmla="*/ 206 h 1265"/>
                <a:gd name="T34" fmla="*/ 964 w 2720"/>
                <a:gd name="T35" fmla="*/ 265 h 1265"/>
                <a:gd name="T36" fmla="*/ 1017 w 2720"/>
                <a:gd name="T37" fmla="*/ 111 h 1265"/>
                <a:gd name="T38" fmla="*/ 1153 w 2720"/>
                <a:gd name="T39" fmla="*/ 66 h 1265"/>
                <a:gd name="T40" fmla="*/ 1236 w 2720"/>
                <a:gd name="T41" fmla="*/ 24 h 1265"/>
                <a:gd name="T42" fmla="*/ 1386 w 2720"/>
                <a:gd name="T43" fmla="*/ 36 h 1265"/>
                <a:gd name="T44" fmla="*/ 1280 w 2720"/>
                <a:gd name="T45" fmla="*/ 181 h 1265"/>
                <a:gd name="T46" fmla="*/ 1409 w 2720"/>
                <a:gd name="T47" fmla="*/ 145 h 1265"/>
                <a:gd name="T48" fmla="*/ 1502 w 2720"/>
                <a:gd name="T49" fmla="*/ 148 h 1265"/>
                <a:gd name="T50" fmla="*/ 1665 w 2720"/>
                <a:gd name="T51" fmla="*/ 166 h 1265"/>
                <a:gd name="T52" fmla="*/ 1796 w 2720"/>
                <a:gd name="T53" fmla="*/ 229 h 1265"/>
                <a:gd name="T54" fmla="*/ 1962 w 2720"/>
                <a:gd name="T55" fmla="*/ 211 h 1265"/>
                <a:gd name="T56" fmla="*/ 2150 w 2720"/>
                <a:gd name="T57" fmla="*/ 284 h 1265"/>
                <a:gd name="T58" fmla="*/ 2295 w 2720"/>
                <a:gd name="T59" fmla="*/ 292 h 1265"/>
                <a:gd name="T60" fmla="*/ 2523 w 2720"/>
                <a:gd name="T61" fmla="*/ 376 h 1265"/>
                <a:gd name="T62" fmla="*/ 2545 w 2720"/>
                <a:gd name="T63" fmla="*/ 409 h 1265"/>
                <a:gd name="T64" fmla="*/ 2503 w 2720"/>
                <a:gd name="T65" fmla="*/ 424 h 1265"/>
                <a:gd name="T66" fmla="*/ 2432 w 2720"/>
                <a:gd name="T67" fmla="*/ 382 h 1265"/>
                <a:gd name="T68" fmla="*/ 2416 w 2720"/>
                <a:gd name="T69" fmla="*/ 487 h 1265"/>
                <a:gd name="T70" fmla="*/ 2220 w 2720"/>
                <a:gd name="T71" fmla="*/ 557 h 1265"/>
                <a:gd name="T72" fmla="*/ 2171 w 2720"/>
                <a:gd name="T73" fmla="*/ 628 h 1265"/>
                <a:gd name="T74" fmla="*/ 2129 w 2720"/>
                <a:gd name="T75" fmla="*/ 726 h 1265"/>
                <a:gd name="T76" fmla="*/ 2083 w 2720"/>
                <a:gd name="T77" fmla="*/ 609 h 1265"/>
                <a:gd name="T78" fmla="*/ 2182 w 2720"/>
                <a:gd name="T79" fmla="*/ 485 h 1265"/>
                <a:gd name="T80" fmla="*/ 2050 w 2720"/>
                <a:gd name="T81" fmla="*/ 576 h 1265"/>
                <a:gd name="T82" fmla="*/ 1865 w 2720"/>
                <a:gd name="T83" fmla="*/ 574 h 1265"/>
                <a:gd name="T84" fmla="*/ 1801 w 2720"/>
                <a:gd name="T85" fmla="*/ 706 h 1265"/>
                <a:gd name="T86" fmla="*/ 1842 w 2720"/>
                <a:gd name="T87" fmla="*/ 732 h 1265"/>
                <a:gd name="T88" fmla="*/ 1703 w 2720"/>
                <a:gd name="T89" fmla="*/ 946 h 1265"/>
                <a:gd name="T90" fmla="*/ 1748 w 2720"/>
                <a:gd name="T91" fmla="*/ 834 h 1265"/>
                <a:gd name="T92" fmla="*/ 1523 w 2720"/>
                <a:gd name="T93" fmla="*/ 738 h 1265"/>
                <a:gd name="T94" fmla="*/ 1365 w 2720"/>
                <a:gd name="T95" fmla="*/ 814 h 1265"/>
                <a:gd name="T96" fmla="*/ 1184 w 2720"/>
                <a:gd name="T97" fmla="*/ 799 h 1265"/>
                <a:gd name="T98" fmla="*/ 952 w 2720"/>
                <a:gd name="T99" fmla="*/ 905 h 1265"/>
                <a:gd name="T100" fmla="*/ 820 w 2720"/>
                <a:gd name="T101" fmla="*/ 1041 h 1265"/>
                <a:gd name="T102" fmla="*/ 755 w 2720"/>
                <a:gd name="T103" fmla="*/ 1077 h 1265"/>
                <a:gd name="T104" fmla="*/ 520 w 2720"/>
                <a:gd name="T105" fmla="*/ 1069 h 1265"/>
                <a:gd name="T106" fmla="*/ 524 w 2720"/>
                <a:gd name="T107" fmla="*/ 1005 h 1265"/>
                <a:gd name="T108" fmla="*/ 461 w 2720"/>
                <a:gd name="T109" fmla="*/ 920 h 1265"/>
                <a:gd name="T110" fmla="*/ 439 w 2720"/>
                <a:gd name="T111" fmla="*/ 875 h 1265"/>
                <a:gd name="T112" fmla="*/ 435 w 2720"/>
                <a:gd name="T113" fmla="*/ 976 h 1265"/>
                <a:gd name="T114" fmla="*/ 401 w 2720"/>
                <a:gd name="T115" fmla="*/ 1041 h 1265"/>
                <a:gd name="T116" fmla="*/ 285 w 2720"/>
                <a:gd name="T117" fmla="*/ 887 h 1265"/>
                <a:gd name="T118" fmla="*/ 233 w 2720"/>
                <a:gd name="T119" fmla="*/ 905 h 1265"/>
                <a:gd name="T120" fmla="*/ 185 w 2720"/>
                <a:gd name="T121" fmla="*/ 872 h 1265"/>
                <a:gd name="T122" fmla="*/ 47 w 2720"/>
                <a:gd name="T123" fmla="*/ 846 h 1265"/>
                <a:gd name="T124" fmla="*/ 60 w 2720"/>
                <a:gd name="T125" fmla="*/ 702 h 126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720" h="1265">
                  <a:moveTo>
                    <a:pt x="0" y="785"/>
                  </a:moveTo>
                  <a:lnTo>
                    <a:pt x="22" y="761"/>
                  </a:lnTo>
                  <a:lnTo>
                    <a:pt x="14" y="772"/>
                  </a:lnTo>
                  <a:lnTo>
                    <a:pt x="24" y="774"/>
                  </a:lnTo>
                  <a:lnTo>
                    <a:pt x="22" y="723"/>
                  </a:lnTo>
                  <a:lnTo>
                    <a:pt x="33" y="699"/>
                  </a:lnTo>
                  <a:lnTo>
                    <a:pt x="45" y="694"/>
                  </a:lnTo>
                  <a:lnTo>
                    <a:pt x="70" y="717"/>
                  </a:lnTo>
                  <a:lnTo>
                    <a:pt x="77" y="671"/>
                  </a:lnTo>
                  <a:lnTo>
                    <a:pt x="66" y="673"/>
                  </a:lnTo>
                  <a:lnTo>
                    <a:pt x="62" y="649"/>
                  </a:lnTo>
                  <a:lnTo>
                    <a:pt x="168" y="626"/>
                  </a:lnTo>
                  <a:lnTo>
                    <a:pt x="141" y="618"/>
                  </a:lnTo>
                  <a:lnTo>
                    <a:pt x="143" y="604"/>
                  </a:lnTo>
                  <a:lnTo>
                    <a:pt x="127" y="609"/>
                  </a:lnTo>
                  <a:lnTo>
                    <a:pt x="187" y="544"/>
                  </a:lnTo>
                  <a:lnTo>
                    <a:pt x="160" y="475"/>
                  </a:lnTo>
                  <a:lnTo>
                    <a:pt x="168" y="442"/>
                  </a:lnTo>
                  <a:lnTo>
                    <a:pt x="152" y="406"/>
                  </a:lnTo>
                  <a:lnTo>
                    <a:pt x="164" y="384"/>
                  </a:lnTo>
                  <a:lnTo>
                    <a:pt x="141" y="357"/>
                  </a:lnTo>
                  <a:lnTo>
                    <a:pt x="147" y="333"/>
                  </a:lnTo>
                  <a:lnTo>
                    <a:pt x="177" y="306"/>
                  </a:lnTo>
                  <a:lnTo>
                    <a:pt x="193" y="304"/>
                  </a:lnTo>
                  <a:lnTo>
                    <a:pt x="214" y="311"/>
                  </a:lnTo>
                  <a:lnTo>
                    <a:pt x="197" y="315"/>
                  </a:lnTo>
                  <a:lnTo>
                    <a:pt x="210" y="326"/>
                  </a:lnTo>
                  <a:lnTo>
                    <a:pt x="258" y="329"/>
                  </a:lnTo>
                  <a:lnTo>
                    <a:pt x="341" y="384"/>
                  </a:lnTo>
                  <a:lnTo>
                    <a:pt x="343" y="411"/>
                  </a:lnTo>
                  <a:lnTo>
                    <a:pt x="306" y="435"/>
                  </a:lnTo>
                  <a:lnTo>
                    <a:pt x="195" y="402"/>
                  </a:lnTo>
                  <a:lnTo>
                    <a:pt x="239" y="442"/>
                  </a:lnTo>
                  <a:lnTo>
                    <a:pt x="239" y="486"/>
                  </a:lnTo>
                  <a:lnTo>
                    <a:pt x="285" y="511"/>
                  </a:lnTo>
                  <a:lnTo>
                    <a:pt x="297" y="504"/>
                  </a:lnTo>
                  <a:lnTo>
                    <a:pt x="289" y="486"/>
                  </a:lnTo>
                  <a:lnTo>
                    <a:pt x="270" y="480"/>
                  </a:lnTo>
                  <a:lnTo>
                    <a:pt x="274" y="464"/>
                  </a:lnTo>
                  <a:lnTo>
                    <a:pt x="293" y="482"/>
                  </a:lnTo>
                  <a:lnTo>
                    <a:pt x="339" y="486"/>
                  </a:lnTo>
                  <a:lnTo>
                    <a:pt x="320" y="451"/>
                  </a:lnTo>
                  <a:lnTo>
                    <a:pt x="360" y="420"/>
                  </a:lnTo>
                  <a:lnTo>
                    <a:pt x="390" y="442"/>
                  </a:lnTo>
                  <a:lnTo>
                    <a:pt x="390" y="360"/>
                  </a:lnTo>
                  <a:lnTo>
                    <a:pt x="376" y="346"/>
                  </a:lnTo>
                  <a:lnTo>
                    <a:pt x="425" y="364"/>
                  </a:lnTo>
                  <a:lnTo>
                    <a:pt x="428" y="375"/>
                  </a:lnTo>
                  <a:lnTo>
                    <a:pt x="403" y="391"/>
                  </a:lnTo>
                  <a:lnTo>
                    <a:pt x="428" y="417"/>
                  </a:lnTo>
                  <a:lnTo>
                    <a:pt x="452" y="384"/>
                  </a:lnTo>
                  <a:lnTo>
                    <a:pt x="544" y="337"/>
                  </a:lnTo>
                  <a:lnTo>
                    <a:pt x="559" y="335"/>
                  </a:lnTo>
                  <a:lnTo>
                    <a:pt x="544" y="342"/>
                  </a:lnTo>
                  <a:lnTo>
                    <a:pt x="559" y="366"/>
                  </a:lnTo>
                  <a:lnTo>
                    <a:pt x="625" y="335"/>
                  </a:lnTo>
                  <a:lnTo>
                    <a:pt x="640" y="357"/>
                  </a:lnTo>
                  <a:lnTo>
                    <a:pt x="655" y="340"/>
                  </a:lnTo>
                  <a:lnTo>
                    <a:pt x="648" y="315"/>
                  </a:lnTo>
                  <a:lnTo>
                    <a:pt x="657" y="306"/>
                  </a:lnTo>
                  <a:lnTo>
                    <a:pt x="707" y="317"/>
                  </a:lnTo>
                  <a:lnTo>
                    <a:pt x="773" y="362"/>
                  </a:lnTo>
                  <a:lnTo>
                    <a:pt x="786" y="340"/>
                  </a:lnTo>
                  <a:lnTo>
                    <a:pt x="773" y="320"/>
                  </a:lnTo>
                  <a:lnTo>
                    <a:pt x="752" y="313"/>
                  </a:lnTo>
                  <a:lnTo>
                    <a:pt x="761" y="275"/>
                  </a:lnTo>
                  <a:lnTo>
                    <a:pt x="746" y="271"/>
                  </a:lnTo>
                  <a:lnTo>
                    <a:pt x="750" y="253"/>
                  </a:lnTo>
                  <a:lnTo>
                    <a:pt x="775" y="235"/>
                  </a:lnTo>
                  <a:lnTo>
                    <a:pt x="792" y="191"/>
                  </a:lnTo>
                  <a:lnTo>
                    <a:pt x="825" y="191"/>
                  </a:lnTo>
                  <a:lnTo>
                    <a:pt x="842" y="200"/>
                  </a:lnTo>
                  <a:lnTo>
                    <a:pt x="829" y="246"/>
                  </a:lnTo>
                  <a:lnTo>
                    <a:pt x="844" y="269"/>
                  </a:lnTo>
                  <a:lnTo>
                    <a:pt x="840" y="333"/>
                  </a:lnTo>
                  <a:lnTo>
                    <a:pt x="854" y="355"/>
                  </a:lnTo>
                  <a:lnTo>
                    <a:pt x="850" y="380"/>
                  </a:lnTo>
                  <a:lnTo>
                    <a:pt x="823" y="397"/>
                  </a:lnTo>
                  <a:lnTo>
                    <a:pt x="832" y="406"/>
                  </a:lnTo>
                  <a:lnTo>
                    <a:pt x="798" y="415"/>
                  </a:lnTo>
                  <a:lnTo>
                    <a:pt x="832" y="431"/>
                  </a:lnTo>
                  <a:lnTo>
                    <a:pt x="875" y="380"/>
                  </a:lnTo>
                  <a:lnTo>
                    <a:pt x="869" y="346"/>
                  </a:lnTo>
                  <a:lnTo>
                    <a:pt x="884" y="340"/>
                  </a:lnTo>
                  <a:lnTo>
                    <a:pt x="907" y="337"/>
                  </a:lnTo>
                  <a:lnTo>
                    <a:pt x="917" y="355"/>
                  </a:lnTo>
                  <a:lnTo>
                    <a:pt x="917" y="380"/>
                  </a:lnTo>
                  <a:lnTo>
                    <a:pt x="943" y="386"/>
                  </a:lnTo>
                  <a:lnTo>
                    <a:pt x="921" y="377"/>
                  </a:lnTo>
                  <a:lnTo>
                    <a:pt x="930" y="362"/>
                  </a:lnTo>
                  <a:lnTo>
                    <a:pt x="923" y="340"/>
                  </a:lnTo>
                  <a:lnTo>
                    <a:pt x="861" y="329"/>
                  </a:lnTo>
                  <a:lnTo>
                    <a:pt x="869" y="275"/>
                  </a:lnTo>
                  <a:lnTo>
                    <a:pt x="848" y="246"/>
                  </a:lnTo>
                  <a:lnTo>
                    <a:pt x="879" y="217"/>
                  </a:lnTo>
                  <a:lnTo>
                    <a:pt x="875" y="195"/>
                  </a:lnTo>
                  <a:lnTo>
                    <a:pt x="890" y="208"/>
                  </a:lnTo>
                  <a:lnTo>
                    <a:pt x="884" y="249"/>
                  </a:lnTo>
                  <a:lnTo>
                    <a:pt x="894" y="253"/>
                  </a:lnTo>
                  <a:lnTo>
                    <a:pt x="937" y="266"/>
                  </a:lnTo>
                  <a:lnTo>
                    <a:pt x="898" y="231"/>
                  </a:lnTo>
                  <a:lnTo>
                    <a:pt x="926" y="233"/>
                  </a:lnTo>
                  <a:lnTo>
                    <a:pt x="919" y="222"/>
                  </a:lnTo>
                  <a:lnTo>
                    <a:pt x="937" y="213"/>
                  </a:lnTo>
                  <a:lnTo>
                    <a:pt x="1012" y="240"/>
                  </a:lnTo>
                  <a:lnTo>
                    <a:pt x="999" y="260"/>
                  </a:lnTo>
                  <a:lnTo>
                    <a:pt x="997" y="284"/>
                  </a:lnTo>
                  <a:lnTo>
                    <a:pt x="1012" y="300"/>
                  </a:lnTo>
                  <a:lnTo>
                    <a:pt x="1020" y="240"/>
                  </a:lnTo>
                  <a:lnTo>
                    <a:pt x="978" y="211"/>
                  </a:lnTo>
                  <a:lnTo>
                    <a:pt x="970" y="168"/>
                  </a:lnTo>
                  <a:lnTo>
                    <a:pt x="1068" y="155"/>
                  </a:lnTo>
                  <a:lnTo>
                    <a:pt x="1055" y="117"/>
                  </a:lnTo>
                  <a:lnTo>
                    <a:pt x="1068" y="126"/>
                  </a:lnTo>
                  <a:lnTo>
                    <a:pt x="1083" y="111"/>
                  </a:lnTo>
                  <a:lnTo>
                    <a:pt x="1072" y="106"/>
                  </a:lnTo>
                  <a:lnTo>
                    <a:pt x="1174" y="77"/>
                  </a:lnTo>
                  <a:lnTo>
                    <a:pt x="1164" y="68"/>
                  </a:lnTo>
                  <a:lnTo>
                    <a:pt x="1210" y="64"/>
                  </a:lnTo>
                  <a:lnTo>
                    <a:pt x="1210" y="75"/>
                  </a:lnTo>
                  <a:lnTo>
                    <a:pt x="1224" y="75"/>
                  </a:lnTo>
                  <a:lnTo>
                    <a:pt x="1257" y="60"/>
                  </a:lnTo>
                  <a:lnTo>
                    <a:pt x="1274" y="68"/>
                  </a:lnTo>
                  <a:lnTo>
                    <a:pt x="1260" y="53"/>
                  </a:lnTo>
                  <a:lnTo>
                    <a:pt x="1297" y="48"/>
                  </a:lnTo>
                  <a:lnTo>
                    <a:pt x="1297" y="28"/>
                  </a:lnTo>
                  <a:lnTo>
                    <a:pt x="1343" y="0"/>
                  </a:lnTo>
                  <a:lnTo>
                    <a:pt x="1376" y="15"/>
                  </a:lnTo>
                  <a:lnTo>
                    <a:pt x="1349" y="31"/>
                  </a:lnTo>
                  <a:lnTo>
                    <a:pt x="1395" y="31"/>
                  </a:lnTo>
                  <a:lnTo>
                    <a:pt x="1378" y="53"/>
                  </a:lnTo>
                  <a:lnTo>
                    <a:pt x="1455" y="40"/>
                  </a:lnTo>
                  <a:lnTo>
                    <a:pt x="1500" y="75"/>
                  </a:lnTo>
                  <a:lnTo>
                    <a:pt x="1492" y="86"/>
                  </a:lnTo>
                  <a:lnTo>
                    <a:pt x="1479" y="80"/>
                  </a:lnTo>
                  <a:lnTo>
                    <a:pt x="1498" y="91"/>
                  </a:lnTo>
                  <a:lnTo>
                    <a:pt x="1488" y="111"/>
                  </a:lnTo>
                  <a:lnTo>
                    <a:pt x="1343" y="206"/>
                  </a:lnTo>
                  <a:lnTo>
                    <a:pt x="1389" y="195"/>
                  </a:lnTo>
                  <a:lnTo>
                    <a:pt x="1380" y="182"/>
                  </a:lnTo>
                  <a:lnTo>
                    <a:pt x="1453" y="164"/>
                  </a:lnTo>
                  <a:lnTo>
                    <a:pt x="1432" y="166"/>
                  </a:lnTo>
                  <a:lnTo>
                    <a:pt x="1437" y="151"/>
                  </a:lnTo>
                  <a:lnTo>
                    <a:pt x="1479" y="164"/>
                  </a:lnTo>
                  <a:lnTo>
                    <a:pt x="1483" y="151"/>
                  </a:lnTo>
                  <a:lnTo>
                    <a:pt x="1492" y="182"/>
                  </a:lnTo>
                  <a:lnTo>
                    <a:pt x="1513" y="184"/>
                  </a:lnTo>
                  <a:lnTo>
                    <a:pt x="1494" y="171"/>
                  </a:lnTo>
                  <a:lnTo>
                    <a:pt x="1533" y="164"/>
                  </a:lnTo>
                  <a:lnTo>
                    <a:pt x="1577" y="168"/>
                  </a:lnTo>
                  <a:lnTo>
                    <a:pt x="1575" y="182"/>
                  </a:lnTo>
                  <a:lnTo>
                    <a:pt x="1615" y="191"/>
                  </a:lnTo>
                  <a:lnTo>
                    <a:pt x="1650" y="188"/>
                  </a:lnTo>
                  <a:lnTo>
                    <a:pt x="1650" y="160"/>
                  </a:lnTo>
                  <a:lnTo>
                    <a:pt x="1660" y="157"/>
                  </a:lnTo>
                  <a:lnTo>
                    <a:pt x="1748" y="188"/>
                  </a:lnTo>
                  <a:lnTo>
                    <a:pt x="1735" y="240"/>
                  </a:lnTo>
                  <a:lnTo>
                    <a:pt x="1777" y="275"/>
                  </a:lnTo>
                  <a:lnTo>
                    <a:pt x="1800" y="226"/>
                  </a:lnTo>
                  <a:lnTo>
                    <a:pt x="1815" y="249"/>
                  </a:lnTo>
                  <a:lnTo>
                    <a:pt x="1844" y="240"/>
                  </a:lnTo>
                  <a:lnTo>
                    <a:pt x="1885" y="260"/>
                  </a:lnTo>
                  <a:lnTo>
                    <a:pt x="1917" y="249"/>
                  </a:lnTo>
                  <a:lnTo>
                    <a:pt x="1912" y="226"/>
                  </a:lnTo>
                  <a:lnTo>
                    <a:pt x="1933" y="195"/>
                  </a:lnTo>
                  <a:lnTo>
                    <a:pt x="2068" y="220"/>
                  </a:lnTo>
                  <a:lnTo>
                    <a:pt x="2074" y="233"/>
                  </a:lnTo>
                  <a:lnTo>
                    <a:pt x="2059" y="240"/>
                  </a:lnTo>
                  <a:lnTo>
                    <a:pt x="2103" y="249"/>
                  </a:lnTo>
                  <a:lnTo>
                    <a:pt x="2118" y="271"/>
                  </a:lnTo>
                  <a:lnTo>
                    <a:pt x="2216" y="266"/>
                  </a:lnTo>
                  <a:lnTo>
                    <a:pt x="2234" y="284"/>
                  </a:lnTo>
                  <a:lnTo>
                    <a:pt x="2228" y="306"/>
                  </a:lnTo>
                  <a:lnTo>
                    <a:pt x="2257" y="322"/>
                  </a:lnTo>
                  <a:lnTo>
                    <a:pt x="2272" y="311"/>
                  </a:lnTo>
                  <a:lnTo>
                    <a:pt x="2343" y="320"/>
                  </a:lnTo>
                  <a:lnTo>
                    <a:pt x="2357" y="306"/>
                  </a:lnTo>
                  <a:lnTo>
                    <a:pt x="2365" y="329"/>
                  </a:lnTo>
                  <a:lnTo>
                    <a:pt x="2395" y="342"/>
                  </a:lnTo>
                  <a:lnTo>
                    <a:pt x="2409" y="331"/>
                  </a:lnTo>
                  <a:lnTo>
                    <a:pt x="2395" y="315"/>
                  </a:lnTo>
                  <a:lnTo>
                    <a:pt x="2403" y="300"/>
                  </a:lnTo>
                  <a:lnTo>
                    <a:pt x="2526" y="322"/>
                  </a:lnTo>
                  <a:lnTo>
                    <a:pt x="2610" y="380"/>
                  </a:lnTo>
                  <a:lnTo>
                    <a:pt x="2625" y="380"/>
                  </a:lnTo>
                  <a:lnTo>
                    <a:pt x="2648" y="426"/>
                  </a:lnTo>
                  <a:lnTo>
                    <a:pt x="2637" y="402"/>
                  </a:lnTo>
                  <a:lnTo>
                    <a:pt x="2652" y="400"/>
                  </a:lnTo>
                  <a:lnTo>
                    <a:pt x="2658" y="409"/>
                  </a:lnTo>
                  <a:lnTo>
                    <a:pt x="2685" y="406"/>
                  </a:lnTo>
                  <a:lnTo>
                    <a:pt x="2719" y="433"/>
                  </a:lnTo>
                  <a:lnTo>
                    <a:pt x="2671" y="464"/>
                  </a:lnTo>
                  <a:lnTo>
                    <a:pt x="2679" y="471"/>
                  </a:lnTo>
                  <a:lnTo>
                    <a:pt x="2662" y="478"/>
                  </a:lnTo>
                  <a:lnTo>
                    <a:pt x="2675" y="489"/>
                  </a:lnTo>
                  <a:lnTo>
                    <a:pt x="2648" y="489"/>
                  </a:lnTo>
                  <a:lnTo>
                    <a:pt x="2637" y="471"/>
                  </a:lnTo>
                  <a:lnTo>
                    <a:pt x="2627" y="480"/>
                  </a:lnTo>
                  <a:lnTo>
                    <a:pt x="2608" y="451"/>
                  </a:lnTo>
                  <a:lnTo>
                    <a:pt x="2575" y="451"/>
                  </a:lnTo>
                  <a:lnTo>
                    <a:pt x="2569" y="435"/>
                  </a:lnTo>
                  <a:lnTo>
                    <a:pt x="2575" y="426"/>
                  </a:lnTo>
                  <a:lnTo>
                    <a:pt x="2562" y="426"/>
                  </a:lnTo>
                  <a:lnTo>
                    <a:pt x="2553" y="433"/>
                  </a:lnTo>
                  <a:lnTo>
                    <a:pt x="2564" y="451"/>
                  </a:lnTo>
                  <a:lnTo>
                    <a:pt x="2555" y="464"/>
                  </a:lnTo>
                  <a:lnTo>
                    <a:pt x="2528" y="482"/>
                  </a:lnTo>
                  <a:lnTo>
                    <a:pt x="2511" y="480"/>
                  </a:lnTo>
                  <a:lnTo>
                    <a:pt x="2543" y="533"/>
                  </a:lnTo>
                  <a:lnTo>
                    <a:pt x="2536" y="553"/>
                  </a:lnTo>
                  <a:lnTo>
                    <a:pt x="2505" y="540"/>
                  </a:lnTo>
                  <a:lnTo>
                    <a:pt x="2505" y="549"/>
                  </a:lnTo>
                  <a:lnTo>
                    <a:pt x="2449" y="575"/>
                  </a:lnTo>
                  <a:lnTo>
                    <a:pt x="2397" y="629"/>
                  </a:lnTo>
                  <a:lnTo>
                    <a:pt x="2363" y="609"/>
                  </a:lnTo>
                  <a:lnTo>
                    <a:pt x="2330" y="631"/>
                  </a:lnTo>
                  <a:lnTo>
                    <a:pt x="2330" y="611"/>
                  </a:lnTo>
                  <a:lnTo>
                    <a:pt x="2313" y="631"/>
                  </a:lnTo>
                  <a:lnTo>
                    <a:pt x="2290" y="629"/>
                  </a:lnTo>
                  <a:lnTo>
                    <a:pt x="2266" y="682"/>
                  </a:lnTo>
                  <a:lnTo>
                    <a:pt x="2284" y="694"/>
                  </a:lnTo>
                  <a:lnTo>
                    <a:pt x="2278" y="712"/>
                  </a:lnTo>
                  <a:lnTo>
                    <a:pt x="2286" y="741"/>
                  </a:lnTo>
                  <a:lnTo>
                    <a:pt x="2270" y="734"/>
                  </a:lnTo>
                  <a:lnTo>
                    <a:pt x="2261" y="759"/>
                  </a:lnTo>
                  <a:lnTo>
                    <a:pt x="2268" y="779"/>
                  </a:lnTo>
                  <a:lnTo>
                    <a:pt x="2232" y="797"/>
                  </a:lnTo>
                  <a:lnTo>
                    <a:pt x="2234" y="823"/>
                  </a:lnTo>
                  <a:lnTo>
                    <a:pt x="2213" y="828"/>
                  </a:lnTo>
                  <a:lnTo>
                    <a:pt x="2205" y="854"/>
                  </a:lnTo>
                  <a:lnTo>
                    <a:pt x="2186" y="883"/>
                  </a:lnTo>
                  <a:lnTo>
                    <a:pt x="2166" y="779"/>
                  </a:lnTo>
                  <a:lnTo>
                    <a:pt x="2170" y="725"/>
                  </a:lnTo>
                  <a:lnTo>
                    <a:pt x="2186" y="691"/>
                  </a:lnTo>
                  <a:lnTo>
                    <a:pt x="2209" y="684"/>
                  </a:lnTo>
                  <a:lnTo>
                    <a:pt x="2266" y="613"/>
                  </a:lnTo>
                  <a:lnTo>
                    <a:pt x="2293" y="598"/>
                  </a:lnTo>
                  <a:lnTo>
                    <a:pt x="2299" y="558"/>
                  </a:lnTo>
                  <a:lnTo>
                    <a:pt x="2313" y="549"/>
                  </a:lnTo>
                  <a:lnTo>
                    <a:pt x="2290" y="549"/>
                  </a:lnTo>
                  <a:lnTo>
                    <a:pt x="2284" y="580"/>
                  </a:lnTo>
                  <a:lnTo>
                    <a:pt x="2236" y="609"/>
                  </a:lnTo>
                  <a:lnTo>
                    <a:pt x="2241" y="566"/>
                  </a:lnTo>
                  <a:lnTo>
                    <a:pt x="2191" y="575"/>
                  </a:lnTo>
                  <a:lnTo>
                    <a:pt x="2143" y="631"/>
                  </a:lnTo>
                  <a:lnTo>
                    <a:pt x="2151" y="653"/>
                  </a:lnTo>
                  <a:lnTo>
                    <a:pt x="2099" y="660"/>
                  </a:lnTo>
                  <a:lnTo>
                    <a:pt x="2093" y="653"/>
                  </a:lnTo>
                  <a:lnTo>
                    <a:pt x="2111" y="651"/>
                  </a:lnTo>
                  <a:lnTo>
                    <a:pt x="2068" y="638"/>
                  </a:lnTo>
                  <a:lnTo>
                    <a:pt x="2055" y="651"/>
                  </a:lnTo>
                  <a:lnTo>
                    <a:pt x="1958" y="651"/>
                  </a:lnTo>
                  <a:lnTo>
                    <a:pt x="1842" y="779"/>
                  </a:lnTo>
                  <a:lnTo>
                    <a:pt x="1865" y="783"/>
                  </a:lnTo>
                  <a:lnTo>
                    <a:pt x="1865" y="805"/>
                  </a:lnTo>
                  <a:lnTo>
                    <a:pt x="1877" y="792"/>
                  </a:lnTo>
                  <a:lnTo>
                    <a:pt x="1873" y="812"/>
                  </a:lnTo>
                  <a:lnTo>
                    <a:pt x="1890" y="801"/>
                  </a:lnTo>
                  <a:lnTo>
                    <a:pt x="1890" y="812"/>
                  </a:lnTo>
                  <a:lnTo>
                    <a:pt x="1894" y="792"/>
                  </a:lnTo>
                  <a:lnTo>
                    <a:pt x="1912" y="792"/>
                  </a:lnTo>
                  <a:lnTo>
                    <a:pt x="1937" y="819"/>
                  </a:lnTo>
                  <a:lnTo>
                    <a:pt x="1915" y="821"/>
                  </a:lnTo>
                  <a:lnTo>
                    <a:pt x="1933" y="830"/>
                  </a:lnTo>
                  <a:lnTo>
                    <a:pt x="1937" y="848"/>
                  </a:lnTo>
                  <a:lnTo>
                    <a:pt x="1923" y="888"/>
                  </a:lnTo>
                  <a:lnTo>
                    <a:pt x="1919" y="946"/>
                  </a:lnTo>
                  <a:lnTo>
                    <a:pt x="1838" y="1072"/>
                  </a:lnTo>
                  <a:lnTo>
                    <a:pt x="1808" y="1090"/>
                  </a:lnTo>
                  <a:lnTo>
                    <a:pt x="1788" y="1072"/>
                  </a:lnTo>
                  <a:lnTo>
                    <a:pt x="1767" y="1097"/>
                  </a:lnTo>
                  <a:lnTo>
                    <a:pt x="1767" y="1092"/>
                  </a:lnTo>
                  <a:lnTo>
                    <a:pt x="1777" y="1072"/>
                  </a:lnTo>
                  <a:lnTo>
                    <a:pt x="1773" y="1041"/>
                  </a:lnTo>
                  <a:lnTo>
                    <a:pt x="1806" y="1030"/>
                  </a:lnTo>
                  <a:lnTo>
                    <a:pt x="1835" y="946"/>
                  </a:lnTo>
                  <a:lnTo>
                    <a:pt x="1773" y="963"/>
                  </a:lnTo>
                  <a:lnTo>
                    <a:pt x="1767" y="932"/>
                  </a:lnTo>
                  <a:lnTo>
                    <a:pt x="1717" y="914"/>
                  </a:lnTo>
                  <a:lnTo>
                    <a:pt x="1688" y="828"/>
                  </a:lnTo>
                  <a:lnTo>
                    <a:pt x="1656" y="812"/>
                  </a:lnTo>
                  <a:lnTo>
                    <a:pt x="1598" y="837"/>
                  </a:lnTo>
                  <a:lnTo>
                    <a:pt x="1610" y="852"/>
                  </a:lnTo>
                  <a:lnTo>
                    <a:pt x="1585" y="903"/>
                  </a:lnTo>
                  <a:lnTo>
                    <a:pt x="1563" y="919"/>
                  </a:lnTo>
                  <a:lnTo>
                    <a:pt x="1540" y="908"/>
                  </a:lnTo>
                  <a:lnTo>
                    <a:pt x="1511" y="901"/>
                  </a:lnTo>
                  <a:lnTo>
                    <a:pt x="1432" y="923"/>
                  </a:lnTo>
                  <a:lnTo>
                    <a:pt x="1368" y="890"/>
                  </a:lnTo>
                  <a:lnTo>
                    <a:pt x="1326" y="894"/>
                  </a:lnTo>
                  <a:lnTo>
                    <a:pt x="1310" y="868"/>
                  </a:lnTo>
                  <a:lnTo>
                    <a:pt x="1268" y="848"/>
                  </a:lnTo>
                  <a:lnTo>
                    <a:pt x="1245" y="868"/>
                  </a:lnTo>
                  <a:lnTo>
                    <a:pt x="1243" y="906"/>
                  </a:lnTo>
                  <a:lnTo>
                    <a:pt x="1149" y="890"/>
                  </a:lnTo>
                  <a:lnTo>
                    <a:pt x="1085" y="932"/>
                  </a:lnTo>
                  <a:lnTo>
                    <a:pt x="1055" y="948"/>
                  </a:lnTo>
                  <a:lnTo>
                    <a:pt x="1049" y="981"/>
                  </a:lnTo>
                  <a:lnTo>
                    <a:pt x="1008" y="977"/>
                  </a:lnTo>
                  <a:lnTo>
                    <a:pt x="999" y="1026"/>
                  </a:lnTo>
                  <a:lnTo>
                    <a:pt x="960" y="1037"/>
                  </a:lnTo>
                  <a:lnTo>
                    <a:pt x="972" y="1072"/>
                  </a:lnTo>
                  <a:lnTo>
                    <a:pt x="964" y="1103"/>
                  </a:lnTo>
                  <a:lnTo>
                    <a:pt x="902" y="1143"/>
                  </a:lnTo>
                  <a:lnTo>
                    <a:pt x="865" y="1152"/>
                  </a:lnTo>
                  <a:lnTo>
                    <a:pt x="861" y="1181"/>
                  </a:lnTo>
                  <a:lnTo>
                    <a:pt x="875" y="1190"/>
                  </a:lnTo>
                  <a:lnTo>
                    <a:pt x="875" y="1217"/>
                  </a:lnTo>
                  <a:lnTo>
                    <a:pt x="854" y="1212"/>
                  </a:lnTo>
                  <a:lnTo>
                    <a:pt x="827" y="1230"/>
                  </a:lnTo>
                  <a:lnTo>
                    <a:pt x="815" y="1190"/>
                  </a:lnTo>
                  <a:lnTo>
                    <a:pt x="792" y="1221"/>
                  </a:lnTo>
                  <a:lnTo>
                    <a:pt x="721" y="1217"/>
                  </a:lnTo>
                  <a:lnTo>
                    <a:pt x="686" y="1264"/>
                  </a:lnTo>
                  <a:lnTo>
                    <a:pt x="663" y="1250"/>
                  </a:lnTo>
                  <a:lnTo>
                    <a:pt x="661" y="1232"/>
                  </a:lnTo>
                  <a:lnTo>
                    <a:pt x="596" y="1190"/>
                  </a:lnTo>
                  <a:lnTo>
                    <a:pt x="546" y="1212"/>
                  </a:lnTo>
                  <a:lnTo>
                    <a:pt x="548" y="1177"/>
                  </a:lnTo>
                  <a:lnTo>
                    <a:pt x="536" y="1168"/>
                  </a:lnTo>
                  <a:lnTo>
                    <a:pt x="546" y="1157"/>
                  </a:lnTo>
                  <a:lnTo>
                    <a:pt x="530" y="1155"/>
                  </a:lnTo>
                  <a:lnTo>
                    <a:pt x="530" y="1126"/>
                  </a:lnTo>
                  <a:lnTo>
                    <a:pt x="550" y="1139"/>
                  </a:lnTo>
                  <a:lnTo>
                    <a:pt x="559" y="1126"/>
                  </a:lnTo>
                  <a:lnTo>
                    <a:pt x="540" y="1103"/>
                  </a:lnTo>
                  <a:lnTo>
                    <a:pt x="530" y="1123"/>
                  </a:lnTo>
                  <a:lnTo>
                    <a:pt x="525" y="1086"/>
                  </a:lnTo>
                  <a:lnTo>
                    <a:pt x="505" y="1079"/>
                  </a:lnTo>
                  <a:lnTo>
                    <a:pt x="484" y="1043"/>
                  </a:lnTo>
                  <a:lnTo>
                    <a:pt x="507" y="1043"/>
                  </a:lnTo>
                  <a:lnTo>
                    <a:pt x="505" y="1028"/>
                  </a:lnTo>
                  <a:lnTo>
                    <a:pt x="519" y="1023"/>
                  </a:lnTo>
                  <a:lnTo>
                    <a:pt x="559" y="1028"/>
                  </a:lnTo>
                  <a:lnTo>
                    <a:pt x="525" y="977"/>
                  </a:lnTo>
                  <a:lnTo>
                    <a:pt x="461" y="992"/>
                  </a:lnTo>
                  <a:lnTo>
                    <a:pt x="469" y="997"/>
                  </a:lnTo>
                  <a:lnTo>
                    <a:pt x="455" y="1010"/>
                  </a:lnTo>
                  <a:lnTo>
                    <a:pt x="444" y="999"/>
                  </a:lnTo>
                  <a:lnTo>
                    <a:pt x="432" y="1046"/>
                  </a:lnTo>
                  <a:lnTo>
                    <a:pt x="446" y="1059"/>
                  </a:lnTo>
                  <a:lnTo>
                    <a:pt x="457" y="1106"/>
                  </a:lnTo>
                  <a:lnTo>
                    <a:pt x="490" y="1143"/>
                  </a:lnTo>
                  <a:lnTo>
                    <a:pt x="475" y="1150"/>
                  </a:lnTo>
                  <a:lnTo>
                    <a:pt x="465" y="1186"/>
                  </a:lnTo>
                  <a:lnTo>
                    <a:pt x="450" y="1181"/>
                  </a:lnTo>
                  <a:lnTo>
                    <a:pt x="450" y="1161"/>
                  </a:lnTo>
                  <a:lnTo>
                    <a:pt x="421" y="1181"/>
                  </a:lnTo>
                  <a:lnTo>
                    <a:pt x="396" y="1157"/>
                  </a:lnTo>
                  <a:lnTo>
                    <a:pt x="368" y="1115"/>
                  </a:lnTo>
                  <a:lnTo>
                    <a:pt x="347" y="1115"/>
                  </a:lnTo>
                  <a:lnTo>
                    <a:pt x="345" y="1086"/>
                  </a:lnTo>
                  <a:lnTo>
                    <a:pt x="270" y="1026"/>
                  </a:lnTo>
                  <a:lnTo>
                    <a:pt x="299" y="1006"/>
                  </a:lnTo>
                  <a:lnTo>
                    <a:pt x="289" y="990"/>
                  </a:lnTo>
                  <a:lnTo>
                    <a:pt x="310" y="974"/>
                  </a:lnTo>
                  <a:lnTo>
                    <a:pt x="247" y="994"/>
                  </a:lnTo>
                  <a:lnTo>
                    <a:pt x="245" y="1010"/>
                  </a:lnTo>
                  <a:lnTo>
                    <a:pt x="224" y="1003"/>
                  </a:lnTo>
                  <a:lnTo>
                    <a:pt x="245" y="1026"/>
                  </a:lnTo>
                  <a:lnTo>
                    <a:pt x="270" y="1023"/>
                  </a:lnTo>
                  <a:lnTo>
                    <a:pt x="229" y="1046"/>
                  </a:lnTo>
                  <a:lnTo>
                    <a:pt x="206" y="1023"/>
                  </a:lnTo>
                  <a:lnTo>
                    <a:pt x="222" y="1006"/>
                  </a:lnTo>
                  <a:lnTo>
                    <a:pt x="193" y="1003"/>
                  </a:lnTo>
                  <a:lnTo>
                    <a:pt x="195" y="988"/>
                  </a:lnTo>
                  <a:lnTo>
                    <a:pt x="168" y="997"/>
                  </a:lnTo>
                  <a:lnTo>
                    <a:pt x="160" y="1023"/>
                  </a:lnTo>
                  <a:lnTo>
                    <a:pt x="137" y="1023"/>
                  </a:lnTo>
                  <a:lnTo>
                    <a:pt x="135" y="988"/>
                  </a:lnTo>
                  <a:lnTo>
                    <a:pt x="112" y="952"/>
                  </a:lnTo>
                  <a:lnTo>
                    <a:pt x="49" y="959"/>
                  </a:lnTo>
                  <a:lnTo>
                    <a:pt x="39" y="946"/>
                  </a:lnTo>
                  <a:lnTo>
                    <a:pt x="43" y="930"/>
                  </a:lnTo>
                  <a:lnTo>
                    <a:pt x="68" y="890"/>
                  </a:lnTo>
                  <a:lnTo>
                    <a:pt x="56" y="843"/>
                  </a:lnTo>
                  <a:lnTo>
                    <a:pt x="68" y="832"/>
                  </a:lnTo>
                  <a:lnTo>
                    <a:pt x="62" y="797"/>
                  </a:lnTo>
                  <a:lnTo>
                    <a:pt x="0" y="785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500" y="1337"/>
              <a:ext cx="1330" cy="824"/>
            </a:xfrm>
            <a:custGeom>
              <a:avLst/>
              <a:gdLst>
                <a:gd name="T0" fmla="*/ 97 w 1363"/>
                <a:gd name="T1" fmla="*/ 93 h 879"/>
                <a:gd name="T2" fmla="*/ 150 w 1363"/>
                <a:gd name="T3" fmla="*/ 80 h 879"/>
                <a:gd name="T4" fmla="*/ 230 w 1363"/>
                <a:gd name="T5" fmla="*/ 82 h 879"/>
                <a:gd name="T6" fmla="*/ 355 w 1363"/>
                <a:gd name="T7" fmla="*/ 95 h 879"/>
                <a:gd name="T8" fmla="*/ 399 w 1363"/>
                <a:gd name="T9" fmla="*/ 130 h 879"/>
                <a:gd name="T10" fmla="*/ 509 w 1363"/>
                <a:gd name="T11" fmla="*/ 149 h 879"/>
                <a:gd name="T12" fmla="*/ 488 w 1363"/>
                <a:gd name="T13" fmla="*/ 114 h 879"/>
                <a:gd name="T14" fmla="*/ 584 w 1363"/>
                <a:gd name="T15" fmla="*/ 132 h 879"/>
                <a:gd name="T16" fmla="*/ 665 w 1363"/>
                <a:gd name="T17" fmla="*/ 122 h 879"/>
                <a:gd name="T18" fmla="*/ 672 w 1363"/>
                <a:gd name="T19" fmla="*/ 122 h 879"/>
                <a:gd name="T20" fmla="*/ 688 w 1363"/>
                <a:gd name="T21" fmla="*/ 120 h 879"/>
                <a:gd name="T22" fmla="*/ 718 w 1363"/>
                <a:gd name="T23" fmla="*/ 80 h 879"/>
                <a:gd name="T24" fmla="*/ 694 w 1363"/>
                <a:gd name="T25" fmla="*/ 0 h 879"/>
                <a:gd name="T26" fmla="*/ 737 w 1363"/>
                <a:gd name="T27" fmla="*/ 58 h 879"/>
                <a:gd name="T28" fmla="*/ 752 w 1363"/>
                <a:gd name="T29" fmla="*/ 82 h 879"/>
                <a:gd name="T30" fmla="*/ 806 w 1363"/>
                <a:gd name="T31" fmla="*/ 117 h 879"/>
                <a:gd name="T32" fmla="*/ 840 w 1363"/>
                <a:gd name="T33" fmla="*/ 105 h 879"/>
                <a:gd name="T34" fmla="*/ 903 w 1363"/>
                <a:gd name="T35" fmla="*/ 91 h 879"/>
                <a:gd name="T36" fmla="*/ 903 w 1363"/>
                <a:gd name="T37" fmla="*/ 152 h 879"/>
                <a:gd name="T38" fmla="*/ 826 w 1363"/>
                <a:gd name="T39" fmla="*/ 167 h 879"/>
                <a:gd name="T40" fmla="*/ 790 w 1363"/>
                <a:gd name="T41" fmla="*/ 202 h 879"/>
                <a:gd name="T42" fmla="*/ 765 w 1363"/>
                <a:gd name="T43" fmla="*/ 255 h 879"/>
                <a:gd name="T44" fmla="*/ 737 w 1363"/>
                <a:gd name="T45" fmla="*/ 275 h 879"/>
                <a:gd name="T46" fmla="*/ 704 w 1363"/>
                <a:gd name="T47" fmla="*/ 314 h 879"/>
                <a:gd name="T48" fmla="*/ 732 w 1363"/>
                <a:gd name="T49" fmla="*/ 429 h 879"/>
                <a:gd name="T50" fmla="*/ 840 w 1363"/>
                <a:gd name="T51" fmla="*/ 481 h 879"/>
                <a:gd name="T52" fmla="*/ 903 w 1363"/>
                <a:gd name="T53" fmla="*/ 543 h 879"/>
                <a:gd name="T54" fmla="*/ 928 w 1363"/>
                <a:gd name="T55" fmla="*/ 570 h 879"/>
                <a:gd name="T56" fmla="*/ 983 w 1363"/>
                <a:gd name="T57" fmla="*/ 445 h 879"/>
                <a:gd name="T58" fmla="*/ 970 w 1363"/>
                <a:gd name="T59" fmla="*/ 358 h 879"/>
                <a:gd name="T60" fmla="*/ 964 w 1363"/>
                <a:gd name="T61" fmla="*/ 307 h 879"/>
                <a:gd name="T62" fmla="*/ 1018 w 1363"/>
                <a:gd name="T63" fmla="*/ 282 h 879"/>
                <a:gd name="T64" fmla="*/ 1085 w 1363"/>
                <a:gd name="T65" fmla="*/ 347 h 879"/>
                <a:gd name="T66" fmla="*/ 1066 w 1363"/>
                <a:gd name="T67" fmla="*/ 389 h 879"/>
                <a:gd name="T68" fmla="*/ 1108 w 1363"/>
                <a:gd name="T69" fmla="*/ 384 h 879"/>
                <a:gd name="T70" fmla="*/ 1151 w 1363"/>
                <a:gd name="T71" fmla="*/ 362 h 879"/>
                <a:gd name="T72" fmla="*/ 1162 w 1363"/>
                <a:gd name="T73" fmla="*/ 376 h 879"/>
                <a:gd name="T74" fmla="*/ 1190 w 1363"/>
                <a:gd name="T75" fmla="*/ 392 h 879"/>
                <a:gd name="T76" fmla="*/ 1192 w 1363"/>
                <a:gd name="T77" fmla="*/ 415 h 879"/>
                <a:gd name="T78" fmla="*/ 1198 w 1363"/>
                <a:gd name="T79" fmla="*/ 447 h 879"/>
                <a:gd name="T80" fmla="*/ 1269 w 1363"/>
                <a:gd name="T81" fmla="*/ 486 h 879"/>
                <a:gd name="T82" fmla="*/ 1273 w 1363"/>
                <a:gd name="T83" fmla="*/ 516 h 879"/>
                <a:gd name="T84" fmla="*/ 1297 w 1363"/>
                <a:gd name="T85" fmla="*/ 543 h 879"/>
                <a:gd name="T86" fmla="*/ 1062 w 1363"/>
                <a:gd name="T87" fmla="*/ 667 h 879"/>
                <a:gd name="T88" fmla="*/ 1131 w 1363"/>
                <a:gd name="T89" fmla="*/ 639 h 879"/>
                <a:gd name="T90" fmla="*/ 1210 w 1363"/>
                <a:gd name="T91" fmla="*/ 696 h 879"/>
                <a:gd name="T92" fmla="*/ 1212 w 1363"/>
                <a:gd name="T93" fmla="*/ 701 h 879"/>
                <a:gd name="T94" fmla="*/ 1179 w 1363"/>
                <a:gd name="T95" fmla="*/ 697 h 879"/>
                <a:gd name="T96" fmla="*/ 1111 w 1363"/>
                <a:gd name="T97" fmla="*/ 691 h 879"/>
                <a:gd name="T98" fmla="*/ 990 w 1363"/>
                <a:gd name="T99" fmla="*/ 716 h 879"/>
                <a:gd name="T100" fmla="*/ 943 w 1363"/>
                <a:gd name="T101" fmla="*/ 752 h 879"/>
                <a:gd name="T102" fmla="*/ 889 w 1363"/>
                <a:gd name="T103" fmla="*/ 748 h 879"/>
                <a:gd name="T104" fmla="*/ 928 w 1363"/>
                <a:gd name="T105" fmla="*/ 709 h 879"/>
                <a:gd name="T106" fmla="*/ 851 w 1363"/>
                <a:gd name="T107" fmla="*/ 640 h 879"/>
                <a:gd name="T108" fmla="*/ 818 w 1363"/>
                <a:gd name="T109" fmla="*/ 635 h 879"/>
                <a:gd name="T110" fmla="*/ 696 w 1363"/>
                <a:gd name="T111" fmla="*/ 607 h 879"/>
                <a:gd name="T112" fmla="*/ 249 w 1363"/>
                <a:gd name="T113" fmla="*/ 596 h 879"/>
                <a:gd name="T114" fmla="*/ 198 w 1363"/>
                <a:gd name="T115" fmla="*/ 539 h 879"/>
                <a:gd name="T116" fmla="*/ 164 w 1363"/>
                <a:gd name="T117" fmla="*/ 449 h 879"/>
                <a:gd name="T118" fmla="*/ 45 w 1363"/>
                <a:gd name="T119" fmla="*/ 367 h 87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363" h="879">
                  <a:moveTo>
                    <a:pt x="0" y="388"/>
                  </a:moveTo>
                  <a:lnTo>
                    <a:pt x="0" y="82"/>
                  </a:lnTo>
                  <a:lnTo>
                    <a:pt x="108" y="122"/>
                  </a:lnTo>
                  <a:lnTo>
                    <a:pt x="101" y="106"/>
                  </a:lnTo>
                  <a:lnTo>
                    <a:pt x="112" y="95"/>
                  </a:lnTo>
                  <a:lnTo>
                    <a:pt x="178" y="62"/>
                  </a:lnTo>
                  <a:lnTo>
                    <a:pt x="126" y="104"/>
                  </a:lnTo>
                  <a:lnTo>
                    <a:pt x="158" y="91"/>
                  </a:lnTo>
                  <a:lnTo>
                    <a:pt x="158" y="99"/>
                  </a:lnTo>
                  <a:lnTo>
                    <a:pt x="212" y="64"/>
                  </a:lnTo>
                  <a:lnTo>
                    <a:pt x="206" y="53"/>
                  </a:lnTo>
                  <a:lnTo>
                    <a:pt x="242" y="93"/>
                  </a:lnTo>
                  <a:lnTo>
                    <a:pt x="265" y="68"/>
                  </a:lnTo>
                  <a:lnTo>
                    <a:pt x="263" y="93"/>
                  </a:lnTo>
                  <a:lnTo>
                    <a:pt x="292" y="77"/>
                  </a:lnTo>
                  <a:lnTo>
                    <a:pt x="373" y="108"/>
                  </a:lnTo>
                  <a:lnTo>
                    <a:pt x="408" y="106"/>
                  </a:lnTo>
                  <a:lnTo>
                    <a:pt x="429" y="126"/>
                  </a:lnTo>
                  <a:lnTo>
                    <a:pt x="404" y="139"/>
                  </a:lnTo>
                  <a:lnTo>
                    <a:pt x="419" y="148"/>
                  </a:lnTo>
                  <a:lnTo>
                    <a:pt x="492" y="139"/>
                  </a:lnTo>
                  <a:lnTo>
                    <a:pt x="525" y="166"/>
                  </a:lnTo>
                  <a:lnTo>
                    <a:pt x="529" y="182"/>
                  </a:lnTo>
                  <a:lnTo>
                    <a:pt x="535" y="170"/>
                  </a:lnTo>
                  <a:lnTo>
                    <a:pt x="525" y="148"/>
                  </a:lnTo>
                  <a:lnTo>
                    <a:pt x="558" y="119"/>
                  </a:lnTo>
                  <a:lnTo>
                    <a:pt x="527" y="137"/>
                  </a:lnTo>
                  <a:lnTo>
                    <a:pt x="512" y="130"/>
                  </a:lnTo>
                  <a:lnTo>
                    <a:pt x="554" y="106"/>
                  </a:lnTo>
                  <a:lnTo>
                    <a:pt x="577" y="137"/>
                  </a:lnTo>
                  <a:lnTo>
                    <a:pt x="600" y="137"/>
                  </a:lnTo>
                  <a:lnTo>
                    <a:pt x="614" y="150"/>
                  </a:lnTo>
                  <a:lnTo>
                    <a:pt x="679" y="148"/>
                  </a:lnTo>
                  <a:lnTo>
                    <a:pt x="677" y="137"/>
                  </a:lnTo>
                  <a:lnTo>
                    <a:pt x="696" y="155"/>
                  </a:lnTo>
                  <a:lnTo>
                    <a:pt x="698" y="139"/>
                  </a:lnTo>
                  <a:lnTo>
                    <a:pt x="683" y="146"/>
                  </a:lnTo>
                  <a:lnTo>
                    <a:pt x="673" y="128"/>
                  </a:lnTo>
                  <a:lnTo>
                    <a:pt x="698" y="126"/>
                  </a:lnTo>
                  <a:lnTo>
                    <a:pt x="706" y="139"/>
                  </a:lnTo>
                  <a:lnTo>
                    <a:pt x="714" y="135"/>
                  </a:lnTo>
                  <a:lnTo>
                    <a:pt x="710" y="155"/>
                  </a:lnTo>
                  <a:lnTo>
                    <a:pt x="727" y="168"/>
                  </a:lnTo>
                  <a:lnTo>
                    <a:pt x="723" y="137"/>
                  </a:lnTo>
                  <a:lnTo>
                    <a:pt x="754" y="119"/>
                  </a:lnTo>
                  <a:lnTo>
                    <a:pt x="746" y="106"/>
                  </a:lnTo>
                  <a:lnTo>
                    <a:pt x="737" y="115"/>
                  </a:lnTo>
                  <a:lnTo>
                    <a:pt x="754" y="91"/>
                  </a:lnTo>
                  <a:lnTo>
                    <a:pt x="708" y="71"/>
                  </a:lnTo>
                  <a:lnTo>
                    <a:pt x="712" y="26"/>
                  </a:lnTo>
                  <a:lnTo>
                    <a:pt x="723" y="26"/>
                  </a:lnTo>
                  <a:lnTo>
                    <a:pt x="729" y="0"/>
                  </a:lnTo>
                  <a:lnTo>
                    <a:pt x="765" y="26"/>
                  </a:lnTo>
                  <a:lnTo>
                    <a:pt x="765" y="44"/>
                  </a:lnTo>
                  <a:lnTo>
                    <a:pt x="790" y="66"/>
                  </a:lnTo>
                  <a:lnTo>
                    <a:pt x="774" y="66"/>
                  </a:lnTo>
                  <a:lnTo>
                    <a:pt x="780" y="73"/>
                  </a:lnTo>
                  <a:lnTo>
                    <a:pt x="772" y="84"/>
                  </a:lnTo>
                  <a:lnTo>
                    <a:pt x="801" y="91"/>
                  </a:lnTo>
                  <a:lnTo>
                    <a:pt x="790" y="93"/>
                  </a:lnTo>
                  <a:lnTo>
                    <a:pt x="807" y="130"/>
                  </a:lnTo>
                  <a:lnTo>
                    <a:pt x="821" y="99"/>
                  </a:lnTo>
                  <a:lnTo>
                    <a:pt x="842" y="110"/>
                  </a:lnTo>
                  <a:lnTo>
                    <a:pt x="846" y="133"/>
                  </a:lnTo>
                  <a:lnTo>
                    <a:pt x="838" y="139"/>
                  </a:lnTo>
                  <a:lnTo>
                    <a:pt x="857" y="168"/>
                  </a:lnTo>
                  <a:lnTo>
                    <a:pt x="867" y="162"/>
                  </a:lnTo>
                  <a:lnTo>
                    <a:pt x="882" y="119"/>
                  </a:lnTo>
                  <a:lnTo>
                    <a:pt x="898" y="115"/>
                  </a:lnTo>
                  <a:lnTo>
                    <a:pt x="886" y="79"/>
                  </a:lnTo>
                  <a:lnTo>
                    <a:pt x="930" y="82"/>
                  </a:lnTo>
                  <a:lnTo>
                    <a:pt x="948" y="104"/>
                  </a:lnTo>
                  <a:lnTo>
                    <a:pt x="942" y="113"/>
                  </a:lnTo>
                  <a:lnTo>
                    <a:pt x="951" y="119"/>
                  </a:lnTo>
                  <a:lnTo>
                    <a:pt x="932" y="126"/>
                  </a:lnTo>
                  <a:lnTo>
                    <a:pt x="948" y="173"/>
                  </a:lnTo>
                  <a:lnTo>
                    <a:pt x="921" y="197"/>
                  </a:lnTo>
                  <a:lnTo>
                    <a:pt x="909" y="186"/>
                  </a:lnTo>
                  <a:lnTo>
                    <a:pt x="915" y="202"/>
                  </a:lnTo>
                  <a:lnTo>
                    <a:pt x="867" y="190"/>
                  </a:lnTo>
                  <a:lnTo>
                    <a:pt x="878" y="208"/>
                  </a:lnTo>
                  <a:lnTo>
                    <a:pt x="859" y="228"/>
                  </a:lnTo>
                  <a:lnTo>
                    <a:pt x="811" y="210"/>
                  </a:lnTo>
                  <a:lnTo>
                    <a:pt x="830" y="230"/>
                  </a:lnTo>
                  <a:lnTo>
                    <a:pt x="863" y="235"/>
                  </a:lnTo>
                  <a:lnTo>
                    <a:pt x="838" y="273"/>
                  </a:lnTo>
                  <a:lnTo>
                    <a:pt x="815" y="270"/>
                  </a:lnTo>
                  <a:lnTo>
                    <a:pt x="803" y="290"/>
                  </a:lnTo>
                  <a:lnTo>
                    <a:pt x="758" y="273"/>
                  </a:lnTo>
                  <a:lnTo>
                    <a:pt x="801" y="290"/>
                  </a:lnTo>
                  <a:lnTo>
                    <a:pt x="803" y="306"/>
                  </a:lnTo>
                  <a:lnTo>
                    <a:pt x="774" y="313"/>
                  </a:lnTo>
                  <a:lnTo>
                    <a:pt x="780" y="319"/>
                  </a:lnTo>
                  <a:lnTo>
                    <a:pt x="772" y="319"/>
                  </a:lnTo>
                  <a:lnTo>
                    <a:pt x="772" y="335"/>
                  </a:lnTo>
                  <a:lnTo>
                    <a:pt x="739" y="357"/>
                  </a:lnTo>
                  <a:lnTo>
                    <a:pt x="733" y="428"/>
                  </a:lnTo>
                  <a:lnTo>
                    <a:pt x="743" y="441"/>
                  </a:lnTo>
                  <a:lnTo>
                    <a:pt x="763" y="432"/>
                  </a:lnTo>
                  <a:lnTo>
                    <a:pt x="769" y="489"/>
                  </a:lnTo>
                  <a:lnTo>
                    <a:pt x="794" y="478"/>
                  </a:lnTo>
                  <a:lnTo>
                    <a:pt x="824" y="491"/>
                  </a:lnTo>
                  <a:lnTo>
                    <a:pt x="886" y="531"/>
                  </a:lnTo>
                  <a:lnTo>
                    <a:pt x="882" y="547"/>
                  </a:lnTo>
                  <a:lnTo>
                    <a:pt x="888" y="536"/>
                  </a:lnTo>
                  <a:lnTo>
                    <a:pt x="934" y="538"/>
                  </a:lnTo>
                  <a:lnTo>
                    <a:pt x="934" y="598"/>
                  </a:lnTo>
                  <a:lnTo>
                    <a:pt x="948" y="618"/>
                  </a:lnTo>
                  <a:lnTo>
                    <a:pt x="938" y="620"/>
                  </a:lnTo>
                  <a:lnTo>
                    <a:pt x="961" y="631"/>
                  </a:lnTo>
                  <a:lnTo>
                    <a:pt x="953" y="651"/>
                  </a:lnTo>
                  <a:lnTo>
                    <a:pt x="975" y="649"/>
                  </a:lnTo>
                  <a:lnTo>
                    <a:pt x="1007" y="618"/>
                  </a:lnTo>
                  <a:lnTo>
                    <a:pt x="992" y="609"/>
                  </a:lnTo>
                  <a:lnTo>
                    <a:pt x="975" y="556"/>
                  </a:lnTo>
                  <a:lnTo>
                    <a:pt x="1032" y="507"/>
                  </a:lnTo>
                  <a:lnTo>
                    <a:pt x="1025" y="507"/>
                  </a:lnTo>
                  <a:lnTo>
                    <a:pt x="1011" y="448"/>
                  </a:lnTo>
                  <a:lnTo>
                    <a:pt x="990" y="432"/>
                  </a:lnTo>
                  <a:lnTo>
                    <a:pt x="1019" y="408"/>
                  </a:lnTo>
                  <a:lnTo>
                    <a:pt x="1009" y="397"/>
                  </a:lnTo>
                  <a:lnTo>
                    <a:pt x="1013" y="375"/>
                  </a:lnTo>
                  <a:lnTo>
                    <a:pt x="1000" y="370"/>
                  </a:lnTo>
                  <a:lnTo>
                    <a:pt x="1013" y="350"/>
                  </a:lnTo>
                  <a:lnTo>
                    <a:pt x="1000" y="337"/>
                  </a:lnTo>
                  <a:lnTo>
                    <a:pt x="1007" y="319"/>
                  </a:lnTo>
                  <a:lnTo>
                    <a:pt x="1050" y="330"/>
                  </a:lnTo>
                  <a:lnTo>
                    <a:pt x="1069" y="321"/>
                  </a:lnTo>
                  <a:lnTo>
                    <a:pt x="1107" y="350"/>
                  </a:lnTo>
                  <a:lnTo>
                    <a:pt x="1107" y="364"/>
                  </a:lnTo>
                  <a:lnTo>
                    <a:pt x="1138" y="366"/>
                  </a:lnTo>
                  <a:lnTo>
                    <a:pt x="1140" y="395"/>
                  </a:lnTo>
                  <a:lnTo>
                    <a:pt x="1111" y="395"/>
                  </a:lnTo>
                  <a:lnTo>
                    <a:pt x="1136" y="399"/>
                  </a:lnTo>
                  <a:lnTo>
                    <a:pt x="1144" y="419"/>
                  </a:lnTo>
                  <a:lnTo>
                    <a:pt x="1119" y="443"/>
                  </a:lnTo>
                  <a:lnTo>
                    <a:pt x="1157" y="430"/>
                  </a:lnTo>
                  <a:lnTo>
                    <a:pt x="1159" y="452"/>
                  </a:lnTo>
                  <a:lnTo>
                    <a:pt x="1142" y="461"/>
                  </a:lnTo>
                  <a:lnTo>
                    <a:pt x="1163" y="437"/>
                  </a:lnTo>
                  <a:lnTo>
                    <a:pt x="1167" y="455"/>
                  </a:lnTo>
                  <a:lnTo>
                    <a:pt x="1188" y="430"/>
                  </a:lnTo>
                  <a:lnTo>
                    <a:pt x="1192" y="443"/>
                  </a:lnTo>
                  <a:lnTo>
                    <a:pt x="1209" y="412"/>
                  </a:lnTo>
                  <a:lnTo>
                    <a:pt x="1202" y="406"/>
                  </a:lnTo>
                  <a:lnTo>
                    <a:pt x="1219" y="388"/>
                  </a:lnTo>
                  <a:lnTo>
                    <a:pt x="1238" y="421"/>
                  </a:lnTo>
                  <a:lnTo>
                    <a:pt x="1221" y="428"/>
                  </a:lnTo>
                  <a:lnTo>
                    <a:pt x="1240" y="424"/>
                  </a:lnTo>
                  <a:lnTo>
                    <a:pt x="1246" y="437"/>
                  </a:lnTo>
                  <a:lnTo>
                    <a:pt x="1234" y="441"/>
                  </a:lnTo>
                  <a:lnTo>
                    <a:pt x="1250" y="446"/>
                  </a:lnTo>
                  <a:lnTo>
                    <a:pt x="1240" y="455"/>
                  </a:lnTo>
                  <a:lnTo>
                    <a:pt x="1252" y="452"/>
                  </a:lnTo>
                  <a:lnTo>
                    <a:pt x="1258" y="467"/>
                  </a:lnTo>
                  <a:lnTo>
                    <a:pt x="1252" y="473"/>
                  </a:lnTo>
                  <a:lnTo>
                    <a:pt x="1269" y="487"/>
                  </a:lnTo>
                  <a:lnTo>
                    <a:pt x="1244" y="498"/>
                  </a:lnTo>
                  <a:lnTo>
                    <a:pt x="1263" y="498"/>
                  </a:lnTo>
                  <a:lnTo>
                    <a:pt x="1258" y="509"/>
                  </a:lnTo>
                  <a:lnTo>
                    <a:pt x="1286" y="520"/>
                  </a:lnTo>
                  <a:lnTo>
                    <a:pt x="1296" y="545"/>
                  </a:lnTo>
                  <a:lnTo>
                    <a:pt x="1307" y="536"/>
                  </a:lnTo>
                  <a:lnTo>
                    <a:pt x="1332" y="553"/>
                  </a:lnTo>
                  <a:lnTo>
                    <a:pt x="1273" y="578"/>
                  </a:lnTo>
                  <a:lnTo>
                    <a:pt x="1286" y="589"/>
                  </a:lnTo>
                  <a:lnTo>
                    <a:pt x="1337" y="564"/>
                  </a:lnTo>
                  <a:lnTo>
                    <a:pt x="1337" y="587"/>
                  </a:lnTo>
                  <a:lnTo>
                    <a:pt x="1357" y="582"/>
                  </a:lnTo>
                  <a:lnTo>
                    <a:pt x="1362" y="591"/>
                  </a:lnTo>
                  <a:lnTo>
                    <a:pt x="1349" y="591"/>
                  </a:lnTo>
                  <a:lnTo>
                    <a:pt x="1362" y="618"/>
                  </a:lnTo>
                  <a:lnTo>
                    <a:pt x="1292" y="669"/>
                  </a:lnTo>
                  <a:lnTo>
                    <a:pt x="1192" y="669"/>
                  </a:lnTo>
                  <a:lnTo>
                    <a:pt x="1148" y="707"/>
                  </a:lnTo>
                  <a:lnTo>
                    <a:pt x="1115" y="758"/>
                  </a:lnTo>
                  <a:lnTo>
                    <a:pt x="1148" y="718"/>
                  </a:lnTo>
                  <a:lnTo>
                    <a:pt x="1204" y="695"/>
                  </a:lnTo>
                  <a:lnTo>
                    <a:pt x="1221" y="713"/>
                  </a:lnTo>
                  <a:lnTo>
                    <a:pt x="1188" y="727"/>
                  </a:lnTo>
                  <a:lnTo>
                    <a:pt x="1215" y="735"/>
                  </a:lnTo>
                  <a:lnTo>
                    <a:pt x="1209" y="751"/>
                  </a:lnTo>
                  <a:lnTo>
                    <a:pt x="1229" y="780"/>
                  </a:lnTo>
                  <a:lnTo>
                    <a:pt x="1271" y="791"/>
                  </a:lnTo>
                  <a:lnTo>
                    <a:pt x="1281" y="753"/>
                  </a:lnTo>
                  <a:lnTo>
                    <a:pt x="1281" y="778"/>
                  </a:lnTo>
                  <a:lnTo>
                    <a:pt x="1292" y="773"/>
                  </a:lnTo>
                  <a:lnTo>
                    <a:pt x="1273" y="798"/>
                  </a:lnTo>
                  <a:lnTo>
                    <a:pt x="1223" y="813"/>
                  </a:lnTo>
                  <a:lnTo>
                    <a:pt x="1206" y="840"/>
                  </a:lnTo>
                  <a:lnTo>
                    <a:pt x="1192" y="815"/>
                  </a:lnTo>
                  <a:lnTo>
                    <a:pt x="1238" y="793"/>
                  </a:lnTo>
                  <a:lnTo>
                    <a:pt x="1215" y="795"/>
                  </a:lnTo>
                  <a:lnTo>
                    <a:pt x="1219" y="780"/>
                  </a:lnTo>
                  <a:lnTo>
                    <a:pt x="1177" y="798"/>
                  </a:lnTo>
                  <a:lnTo>
                    <a:pt x="1167" y="786"/>
                  </a:lnTo>
                  <a:lnTo>
                    <a:pt x="1167" y="753"/>
                  </a:lnTo>
                  <a:lnTo>
                    <a:pt x="1140" y="744"/>
                  </a:lnTo>
                  <a:lnTo>
                    <a:pt x="1121" y="795"/>
                  </a:lnTo>
                  <a:lnTo>
                    <a:pt x="1040" y="815"/>
                  </a:lnTo>
                  <a:lnTo>
                    <a:pt x="984" y="835"/>
                  </a:lnTo>
                  <a:lnTo>
                    <a:pt x="975" y="846"/>
                  </a:lnTo>
                  <a:lnTo>
                    <a:pt x="988" y="846"/>
                  </a:lnTo>
                  <a:lnTo>
                    <a:pt x="990" y="855"/>
                  </a:lnTo>
                  <a:lnTo>
                    <a:pt x="921" y="878"/>
                  </a:lnTo>
                  <a:lnTo>
                    <a:pt x="926" y="866"/>
                  </a:lnTo>
                  <a:lnTo>
                    <a:pt x="932" y="860"/>
                  </a:lnTo>
                  <a:lnTo>
                    <a:pt x="934" y="851"/>
                  </a:lnTo>
                  <a:lnTo>
                    <a:pt x="942" y="842"/>
                  </a:lnTo>
                  <a:lnTo>
                    <a:pt x="946" y="798"/>
                  </a:lnTo>
                  <a:lnTo>
                    <a:pt x="957" y="813"/>
                  </a:lnTo>
                  <a:lnTo>
                    <a:pt x="975" y="806"/>
                  </a:lnTo>
                  <a:lnTo>
                    <a:pt x="961" y="780"/>
                  </a:lnTo>
                  <a:lnTo>
                    <a:pt x="903" y="767"/>
                  </a:lnTo>
                  <a:lnTo>
                    <a:pt x="898" y="767"/>
                  </a:lnTo>
                  <a:lnTo>
                    <a:pt x="894" y="729"/>
                  </a:lnTo>
                  <a:lnTo>
                    <a:pt x="882" y="731"/>
                  </a:lnTo>
                  <a:lnTo>
                    <a:pt x="871" y="709"/>
                  </a:lnTo>
                  <a:lnTo>
                    <a:pt x="859" y="709"/>
                  </a:lnTo>
                  <a:lnTo>
                    <a:pt x="859" y="722"/>
                  </a:lnTo>
                  <a:lnTo>
                    <a:pt x="844" y="702"/>
                  </a:lnTo>
                  <a:lnTo>
                    <a:pt x="817" y="729"/>
                  </a:lnTo>
                  <a:lnTo>
                    <a:pt x="739" y="709"/>
                  </a:lnTo>
                  <a:lnTo>
                    <a:pt x="731" y="691"/>
                  </a:lnTo>
                  <a:lnTo>
                    <a:pt x="729" y="704"/>
                  </a:lnTo>
                  <a:lnTo>
                    <a:pt x="292" y="704"/>
                  </a:lnTo>
                  <a:lnTo>
                    <a:pt x="286" y="682"/>
                  </a:lnTo>
                  <a:lnTo>
                    <a:pt x="261" y="678"/>
                  </a:lnTo>
                  <a:lnTo>
                    <a:pt x="263" y="664"/>
                  </a:lnTo>
                  <a:lnTo>
                    <a:pt x="212" y="647"/>
                  </a:lnTo>
                  <a:lnTo>
                    <a:pt x="219" y="638"/>
                  </a:lnTo>
                  <a:lnTo>
                    <a:pt x="208" y="613"/>
                  </a:lnTo>
                  <a:lnTo>
                    <a:pt x="193" y="609"/>
                  </a:lnTo>
                  <a:lnTo>
                    <a:pt x="168" y="558"/>
                  </a:lnTo>
                  <a:lnTo>
                    <a:pt x="172" y="542"/>
                  </a:lnTo>
                  <a:lnTo>
                    <a:pt x="172" y="511"/>
                  </a:lnTo>
                  <a:lnTo>
                    <a:pt x="143" y="498"/>
                  </a:lnTo>
                  <a:lnTo>
                    <a:pt x="87" y="404"/>
                  </a:lnTo>
                  <a:lnTo>
                    <a:pt x="56" y="430"/>
                  </a:lnTo>
                  <a:lnTo>
                    <a:pt x="47" y="417"/>
                  </a:lnTo>
                  <a:lnTo>
                    <a:pt x="43" y="415"/>
                  </a:lnTo>
                  <a:lnTo>
                    <a:pt x="29" y="388"/>
                  </a:lnTo>
                  <a:lnTo>
                    <a:pt x="0" y="388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689" y="1955"/>
              <a:ext cx="81" cy="54"/>
            </a:xfrm>
            <a:custGeom>
              <a:avLst/>
              <a:gdLst>
                <a:gd name="T0" fmla="*/ 0 w 83"/>
                <a:gd name="T1" fmla="*/ 0 h 58"/>
                <a:gd name="T2" fmla="*/ 42 w 83"/>
                <a:gd name="T3" fmla="*/ 8 h 58"/>
                <a:gd name="T4" fmla="*/ 78 w 83"/>
                <a:gd name="T5" fmla="*/ 49 h 58"/>
                <a:gd name="T6" fmla="*/ 57 w 83"/>
                <a:gd name="T7" fmla="*/ 42 h 58"/>
                <a:gd name="T8" fmla="*/ 0 w 83"/>
                <a:gd name="T9" fmla="*/ 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3" h="58">
                  <a:moveTo>
                    <a:pt x="0" y="0"/>
                  </a:moveTo>
                  <a:lnTo>
                    <a:pt x="44" y="10"/>
                  </a:lnTo>
                  <a:lnTo>
                    <a:pt x="82" y="57"/>
                  </a:lnTo>
                  <a:lnTo>
                    <a:pt x="59" y="48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728" y="1242"/>
              <a:ext cx="165" cy="127"/>
            </a:xfrm>
            <a:custGeom>
              <a:avLst/>
              <a:gdLst>
                <a:gd name="T0" fmla="*/ 0 w 169"/>
                <a:gd name="T1" fmla="*/ 88 h 135"/>
                <a:gd name="T2" fmla="*/ 8 w 169"/>
                <a:gd name="T3" fmla="*/ 74 h 135"/>
                <a:gd name="T4" fmla="*/ 29 w 169"/>
                <a:gd name="T5" fmla="*/ 25 h 135"/>
                <a:gd name="T6" fmla="*/ 21 w 169"/>
                <a:gd name="T7" fmla="*/ 6 h 135"/>
                <a:gd name="T8" fmla="*/ 67 w 169"/>
                <a:gd name="T9" fmla="*/ 0 h 135"/>
                <a:gd name="T10" fmla="*/ 102 w 169"/>
                <a:gd name="T11" fmla="*/ 20 h 135"/>
                <a:gd name="T12" fmla="*/ 124 w 169"/>
                <a:gd name="T13" fmla="*/ 9 h 135"/>
                <a:gd name="T14" fmla="*/ 160 w 169"/>
                <a:gd name="T15" fmla="*/ 36 h 135"/>
                <a:gd name="T16" fmla="*/ 86 w 169"/>
                <a:gd name="T17" fmla="*/ 81 h 135"/>
                <a:gd name="T18" fmla="*/ 80 w 169"/>
                <a:gd name="T19" fmla="*/ 106 h 135"/>
                <a:gd name="T20" fmla="*/ 44 w 169"/>
                <a:gd name="T21" fmla="*/ 119 h 135"/>
                <a:gd name="T22" fmla="*/ 27 w 169"/>
                <a:gd name="T23" fmla="*/ 97 h 135"/>
                <a:gd name="T24" fmla="*/ 0 w 169"/>
                <a:gd name="T25" fmla="*/ 88 h 1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9" h="135">
                  <a:moveTo>
                    <a:pt x="0" y="100"/>
                  </a:moveTo>
                  <a:lnTo>
                    <a:pt x="8" y="84"/>
                  </a:lnTo>
                  <a:lnTo>
                    <a:pt x="31" y="29"/>
                  </a:lnTo>
                  <a:lnTo>
                    <a:pt x="21" y="6"/>
                  </a:lnTo>
                  <a:lnTo>
                    <a:pt x="71" y="0"/>
                  </a:lnTo>
                  <a:lnTo>
                    <a:pt x="107" y="22"/>
                  </a:lnTo>
                  <a:lnTo>
                    <a:pt x="130" y="11"/>
                  </a:lnTo>
                  <a:lnTo>
                    <a:pt x="168" y="40"/>
                  </a:lnTo>
                  <a:lnTo>
                    <a:pt x="90" y="91"/>
                  </a:lnTo>
                  <a:lnTo>
                    <a:pt x="84" y="120"/>
                  </a:lnTo>
                  <a:lnTo>
                    <a:pt x="46" y="134"/>
                  </a:lnTo>
                  <a:lnTo>
                    <a:pt x="29" y="109"/>
                  </a:lnTo>
                  <a:lnTo>
                    <a:pt x="0" y="10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773" y="1126"/>
              <a:ext cx="115" cy="72"/>
            </a:xfrm>
            <a:custGeom>
              <a:avLst/>
              <a:gdLst>
                <a:gd name="T0" fmla="*/ 0 w 118"/>
                <a:gd name="T1" fmla="*/ 50 h 77"/>
                <a:gd name="T2" fmla="*/ 25 w 118"/>
                <a:gd name="T3" fmla="*/ 61 h 77"/>
                <a:gd name="T4" fmla="*/ 33 w 118"/>
                <a:gd name="T5" fmla="*/ 48 h 77"/>
                <a:gd name="T6" fmla="*/ 37 w 118"/>
                <a:gd name="T7" fmla="*/ 66 h 77"/>
                <a:gd name="T8" fmla="*/ 50 w 118"/>
                <a:gd name="T9" fmla="*/ 61 h 77"/>
                <a:gd name="T10" fmla="*/ 48 w 118"/>
                <a:gd name="T11" fmla="*/ 45 h 77"/>
                <a:gd name="T12" fmla="*/ 58 w 118"/>
                <a:gd name="T13" fmla="*/ 52 h 77"/>
                <a:gd name="T14" fmla="*/ 67 w 118"/>
                <a:gd name="T15" fmla="*/ 29 h 77"/>
                <a:gd name="T16" fmla="*/ 75 w 118"/>
                <a:gd name="T17" fmla="*/ 27 h 77"/>
                <a:gd name="T18" fmla="*/ 81 w 118"/>
                <a:gd name="T19" fmla="*/ 48 h 77"/>
                <a:gd name="T20" fmla="*/ 102 w 118"/>
                <a:gd name="T21" fmla="*/ 34 h 77"/>
                <a:gd name="T22" fmla="*/ 98 w 118"/>
                <a:gd name="T23" fmla="*/ 13 h 77"/>
                <a:gd name="T24" fmla="*/ 111 w 118"/>
                <a:gd name="T25" fmla="*/ 9 h 77"/>
                <a:gd name="T26" fmla="*/ 96 w 118"/>
                <a:gd name="T27" fmla="*/ 0 h 77"/>
                <a:gd name="T28" fmla="*/ 56 w 118"/>
                <a:gd name="T29" fmla="*/ 9 h 77"/>
                <a:gd name="T30" fmla="*/ 0 w 118"/>
                <a:gd name="T31" fmla="*/ 50 h 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8" h="77">
                  <a:moveTo>
                    <a:pt x="0" y="58"/>
                  </a:moveTo>
                  <a:lnTo>
                    <a:pt x="27" y="69"/>
                  </a:lnTo>
                  <a:lnTo>
                    <a:pt x="35" y="55"/>
                  </a:lnTo>
                  <a:lnTo>
                    <a:pt x="39" y="76"/>
                  </a:lnTo>
                  <a:lnTo>
                    <a:pt x="52" y="69"/>
                  </a:lnTo>
                  <a:lnTo>
                    <a:pt x="50" y="51"/>
                  </a:lnTo>
                  <a:lnTo>
                    <a:pt x="62" y="60"/>
                  </a:lnTo>
                  <a:lnTo>
                    <a:pt x="71" y="33"/>
                  </a:lnTo>
                  <a:lnTo>
                    <a:pt x="79" y="31"/>
                  </a:lnTo>
                  <a:lnTo>
                    <a:pt x="85" y="55"/>
                  </a:lnTo>
                  <a:lnTo>
                    <a:pt x="108" y="38"/>
                  </a:lnTo>
                  <a:lnTo>
                    <a:pt x="104" y="15"/>
                  </a:lnTo>
                  <a:lnTo>
                    <a:pt x="117" y="11"/>
                  </a:lnTo>
                  <a:lnTo>
                    <a:pt x="102" y="0"/>
                  </a:lnTo>
                  <a:lnTo>
                    <a:pt x="58" y="11"/>
                  </a:lnTo>
                  <a:lnTo>
                    <a:pt x="0" y="58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835" y="1286"/>
              <a:ext cx="282" cy="169"/>
            </a:xfrm>
            <a:custGeom>
              <a:avLst/>
              <a:gdLst>
                <a:gd name="T0" fmla="*/ 0 w 289"/>
                <a:gd name="T1" fmla="*/ 51 h 180"/>
                <a:gd name="T2" fmla="*/ 14 w 289"/>
                <a:gd name="T3" fmla="*/ 38 h 180"/>
                <a:gd name="T4" fmla="*/ 8 w 289"/>
                <a:gd name="T5" fmla="*/ 33 h 180"/>
                <a:gd name="T6" fmla="*/ 39 w 289"/>
                <a:gd name="T7" fmla="*/ 9 h 180"/>
                <a:gd name="T8" fmla="*/ 66 w 289"/>
                <a:gd name="T9" fmla="*/ 0 h 180"/>
                <a:gd name="T10" fmla="*/ 74 w 289"/>
                <a:gd name="T11" fmla="*/ 17 h 180"/>
                <a:gd name="T12" fmla="*/ 66 w 289"/>
                <a:gd name="T13" fmla="*/ 26 h 180"/>
                <a:gd name="T14" fmla="*/ 91 w 289"/>
                <a:gd name="T15" fmla="*/ 11 h 180"/>
                <a:gd name="T16" fmla="*/ 118 w 289"/>
                <a:gd name="T17" fmla="*/ 24 h 180"/>
                <a:gd name="T18" fmla="*/ 105 w 289"/>
                <a:gd name="T19" fmla="*/ 35 h 180"/>
                <a:gd name="T20" fmla="*/ 138 w 289"/>
                <a:gd name="T21" fmla="*/ 26 h 180"/>
                <a:gd name="T22" fmla="*/ 130 w 289"/>
                <a:gd name="T23" fmla="*/ 13 h 180"/>
                <a:gd name="T24" fmla="*/ 141 w 289"/>
                <a:gd name="T25" fmla="*/ 15 h 180"/>
                <a:gd name="T26" fmla="*/ 168 w 289"/>
                <a:gd name="T27" fmla="*/ 58 h 180"/>
                <a:gd name="T28" fmla="*/ 176 w 289"/>
                <a:gd name="T29" fmla="*/ 49 h 180"/>
                <a:gd name="T30" fmla="*/ 163 w 289"/>
                <a:gd name="T31" fmla="*/ 2 h 180"/>
                <a:gd name="T32" fmla="*/ 184 w 289"/>
                <a:gd name="T33" fmla="*/ 4 h 180"/>
                <a:gd name="T34" fmla="*/ 207 w 289"/>
                <a:gd name="T35" fmla="*/ 20 h 180"/>
                <a:gd name="T36" fmla="*/ 218 w 289"/>
                <a:gd name="T37" fmla="*/ 76 h 180"/>
                <a:gd name="T38" fmla="*/ 274 w 289"/>
                <a:gd name="T39" fmla="*/ 105 h 180"/>
                <a:gd name="T40" fmla="*/ 271 w 289"/>
                <a:gd name="T41" fmla="*/ 118 h 180"/>
                <a:gd name="T42" fmla="*/ 258 w 289"/>
                <a:gd name="T43" fmla="*/ 113 h 180"/>
                <a:gd name="T44" fmla="*/ 242 w 289"/>
                <a:gd name="T45" fmla="*/ 123 h 180"/>
                <a:gd name="T46" fmla="*/ 265 w 289"/>
                <a:gd name="T47" fmla="*/ 136 h 180"/>
                <a:gd name="T48" fmla="*/ 244 w 289"/>
                <a:gd name="T49" fmla="*/ 147 h 180"/>
                <a:gd name="T50" fmla="*/ 209 w 289"/>
                <a:gd name="T51" fmla="*/ 142 h 180"/>
                <a:gd name="T52" fmla="*/ 186 w 289"/>
                <a:gd name="T53" fmla="*/ 126 h 180"/>
                <a:gd name="T54" fmla="*/ 143 w 289"/>
                <a:gd name="T55" fmla="*/ 153 h 180"/>
                <a:gd name="T56" fmla="*/ 89 w 289"/>
                <a:gd name="T57" fmla="*/ 158 h 180"/>
                <a:gd name="T58" fmla="*/ 76 w 289"/>
                <a:gd name="T59" fmla="*/ 134 h 180"/>
                <a:gd name="T60" fmla="*/ 45 w 289"/>
                <a:gd name="T61" fmla="*/ 132 h 180"/>
                <a:gd name="T62" fmla="*/ 22 w 289"/>
                <a:gd name="T63" fmla="*/ 110 h 180"/>
                <a:gd name="T64" fmla="*/ 103 w 289"/>
                <a:gd name="T65" fmla="*/ 97 h 180"/>
                <a:gd name="T66" fmla="*/ 22 w 289"/>
                <a:gd name="T67" fmla="*/ 89 h 180"/>
                <a:gd name="T68" fmla="*/ 12 w 289"/>
                <a:gd name="T69" fmla="*/ 78 h 180"/>
                <a:gd name="T70" fmla="*/ 53 w 289"/>
                <a:gd name="T71" fmla="*/ 62 h 180"/>
                <a:gd name="T72" fmla="*/ 14 w 289"/>
                <a:gd name="T73" fmla="*/ 64 h 180"/>
                <a:gd name="T74" fmla="*/ 18 w 289"/>
                <a:gd name="T75" fmla="*/ 58 h 180"/>
                <a:gd name="T76" fmla="*/ 0 w 289"/>
                <a:gd name="T77" fmla="*/ 51 h 18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89" h="180">
                  <a:moveTo>
                    <a:pt x="0" y="57"/>
                  </a:moveTo>
                  <a:lnTo>
                    <a:pt x="14" y="44"/>
                  </a:lnTo>
                  <a:lnTo>
                    <a:pt x="8" y="37"/>
                  </a:lnTo>
                  <a:lnTo>
                    <a:pt x="41" y="11"/>
                  </a:lnTo>
                  <a:lnTo>
                    <a:pt x="70" y="0"/>
                  </a:lnTo>
                  <a:lnTo>
                    <a:pt x="78" y="19"/>
                  </a:lnTo>
                  <a:lnTo>
                    <a:pt x="70" y="30"/>
                  </a:lnTo>
                  <a:lnTo>
                    <a:pt x="95" y="13"/>
                  </a:lnTo>
                  <a:lnTo>
                    <a:pt x="124" y="28"/>
                  </a:lnTo>
                  <a:lnTo>
                    <a:pt x="111" y="39"/>
                  </a:lnTo>
                  <a:lnTo>
                    <a:pt x="145" y="30"/>
                  </a:lnTo>
                  <a:lnTo>
                    <a:pt x="136" y="15"/>
                  </a:lnTo>
                  <a:lnTo>
                    <a:pt x="149" y="17"/>
                  </a:lnTo>
                  <a:lnTo>
                    <a:pt x="176" y="66"/>
                  </a:lnTo>
                  <a:lnTo>
                    <a:pt x="184" y="55"/>
                  </a:lnTo>
                  <a:lnTo>
                    <a:pt x="171" y="2"/>
                  </a:lnTo>
                  <a:lnTo>
                    <a:pt x="194" y="4"/>
                  </a:lnTo>
                  <a:lnTo>
                    <a:pt x="217" y="22"/>
                  </a:lnTo>
                  <a:lnTo>
                    <a:pt x="229" y="86"/>
                  </a:lnTo>
                  <a:lnTo>
                    <a:pt x="288" y="119"/>
                  </a:lnTo>
                  <a:lnTo>
                    <a:pt x="285" y="134"/>
                  </a:lnTo>
                  <a:lnTo>
                    <a:pt x="271" y="128"/>
                  </a:lnTo>
                  <a:lnTo>
                    <a:pt x="254" y="139"/>
                  </a:lnTo>
                  <a:lnTo>
                    <a:pt x="279" y="154"/>
                  </a:lnTo>
                  <a:lnTo>
                    <a:pt x="256" y="167"/>
                  </a:lnTo>
                  <a:lnTo>
                    <a:pt x="219" y="161"/>
                  </a:lnTo>
                  <a:lnTo>
                    <a:pt x="196" y="143"/>
                  </a:lnTo>
                  <a:lnTo>
                    <a:pt x="151" y="174"/>
                  </a:lnTo>
                  <a:lnTo>
                    <a:pt x="93" y="179"/>
                  </a:lnTo>
                  <a:lnTo>
                    <a:pt x="80" y="152"/>
                  </a:lnTo>
                  <a:lnTo>
                    <a:pt x="47" y="150"/>
                  </a:lnTo>
                  <a:lnTo>
                    <a:pt x="24" y="125"/>
                  </a:lnTo>
                  <a:lnTo>
                    <a:pt x="109" y="110"/>
                  </a:lnTo>
                  <a:lnTo>
                    <a:pt x="24" y="101"/>
                  </a:lnTo>
                  <a:lnTo>
                    <a:pt x="12" y="88"/>
                  </a:lnTo>
                  <a:lnTo>
                    <a:pt x="55" y="70"/>
                  </a:lnTo>
                  <a:lnTo>
                    <a:pt x="14" y="72"/>
                  </a:lnTo>
                  <a:lnTo>
                    <a:pt x="18" y="66"/>
                  </a:lnTo>
                  <a:lnTo>
                    <a:pt x="0" y="57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857" y="1153"/>
              <a:ext cx="190" cy="94"/>
            </a:xfrm>
            <a:custGeom>
              <a:avLst/>
              <a:gdLst>
                <a:gd name="T0" fmla="*/ 0 w 195"/>
                <a:gd name="T1" fmla="*/ 58 h 100"/>
                <a:gd name="T2" fmla="*/ 8 w 195"/>
                <a:gd name="T3" fmla="*/ 52 h 100"/>
                <a:gd name="T4" fmla="*/ 37 w 195"/>
                <a:gd name="T5" fmla="*/ 42 h 100"/>
                <a:gd name="T6" fmla="*/ 8 w 195"/>
                <a:gd name="T7" fmla="*/ 44 h 100"/>
                <a:gd name="T8" fmla="*/ 43 w 195"/>
                <a:gd name="T9" fmla="*/ 35 h 100"/>
                <a:gd name="T10" fmla="*/ 14 w 195"/>
                <a:gd name="T11" fmla="*/ 35 h 100"/>
                <a:gd name="T12" fmla="*/ 16 w 195"/>
                <a:gd name="T13" fmla="*/ 26 h 100"/>
                <a:gd name="T14" fmla="*/ 45 w 195"/>
                <a:gd name="T15" fmla="*/ 24 h 100"/>
                <a:gd name="T16" fmla="*/ 25 w 195"/>
                <a:gd name="T17" fmla="*/ 23 h 100"/>
                <a:gd name="T18" fmla="*/ 39 w 195"/>
                <a:gd name="T19" fmla="*/ 15 h 100"/>
                <a:gd name="T20" fmla="*/ 77 w 195"/>
                <a:gd name="T21" fmla="*/ 24 h 100"/>
                <a:gd name="T22" fmla="*/ 96 w 195"/>
                <a:gd name="T23" fmla="*/ 46 h 100"/>
                <a:gd name="T24" fmla="*/ 130 w 195"/>
                <a:gd name="T25" fmla="*/ 51 h 100"/>
                <a:gd name="T26" fmla="*/ 117 w 195"/>
                <a:gd name="T27" fmla="*/ 35 h 100"/>
                <a:gd name="T28" fmla="*/ 125 w 195"/>
                <a:gd name="T29" fmla="*/ 26 h 100"/>
                <a:gd name="T30" fmla="*/ 110 w 195"/>
                <a:gd name="T31" fmla="*/ 17 h 100"/>
                <a:gd name="T32" fmla="*/ 133 w 195"/>
                <a:gd name="T33" fmla="*/ 0 h 100"/>
                <a:gd name="T34" fmla="*/ 144 w 195"/>
                <a:gd name="T35" fmla="*/ 20 h 100"/>
                <a:gd name="T36" fmla="*/ 135 w 195"/>
                <a:gd name="T37" fmla="*/ 29 h 100"/>
                <a:gd name="T38" fmla="*/ 150 w 195"/>
                <a:gd name="T39" fmla="*/ 31 h 100"/>
                <a:gd name="T40" fmla="*/ 146 w 195"/>
                <a:gd name="T41" fmla="*/ 40 h 100"/>
                <a:gd name="T42" fmla="*/ 163 w 195"/>
                <a:gd name="T43" fmla="*/ 42 h 100"/>
                <a:gd name="T44" fmla="*/ 171 w 195"/>
                <a:gd name="T45" fmla="*/ 31 h 100"/>
                <a:gd name="T46" fmla="*/ 184 w 195"/>
                <a:gd name="T47" fmla="*/ 46 h 100"/>
                <a:gd name="T48" fmla="*/ 173 w 195"/>
                <a:gd name="T49" fmla="*/ 66 h 100"/>
                <a:gd name="T50" fmla="*/ 135 w 195"/>
                <a:gd name="T51" fmla="*/ 64 h 100"/>
                <a:gd name="T52" fmla="*/ 73 w 195"/>
                <a:gd name="T53" fmla="*/ 87 h 100"/>
                <a:gd name="T54" fmla="*/ 50 w 195"/>
                <a:gd name="T55" fmla="*/ 75 h 100"/>
                <a:gd name="T56" fmla="*/ 100 w 195"/>
                <a:gd name="T57" fmla="*/ 55 h 100"/>
                <a:gd name="T58" fmla="*/ 57 w 195"/>
                <a:gd name="T59" fmla="*/ 68 h 100"/>
                <a:gd name="T60" fmla="*/ 64 w 195"/>
                <a:gd name="T61" fmla="*/ 52 h 100"/>
                <a:gd name="T62" fmla="*/ 41 w 195"/>
                <a:gd name="T63" fmla="*/ 70 h 100"/>
                <a:gd name="T64" fmla="*/ 16 w 195"/>
                <a:gd name="T65" fmla="*/ 64 h 100"/>
                <a:gd name="T66" fmla="*/ 0 w 195"/>
                <a:gd name="T67" fmla="*/ 58 h 1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5" h="100">
                  <a:moveTo>
                    <a:pt x="0" y="66"/>
                  </a:moveTo>
                  <a:lnTo>
                    <a:pt x="8" y="59"/>
                  </a:lnTo>
                  <a:lnTo>
                    <a:pt x="39" y="48"/>
                  </a:lnTo>
                  <a:lnTo>
                    <a:pt x="8" y="50"/>
                  </a:lnTo>
                  <a:lnTo>
                    <a:pt x="45" y="39"/>
                  </a:lnTo>
                  <a:lnTo>
                    <a:pt x="14" y="39"/>
                  </a:lnTo>
                  <a:lnTo>
                    <a:pt x="16" y="30"/>
                  </a:lnTo>
                  <a:lnTo>
                    <a:pt x="47" y="28"/>
                  </a:lnTo>
                  <a:lnTo>
                    <a:pt x="27" y="26"/>
                  </a:lnTo>
                  <a:lnTo>
                    <a:pt x="41" y="17"/>
                  </a:lnTo>
                  <a:lnTo>
                    <a:pt x="81" y="28"/>
                  </a:lnTo>
                  <a:lnTo>
                    <a:pt x="102" y="52"/>
                  </a:lnTo>
                  <a:lnTo>
                    <a:pt x="137" y="57"/>
                  </a:lnTo>
                  <a:lnTo>
                    <a:pt x="123" y="39"/>
                  </a:lnTo>
                  <a:lnTo>
                    <a:pt x="131" y="30"/>
                  </a:lnTo>
                  <a:lnTo>
                    <a:pt x="116" y="19"/>
                  </a:lnTo>
                  <a:lnTo>
                    <a:pt x="141" y="0"/>
                  </a:lnTo>
                  <a:lnTo>
                    <a:pt x="152" y="22"/>
                  </a:lnTo>
                  <a:lnTo>
                    <a:pt x="143" y="33"/>
                  </a:lnTo>
                  <a:lnTo>
                    <a:pt x="158" y="35"/>
                  </a:lnTo>
                  <a:lnTo>
                    <a:pt x="154" y="46"/>
                  </a:lnTo>
                  <a:lnTo>
                    <a:pt x="171" y="48"/>
                  </a:lnTo>
                  <a:lnTo>
                    <a:pt x="181" y="35"/>
                  </a:lnTo>
                  <a:lnTo>
                    <a:pt x="194" y="52"/>
                  </a:lnTo>
                  <a:lnTo>
                    <a:pt x="183" y="74"/>
                  </a:lnTo>
                  <a:lnTo>
                    <a:pt x="143" y="72"/>
                  </a:lnTo>
                  <a:lnTo>
                    <a:pt x="77" y="99"/>
                  </a:lnTo>
                  <a:lnTo>
                    <a:pt x="52" y="85"/>
                  </a:lnTo>
                  <a:lnTo>
                    <a:pt x="106" y="63"/>
                  </a:lnTo>
                  <a:lnTo>
                    <a:pt x="60" y="77"/>
                  </a:lnTo>
                  <a:lnTo>
                    <a:pt x="68" y="59"/>
                  </a:lnTo>
                  <a:lnTo>
                    <a:pt x="43" y="79"/>
                  </a:lnTo>
                  <a:lnTo>
                    <a:pt x="16" y="72"/>
                  </a:lnTo>
                  <a:lnTo>
                    <a:pt x="0" y="66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046" y="1056"/>
              <a:ext cx="97" cy="61"/>
            </a:xfrm>
            <a:custGeom>
              <a:avLst/>
              <a:gdLst>
                <a:gd name="T0" fmla="*/ 0 w 99"/>
                <a:gd name="T1" fmla="*/ 0 h 65"/>
                <a:gd name="T2" fmla="*/ 8 w 99"/>
                <a:gd name="T3" fmla="*/ 20 h 65"/>
                <a:gd name="T4" fmla="*/ 29 w 99"/>
                <a:gd name="T5" fmla="*/ 20 h 65"/>
                <a:gd name="T6" fmla="*/ 22 w 99"/>
                <a:gd name="T7" fmla="*/ 25 h 65"/>
                <a:gd name="T8" fmla="*/ 29 w 99"/>
                <a:gd name="T9" fmla="*/ 32 h 65"/>
                <a:gd name="T10" fmla="*/ 8 w 99"/>
                <a:gd name="T11" fmla="*/ 36 h 65"/>
                <a:gd name="T12" fmla="*/ 41 w 99"/>
                <a:gd name="T13" fmla="*/ 42 h 65"/>
                <a:gd name="T14" fmla="*/ 94 w 99"/>
                <a:gd name="T15" fmla="*/ 56 h 65"/>
                <a:gd name="T16" fmla="*/ 85 w 99"/>
                <a:gd name="T17" fmla="*/ 23 h 65"/>
                <a:gd name="T18" fmla="*/ 48 w 99"/>
                <a:gd name="T19" fmla="*/ 6 h 65"/>
                <a:gd name="T20" fmla="*/ 35 w 99"/>
                <a:gd name="T21" fmla="*/ 14 h 65"/>
                <a:gd name="T22" fmla="*/ 31 w 99"/>
                <a:gd name="T23" fmla="*/ 0 h 65"/>
                <a:gd name="T24" fmla="*/ 0 w 99"/>
                <a:gd name="T25" fmla="*/ 0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9" h="65">
                  <a:moveTo>
                    <a:pt x="0" y="0"/>
                  </a:moveTo>
                  <a:lnTo>
                    <a:pt x="8" y="22"/>
                  </a:lnTo>
                  <a:lnTo>
                    <a:pt x="31" y="22"/>
                  </a:lnTo>
                  <a:lnTo>
                    <a:pt x="22" y="29"/>
                  </a:lnTo>
                  <a:lnTo>
                    <a:pt x="31" y="36"/>
                  </a:lnTo>
                  <a:lnTo>
                    <a:pt x="8" y="41"/>
                  </a:lnTo>
                  <a:lnTo>
                    <a:pt x="43" y="48"/>
                  </a:lnTo>
                  <a:lnTo>
                    <a:pt x="98" y="64"/>
                  </a:lnTo>
                  <a:lnTo>
                    <a:pt x="89" y="27"/>
                  </a:lnTo>
                  <a:lnTo>
                    <a:pt x="50" y="6"/>
                  </a:lnTo>
                  <a:lnTo>
                    <a:pt x="37" y="16"/>
                  </a:lnTo>
                  <a:lnTo>
                    <a:pt x="33" y="0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091" y="1170"/>
              <a:ext cx="78" cy="57"/>
            </a:xfrm>
            <a:custGeom>
              <a:avLst/>
              <a:gdLst>
                <a:gd name="T0" fmla="*/ 0 w 80"/>
                <a:gd name="T1" fmla="*/ 35 h 60"/>
                <a:gd name="T2" fmla="*/ 8 w 80"/>
                <a:gd name="T3" fmla="*/ 22 h 60"/>
                <a:gd name="T4" fmla="*/ 20 w 80"/>
                <a:gd name="T5" fmla="*/ 26 h 60"/>
                <a:gd name="T6" fmla="*/ 4 w 80"/>
                <a:gd name="T7" fmla="*/ 10 h 60"/>
                <a:gd name="T8" fmla="*/ 10 w 80"/>
                <a:gd name="T9" fmla="*/ 4 h 60"/>
                <a:gd name="T10" fmla="*/ 39 w 80"/>
                <a:gd name="T11" fmla="*/ 19 h 60"/>
                <a:gd name="T12" fmla="*/ 20 w 80"/>
                <a:gd name="T13" fmla="*/ 2 h 60"/>
                <a:gd name="T14" fmla="*/ 66 w 80"/>
                <a:gd name="T15" fmla="*/ 0 h 60"/>
                <a:gd name="T16" fmla="*/ 75 w 80"/>
                <a:gd name="T17" fmla="*/ 39 h 60"/>
                <a:gd name="T18" fmla="*/ 64 w 80"/>
                <a:gd name="T19" fmla="*/ 33 h 60"/>
                <a:gd name="T20" fmla="*/ 64 w 80"/>
                <a:gd name="T21" fmla="*/ 53 h 60"/>
                <a:gd name="T22" fmla="*/ 29 w 80"/>
                <a:gd name="T23" fmla="*/ 50 h 60"/>
                <a:gd name="T24" fmla="*/ 35 w 80"/>
                <a:gd name="T25" fmla="*/ 46 h 60"/>
                <a:gd name="T26" fmla="*/ 27 w 80"/>
                <a:gd name="T27" fmla="*/ 39 h 60"/>
                <a:gd name="T28" fmla="*/ 54 w 80"/>
                <a:gd name="T29" fmla="*/ 28 h 60"/>
                <a:gd name="T30" fmla="*/ 0 w 80"/>
                <a:gd name="T31" fmla="*/ 35 h 6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0" h="60">
                  <a:moveTo>
                    <a:pt x="0" y="39"/>
                  </a:moveTo>
                  <a:lnTo>
                    <a:pt x="8" y="24"/>
                  </a:lnTo>
                  <a:lnTo>
                    <a:pt x="22" y="28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41" y="21"/>
                  </a:lnTo>
                  <a:lnTo>
                    <a:pt x="22" y="2"/>
                  </a:lnTo>
                  <a:lnTo>
                    <a:pt x="70" y="0"/>
                  </a:lnTo>
                  <a:lnTo>
                    <a:pt x="79" y="43"/>
                  </a:lnTo>
                  <a:lnTo>
                    <a:pt x="68" y="37"/>
                  </a:lnTo>
                  <a:lnTo>
                    <a:pt x="68" y="59"/>
                  </a:lnTo>
                  <a:lnTo>
                    <a:pt x="31" y="56"/>
                  </a:lnTo>
                  <a:lnTo>
                    <a:pt x="37" y="50"/>
                  </a:lnTo>
                  <a:lnTo>
                    <a:pt x="29" y="43"/>
                  </a:lnTo>
                  <a:lnTo>
                    <a:pt x="56" y="30"/>
                  </a:lnTo>
                  <a:lnTo>
                    <a:pt x="0" y="39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091" y="1269"/>
              <a:ext cx="93" cy="89"/>
            </a:xfrm>
            <a:custGeom>
              <a:avLst/>
              <a:gdLst>
                <a:gd name="T0" fmla="*/ 0 w 95"/>
                <a:gd name="T1" fmla="*/ 42 h 96"/>
                <a:gd name="T2" fmla="*/ 4 w 95"/>
                <a:gd name="T3" fmla="*/ 30 h 96"/>
                <a:gd name="T4" fmla="*/ 35 w 95"/>
                <a:gd name="T5" fmla="*/ 38 h 96"/>
                <a:gd name="T6" fmla="*/ 29 w 95"/>
                <a:gd name="T7" fmla="*/ 24 h 96"/>
                <a:gd name="T8" fmla="*/ 37 w 95"/>
                <a:gd name="T9" fmla="*/ 24 h 96"/>
                <a:gd name="T10" fmla="*/ 18 w 95"/>
                <a:gd name="T11" fmla="*/ 19 h 96"/>
                <a:gd name="T12" fmla="*/ 29 w 95"/>
                <a:gd name="T13" fmla="*/ 13 h 96"/>
                <a:gd name="T14" fmla="*/ 20 w 95"/>
                <a:gd name="T15" fmla="*/ 6 h 96"/>
                <a:gd name="T16" fmla="*/ 77 w 95"/>
                <a:gd name="T17" fmla="*/ 0 h 96"/>
                <a:gd name="T18" fmla="*/ 79 w 95"/>
                <a:gd name="T19" fmla="*/ 19 h 96"/>
                <a:gd name="T20" fmla="*/ 62 w 95"/>
                <a:gd name="T21" fmla="*/ 32 h 96"/>
                <a:gd name="T22" fmla="*/ 87 w 95"/>
                <a:gd name="T23" fmla="*/ 38 h 96"/>
                <a:gd name="T24" fmla="*/ 90 w 95"/>
                <a:gd name="T25" fmla="*/ 66 h 96"/>
                <a:gd name="T26" fmla="*/ 52 w 95"/>
                <a:gd name="T27" fmla="*/ 82 h 96"/>
                <a:gd name="T28" fmla="*/ 35 w 95"/>
                <a:gd name="T29" fmla="*/ 58 h 96"/>
                <a:gd name="T30" fmla="*/ 0 w 95"/>
                <a:gd name="T31" fmla="*/ 42 h 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5" h="96">
                  <a:moveTo>
                    <a:pt x="0" y="48"/>
                  </a:moveTo>
                  <a:lnTo>
                    <a:pt x="4" y="35"/>
                  </a:lnTo>
                  <a:lnTo>
                    <a:pt x="37" y="44"/>
                  </a:lnTo>
                  <a:lnTo>
                    <a:pt x="31" y="28"/>
                  </a:lnTo>
                  <a:lnTo>
                    <a:pt x="39" y="28"/>
                  </a:lnTo>
                  <a:lnTo>
                    <a:pt x="18" y="22"/>
                  </a:lnTo>
                  <a:lnTo>
                    <a:pt x="31" y="15"/>
                  </a:lnTo>
                  <a:lnTo>
                    <a:pt x="20" y="8"/>
                  </a:lnTo>
                  <a:lnTo>
                    <a:pt x="81" y="0"/>
                  </a:lnTo>
                  <a:lnTo>
                    <a:pt x="83" y="22"/>
                  </a:lnTo>
                  <a:lnTo>
                    <a:pt x="64" y="37"/>
                  </a:lnTo>
                  <a:lnTo>
                    <a:pt x="91" y="44"/>
                  </a:lnTo>
                  <a:lnTo>
                    <a:pt x="94" y="77"/>
                  </a:lnTo>
                  <a:lnTo>
                    <a:pt x="54" y="95"/>
                  </a:lnTo>
                  <a:lnTo>
                    <a:pt x="37" y="68"/>
                  </a:lnTo>
                  <a:lnTo>
                    <a:pt x="0" y="48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157" y="1075"/>
              <a:ext cx="58" cy="45"/>
            </a:xfrm>
            <a:custGeom>
              <a:avLst/>
              <a:gdLst>
                <a:gd name="T0" fmla="*/ 0 w 59"/>
                <a:gd name="T1" fmla="*/ 0 h 49"/>
                <a:gd name="T2" fmla="*/ 6 w 59"/>
                <a:gd name="T3" fmla="*/ 23 h 49"/>
                <a:gd name="T4" fmla="*/ 24 w 59"/>
                <a:gd name="T5" fmla="*/ 25 h 49"/>
                <a:gd name="T6" fmla="*/ 8 w 59"/>
                <a:gd name="T7" fmla="*/ 28 h 49"/>
                <a:gd name="T8" fmla="*/ 16 w 59"/>
                <a:gd name="T9" fmla="*/ 40 h 49"/>
                <a:gd name="T10" fmla="*/ 51 w 59"/>
                <a:gd name="T11" fmla="*/ 35 h 49"/>
                <a:gd name="T12" fmla="*/ 56 w 59"/>
                <a:gd name="T13" fmla="*/ 18 h 49"/>
                <a:gd name="T14" fmla="*/ 0 w 59"/>
                <a:gd name="T15" fmla="*/ 0 h 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9" h="49">
                  <a:moveTo>
                    <a:pt x="0" y="0"/>
                  </a:moveTo>
                  <a:lnTo>
                    <a:pt x="6" y="27"/>
                  </a:lnTo>
                  <a:lnTo>
                    <a:pt x="24" y="29"/>
                  </a:lnTo>
                  <a:lnTo>
                    <a:pt x="8" y="34"/>
                  </a:lnTo>
                  <a:lnTo>
                    <a:pt x="16" y="48"/>
                  </a:lnTo>
                  <a:lnTo>
                    <a:pt x="53" y="41"/>
                  </a:lnTo>
                  <a:lnTo>
                    <a:pt x="58" y="22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176" y="1145"/>
              <a:ext cx="269" cy="102"/>
            </a:xfrm>
            <a:custGeom>
              <a:avLst/>
              <a:gdLst>
                <a:gd name="T0" fmla="*/ 0 w 276"/>
                <a:gd name="T1" fmla="*/ 13 h 109"/>
                <a:gd name="T2" fmla="*/ 18 w 276"/>
                <a:gd name="T3" fmla="*/ 0 h 109"/>
                <a:gd name="T4" fmla="*/ 39 w 276"/>
                <a:gd name="T5" fmla="*/ 7 h 109"/>
                <a:gd name="T6" fmla="*/ 56 w 276"/>
                <a:gd name="T7" fmla="*/ 13 h 109"/>
                <a:gd name="T8" fmla="*/ 52 w 276"/>
                <a:gd name="T9" fmla="*/ 24 h 109"/>
                <a:gd name="T10" fmla="*/ 82 w 276"/>
                <a:gd name="T11" fmla="*/ 17 h 109"/>
                <a:gd name="T12" fmla="*/ 99 w 276"/>
                <a:gd name="T13" fmla="*/ 24 h 109"/>
                <a:gd name="T14" fmla="*/ 86 w 276"/>
                <a:gd name="T15" fmla="*/ 24 h 109"/>
                <a:gd name="T16" fmla="*/ 116 w 276"/>
                <a:gd name="T17" fmla="*/ 33 h 109"/>
                <a:gd name="T18" fmla="*/ 82 w 276"/>
                <a:gd name="T19" fmla="*/ 36 h 109"/>
                <a:gd name="T20" fmla="*/ 99 w 276"/>
                <a:gd name="T21" fmla="*/ 42 h 109"/>
                <a:gd name="T22" fmla="*/ 86 w 276"/>
                <a:gd name="T23" fmla="*/ 50 h 109"/>
                <a:gd name="T24" fmla="*/ 103 w 276"/>
                <a:gd name="T25" fmla="*/ 44 h 109"/>
                <a:gd name="T26" fmla="*/ 122 w 276"/>
                <a:gd name="T27" fmla="*/ 63 h 109"/>
                <a:gd name="T28" fmla="*/ 124 w 276"/>
                <a:gd name="T29" fmla="*/ 53 h 109"/>
                <a:gd name="T30" fmla="*/ 173 w 276"/>
                <a:gd name="T31" fmla="*/ 63 h 109"/>
                <a:gd name="T32" fmla="*/ 221 w 276"/>
                <a:gd name="T33" fmla="*/ 46 h 109"/>
                <a:gd name="T34" fmla="*/ 261 w 276"/>
                <a:gd name="T35" fmla="*/ 65 h 109"/>
                <a:gd name="T36" fmla="*/ 249 w 276"/>
                <a:gd name="T37" fmla="*/ 75 h 109"/>
                <a:gd name="T38" fmla="*/ 254 w 276"/>
                <a:gd name="T39" fmla="*/ 90 h 109"/>
                <a:gd name="T40" fmla="*/ 231 w 276"/>
                <a:gd name="T41" fmla="*/ 95 h 109"/>
                <a:gd name="T42" fmla="*/ 204 w 276"/>
                <a:gd name="T43" fmla="*/ 80 h 109"/>
                <a:gd name="T44" fmla="*/ 204 w 276"/>
                <a:gd name="T45" fmla="*/ 90 h 109"/>
                <a:gd name="T46" fmla="*/ 189 w 276"/>
                <a:gd name="T47" fmla="*/ 95 h 109"/>
                <a:gd name="T48" fmla="*/ 130 w 276"/>
                <a:gd name="T49" fmla="*/ 95 h 109"/>
                <a:gd name="T50" fmla="*/ 124 w 276"/>
                <a:gd name="T51" fmla="*/ 80 h 109"/>
                <a:gd name="T52" fmla="*/ 112 w 276"/>
                <a:gd name="T53" fmla="*/ 95 h 109"/>
                <a:gd name="T54" fmla="*/ 93 w 276"/>
                <a:gd name="T55" fmla="*/ 80 h 109"/>
                <a:gd name="T56" fmla="*/ 80 w 276"/>
                <a:gd name="T57" fmla="*/ 90 h 109"/>
                <a:gd name="T58" fmla="*/ 57 w 276"/>
                <a:gd name="T59" fmla="*/ 29 h 109"/>
                <a:gd name="T60" fmla="*/ 31 w 276"/>
                <a:gd name="T61" fmla="*/ 33 h 109"/>
                <a:gd name="T62" fmla="*/ 0 w 276"/>
                <a:gd name="T63" fmla="*/ 13 h 10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76" h="109">
                  <a:moveTo>
                    <a:pt x="0" y="15"/>
                  </a:moveTo>
                  <a:lnTo>
                    <a:pt x="18" y="0"/>
                  </a:lnTo>
                  <a:lnTo>
                    <a:pt x="41" y="8"/>
                  </a:lnTo>
                  <a:lnTo>
                    <a:pt x="58" y="15"/>
                  </a:lnTo>
                  <a:lnTo>
                    <a:pt x="54" y="28"/>
                  </a:lnTo>
                  <a:lnTo>
                    <a:pt x="86" y="19"/>
                  </a:lnTo>
                  <a:lnTo>
                    <a:pt x="105" y="28"/>
                  </a:lnTo>
                  <a:lnTo>
                    <a:pt x="90" y="28"/>
                  </a:lnTo>
                  <a:lnTo>
                    <a:pt x="122" y="37"/>
                  </a:lnTo>
                  <a:lnTo>
                    <a:pt x="86" y="41"/>
                  </a:lnTo>
                  <a:lnTo>
                    <a:pt x="105" y="48"/>
                  </a:lnTo>
                  <a:lnTo>
                    <a:pt x="90" y="57"/>
                  </a:lnTo>
                  <a:lnTo>
                    <a:pt x="109" y="50"/>
                  </a:lnTo>
                  <a:lnTo>
                    <a:pt x="128" y="72"/>
                  </a:lnTo>
                  <a:lnTo>
                    <a:pt x="130" y="61"/>
                  </a:lnTo>
                  <a:lnTo>
                    <a:pt x="182" y="72"/>
                  </a:lnTo>
                  <a:lnTo>
                    <a:pt x="233" y="52"/>
                  </a:lnTo>
                  <a:lnTo>
                    <a:pt x="275" y="74"/>
                  </a:lnTo>
                  <a:lnTo>
                    <a:pt x="262" y="85"/>
                  </a:lnTo>
                  <a:lnTo>
                    <a:pt x="268" y="103"/>
                  </a:lnTo>
                  <a:lnTo>
                    <a:pt x="243" y="108"/>
                  </a:lnTo>
                  <a:lnTo>
                    <a:pt x="214" y="92"/>
                  </a:lnTo>
                  <a:lnTo>
                    <a:pt x="214" y="103"/>
                  </a:lnTo>
                  <a:lnTo>
                    <a:pt x="199" y="108"/>
                  </a:lnTo>
                  <a:lnTo>
                    <a:pt x="136" y="108"/>
                  </a:lnTo>
                  <a:lnTo>
                    <a:pt x="130" y="92"/>
                  </a:lnTo>
                  <a:lnTo>
                    <a:pt x="118" y="108"/>
                  </a:lnTo>
                  <a:lnTo>
                    <a:pt x="97" y="92"/>
                  </a:lnTo>
                  <a:lnTo>
                    <a:pt x="84" y="103"/>
                  </a:lnTo>
                  <a:lnTo>
                    <a:pt x="60" y="33"/>
                  </a:lnTo>
                  <a:lnTo>
                    <a:pt x="33" y="37"/>
                  </a:lnTo>
                  <a:lnTo>
                    <a:pt x="0" y="15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1184" y="965"/>
              <a:ext cx="179" cy="140"/>
            </a:xfrm>
            <a:custGeom>
              <a:avLst/>
              <a:gdLst>
                <a:gd name="T0" fmla="*/ 0 w 184"/>
                <a:gd name="T1" fmla="*/ 40 h 150"/>
                <a:gd name="T2" fmla="*/ 41 w 184"/>
                <a:gd name="T3" fmla="*/ 34 h 150"/>
                <a:gd name="T4" fmla="*/ 18 w 184"/>
                <a:gd name="T5" fmla="*/ 17 h 150"/>
                <a:gd name="T6" fmla="*/ 54 w 184"/>
                <a:gd name="T7" fmla="*/ 7 h 150"/>
                <a:gd name="T8" fmla="*/ 25 w 184"/>
                <a:gd name="T9" fmla="*/ 0 h 150"/>
                <a:gd name="T10" fmla="*/ 74 w 184"/>
                <a:gd name="T11" fmla="*/ 9 h 150"/>
                <a:gd name="T12" fmla="*/ 86 w 184"/>
                <a:gd name="T13" fmla="*/ 34 h 150"/>
                <a:gd name="T14" fmla="*/ 112 w 184"/>
                <a:gd name="T15" fmla="*/ 35 h 150"/>
                <a:gd name="T16" fmla="*/ 120 w 184"/>
                <a:gd name="T17" fmla="*/ 51 h 150"/>
                <a:gd name="T18" fmla="*/ 122 w 184"/>
                <a:gd name="T19" fmla="*/ 40 h 150"/>
                <a:gd name="T20" fmla="*/ 133 w 184"/>
                <a:gd name="T21" fmla="*/ 40 h 150"/>
                <a:gd name="T22" fmla="*/ 126 w 184"/>
                <a:gd name="T23" fmla="*/ 51 h 150"/>
                <a:gd name="T24" fmla="*/ 141 w 184"/>
                <a:gd name="T25" fmla="*/ 60 h 150"/>
                <a:gd name="T26" fmla="*/ 133 w 184"/>
                <a:gd name="T27" fmla="*/ 73 h 150"/>
                <a:gd name="T28" fmla="*/ 159 w 184"/>
                <a:gd name="T29" fmla="*/ 72 h 150"/>
                <a:gd name="T30" fmla="*/ 173 w 184"/>
                <a:gd name="T31" fmla="*/ 87 h 150"/>
                <a:gd name="T32" fmla="*/ 141 w 184"/>
                <a:gd name="T33" fmla="*/ 93 h 150"/>
                <a:gd name="T34" fmla="*/ 131 w 184"/>
                <a:gd name="T35" fmla="*/ 108 h 150"/>
                <a:gd name="T36" fmla="*/ 123 w 184"/>
                <a:gd name="T37" fmla="*/ 93 h 150"/>
                <a:gd name="T38" fmla="*/ 118 w 184"/>
                <a:gd name="T39" fmla="*/ 130 h 150"/>
                <a:gd name="T40" fmla="*/ 95 w 184"/>
                <a:gd name="T41" fmla="*/ 110 h 150"/>
                <a:gd name="T42" fmla="*/ 105 w 184"/>
                <a:gd name="T43" fmla="*/ 130 h 150"/>
                <a:gd name="T44" fmla="*/ 63 w 184"/>
                <a:gd name="T45" fmla="*/ 127 h 150"/>
                <a:gd name="T46" fmla="*/ 53 w 184"/>
                <a:gd name="T47" fmla="*/ 116 h 150"/>
                <a:gd name="T48" fmla="*/ 72 w 184"/>
                <a:gd name="T49" fmla="*/ 116 h 150"/>
                <a:gd name="T50" fmla="*/ 52 w 184"/>
                <a:gd name="T51" fmla="*/ 110 h 150"/>
                <a:gd name="T52" fmla="*/ 46 w 184"/>
                <a:gd name="T53" fmla="*/ 105 h 150"/>
                <a:gd name="T54" fmla="*/ 54 w 184"/>
                <a:gd name="T55" fmla="*/ 103 h 150"/>
                <a:gd name="T56" fmla="*/ 39 w 184"/>
                <a:gd name="T57" fmla="*/ 97 h 150"/>
                <a:gd name="T58" fmla="*/ 93 w 184"/>
                <a:gd name="T59" fmla="*/ 84 h 150"/>
                <a:gd name="T60" fmla="*/ 25 w 184"/>
                <a:gd name="T61" fmla="*/ 87 h 150"/>
                <a:gd name="T62" fmla="*/ 14 w 184"/>
                <a:gd name="T63" fmla="*/ 76 h 150"/>
                <a:gd name="T64" fmla="*/ 39 w 184"/>
                <a:gd name="T65" fmla="*/ 68 h 150"/>
                <a:gd name="T66" fmla="*/ 2 w 184"/>
                <a:gd name="T67" fmla="*/ 60 h 150"/>
                <a:gd name="T68" fmla="*/ 10 w 184"/>
                <a:gd name="T69" fmla="*/ 60 h 150"/>
                <a:gd name="T70" fmla="*/ 0 w 184"/>
                <a:gd name="T71" fmla="*/ 49 h 150"/>
                <a:gd name="T72" fmla="*/ 41 w 184"/>
                <a:gd name="T73" fmla="*/ 49 h 150"/>
                <a:gd name="T74" fmla="*/ 0 w 184"/>
                <a:gd name="T75" fmla="*/ 40 h 1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84" h="150">
                  <a:moveTo>
                    <a:pt x="0" y="46"/>
                  </a:moveTo>
                  <a:lnTo>
                    <a:pt x="43" y="39"/>
                  </a:lnTo>
                  <a:lnTo>
                    <a:pt x="20" y="19"/>
                  </a:lnTo>
                  <a:lnTo>
                    <a:pt x="58" y="8"/>
                  </a:lnTo>
                  <a:lnTo>
                    <a:pt x="27" y="0"/>
                  </a:lnTo>
                  <a:lnTo>
                    <a:pt x="78" y="11"/>
                  </a:lnTo>
                  <a:lnTo>
                    <a:pt x="90" y="39"/>
                  </a:lnTo>
                  <a:lnTo>
                    <a:pt x="118" y="41"/>
                  </a:lnTo>
                  <a:lnTo>
                    <a:pt x="126" y="59"/>
                  </a:lnTo>
                  <a:lnTo>
                    <a:pt x="128" y="46"/>
                  </a:lnTo>
                  <a:lnTo>
                    <a:pt x="141" y="46"/>
                  </a:lnTo>
                  <a:lnTo>
                    <a:pt x="134" y="59"/>
                  </a:lnTo>
                  <a:lnTo>
                    <a:pt x="149" y="69"/>
                  </a:lnTo>
                  <a:lnTo>
                    <a:pt x="141" y="84"/>
                  </a:lnTo>
                  <a:lnTo>
                    <a:pt x="168" y="82"/>
                  </a:lnTo>
                  <a:lnTo>
                    <a:pt x="183" y="100"/>
                  </a:lnTo>
                  <a:lnTo>
                    <a:pt x="149" y="107"/>
                  </a:lnTo>
                  <a:lnTo>
                    <a:pt x="139" y="124"/>
                  </a:lnTo>
                  <a:lnTo>
                    <a:pt x="130" y="107"/>
                  </a:lnTo>
                  <a:lnTo>
                    <a:pt x="124" y="149"/>
                  </a:lnTo>
                  <a:lnTo>
                    <a:pt x="101" y="126"/>
                  </a:lnTo>
                  <a:lnTo>
                    <a:pt x="111" y="149"/>
                  </a:lnTo>
                  <a:lnTo>
                    <a:pt x="67" y="146"/>
                  </a:lnTo>
                  <a:lnTo>
                    <a:pt x="56" y="133"/>
                  </a:lnTo>
                  <a:lnTo>
                    <a:pt x="76" y="133"/>
                  </a:lnTo>
                  <a:lnTo>
                    <a:pt x="54" y="126"/>
                  </a:lnTo>
                  <a:lnTo>
                    <a:pt x="48" y="120"/>
                  </a:lnTo>
                  <a:lnTo>
                    <a:pt x="58" y="118"/>
                  </a:lnTo>
                  <a:lnTo>
                    <a:pt x="41" y="111"/>
                  </a:lnTo>
                  <a:lnTo>
                    <a:pt x="99" y="96"/>
                  </a:lnTo>
                  <a:lnTo>
                    <a:pt x="27" y="100"/>
                  </a:lnTo>
                  <a:lnTo>
                    <a:pt x="14" y="87"/>
                  </a:lnTo>
                  <a:lnTo>
                    <a:pt x="41" y="78"/>
                  </a:lnTo>
                  <a:lnTo>
                    <a:pt x="2" y="69"/>
                  </a:lnTo>
                  <a:lnTo>
                    <a:pt x="10" y="69"/>
                  </a:lnTo>
                  <a:lnTo>
                    <a:pt x="0" y="57"/>
                  </a:lnTo>
                  <a:lnTo>
                    <a:pt x="43" y="57"/>
                  </a:lnTo>
                  <a:lnTo>
                    <a:pt x="0" y="46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187" y="1204"/>
              <a:ext cx="44" cy="34"/>
            </a:xfrm>
            <a:custGeom>
              <a:avLst/>
              <a:gdLst>
                <a:gd name="T0" fmla="*/ 0 w 45"/>
                <a:gd name="T1" fmla="*/ 22 h 39"/>
                <a:gd name="T2" fmla="*/ 6 w 45"/>
                <a:gd name="T3" fmla="*/ 0 h 39"/>
                <a:gd name="T4" fmla="*/ 35 w 45"/>
                <a:gd name="T5" fmla="*/ 6 h 39"/>
                <a:gd name="T6" fmla="*/ 42 w 45"/>
                <a:gd name="T7" fmla="*/ 29 h 39"/>
                <a:gd name="T8" fmla="*/ 0 w 45"/>
                <a:gd name="T9" fmla="*/ 22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9">
                  <a:moveTo>
                    <a:pt x="0" y="29"/>
                  </a:moveTo>
                  <a:lnTo>
                    <a:pt x="6" y="0"/>
                  </a:lnTo>
                  <a:lnTo>
                    <a:pt x="37" y="8"/>
                  </a:lnTo>
                  <a:lnTo>
                    <a:pt x="44" y="38"/>
                  </a:lnTo>
                  <a:lnTo>
                    <a:pt x="0" y="29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184" y="1119"/>
              <a:ext cx="51" cy="17"/>
            </a:xfrm>
            <a:custGeom>
              <a:avLst/>
              <a:gdLst>
                <a:gd name="T0" fmla="*/ 0 w 52"/>
                <a:gd name="T1" fmla="*/ 6 h 18"/>
                <a:gd name="T2" fmla="*/ 12 w 52"/>
                <a:gd name="T3" fmla="*/ 15 h 18"/>
                <a:gd name="T4" fmla="*/ 49 w 52"/>
                <a:gd name="T5" fmla="*/ 6 h 18"/>
                <a:gd name="T6" fmla="*/ 14 w 52"/>
                <a:gd name="T7" fmla="*/ 0 h 18"/>
                <a:gd name="T8" fmla="*/ 0 w 52"/>
                <a:gd name="T9" fmla="*/ 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18">
                  <a:moveTo>
                    <a:pt x="0" y="6"/>
                  </a:moveTo>
                  <a:lnTo>
                    <a:pt x="12" y="17"/>
                  </a:lnTo>
                  <a:lnTo>
                    <a:pt x="51" y="6"/>
                  </a:lnTo>
                  <a:lnTo>
                    <a:pt x="14" y="0"/>
                  </a:lnTo>
                  <a:lnTo>
                    <a:pt x="0" y="6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197" y="1264"/>
              <a:ext cx="84" cy="73"/>
            </a:xfrm>
            <a:custGeom>
              <a:avLst/>
              <a:gdLst>
                <a:gd name="T0" fmla="*/ 0 w 86"/>
                <a:gd name="T1" fmla="*/ 11 h 78"/>
                <a:gd name="T2" fmla="*/ 2 w 86"/>
                <a:gd name="T3" fmla="*/ 42 h 78"/>
                <a:gd name="T4" fmla="*/ 10 w 86"/>
                <a:gd name="T5" fmla="*/ 50 h 78"/>
                <a:gd name="T6" fmla="*/ 6 w 86"/>
                <a:gd name="T7" fmla="*/ 67 h 78"/>
                <a:gd name="T8" fmla="*/ 20 w 86"/>
                <a:gd name="T9" fmla="*/ 67 h 78"/>
                <a:gd name="T10" fmla="*/ 31 w 86"/>
                <a:gd name="T11" fmla="*/ 53 h 78"/>
                <a:gd name="T12" fmla="*/ 20 w 86"/>
                <a:gd name="T13" fmla="*/ 42 h 78"/>
                <a:gd name="T14" fmla="*/ 53 w 86"/>
                <a:gd name="T15" fmla="*/ 42 h 78"/>
                <a:gd name="T16" fmla="*/ 81 w 86"/>
                <a:gd name="T17" fmla="*/ 4 h 78"/>
                <a:gd name="T18" fmla="*/ 6 w 86"/>
                <a:gd name="T19" fmla="*/ 0 h 78"/>
                <a:gd name="T20" fmla="*/ 16 w 86"/>
                <a:gd name="T21" fmla="*/ 13 h 78"/>
                <a:gd name="T22" fmla="*/ 0 w 86"/>
                <a:gd name="T23" fmla="*/ 11 h 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6" h="78">
                  <a:moveTo>
                    <a:pt x="0" y="13"/>
                  </a:moveTo>
                  <a:lnTo>
                    <a:pt x="2" y="48"/>
                  </a:lnTo>
                  <a:lnTo>
                    <a:pt x="10" y="57"/>
                  </a:lnTo>
                  <a:lnTo>
                    <a:pt x="6" y="77"/>
                  </a:lnTo>
                  <a:lnTo>
                    <a:pt x="20" y="77"/>
                  </a:lnTo>
                  <a:lnTo>
                    <a:pt x="33" y="61"/>
                  </a:lnTo>
                  <a:lnTo>
                    <a:pt x="20" y="48"/>
                  </a:lnTo>
                  <a:lnTo>
                    <a:pt x="55" y="48"/>
                  </a:lnTo>
                  <a:lnTo>
                    <a:pt x="85" y="4"/>
                  </a:lnTo>
                  <a:lnTo>
                    <a:pt x="6" y="0"/>
                  </a:lnTo>
                  <a:lnTo>
                    <a:pt x="16" y="15"/>
                  </a:lnTo>
                  <a:lnTo>
                    <a:pt x="0" y="13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1252" y="886"/>
              <a:ext cx="480" cy="297"/>
            </a:xfrm>
            <a:custGeom>
              <a:avLst/>
              <a:gdLst>
                <a:gd name="T0" fmla="*/ 27 w 492"/>
                <a:gd name="T1" fmla="*/ 76 h 316"/>
                <a:gd name="T2" fmla="*/ 52 w 492"/>
                <a:gd name="T3" fmla="*/ 81 h 316"/>
                <a:gd name="T4" fmla="*/ 114 w 492"/>
                <a:gd name="T5" fmla="*/ 79 h 316"/>
                <a:gd name="T6" fmla="*/ 102 w 492"/>
                <a:gd name="T7" fmla="*/ 88 h 316"/>
                <a:gd name="T8" fmla="*/ 87 w 492"/>
                <a:gd name="T9" fmla="*/ 108 h 316"/>
                <a:gd name="T10" fmla="*/ 129 w 492"/>
                <a:gd name="T11" fmla="*/ 110 h 316"/>
                <a:gd name="T12" fmla="*/ 181 w 492"/>
                <a:gd name="T13" fmla="*/ 82 h 316"/>
                <a:gd name="T14" fmla="*/ 252 w 492"/>
                <a:gd name="T15" fmla="*/ 92 h 316"/>
                <a:gd name="T16" fmla="*/ 183 w 492"/>
                <a:gd name="T17" fmla="*/ 144 h 316"/>
                <a:gd name="T18" fmla="*/ 85 w 492"/>
                <a:gd name="T19" fmla="*/ 117 h 316"/>
                <a:gd name="T20" fmla="*/ 85 w 492"/>
                <a:gd name="T21" fmla="*/ 140 h 316"/>
                <a:gd name="T22" fmla="*/ 160 w 492"/>
                <a:gd name="T23" fmla="*/ 174 h 316"/>
                <a:gd name="T24" fmla="*/ 104 w 492"/>
                <a:gd name="T25" fmla="*/ 176 h 316"/>
                <a:gd name="T26" fmla="*/ 93 w 492"/>
                <a:gd name="T27" fmla="*/ 197 h 316"/>
                <a:gd name="T28" fmla="*/ 112 w 492"/>
                <a:gd name="T29" fmla="*/ 187 h 316"/>
                <a:gd name="T30" fmla="*/ 95 w 492"/>
                <a:gd name="T31" fmla="*/ 213 h 316"/>
                <a:gd name="T32" fmla="*/ 110 w 492"/>
                <a:gd name="T33" fmla="*/ 228 h 316"/>
                <a:gd name="T34" fmla="*/ 114 w 492"/>
                <a:gd name="T35" fmla="*/ 237 h 316"/>
                <a:gd name="T36" fmla="*/ 81 w 492"/>
                <a:gd name="T37" fmla="*/ 242 h 316"/>
                <a:gd name="T38" fmla="*/ 54 w 492"/>
                <a:gd name="T39" fmla="*/ 255 h 316"/>
                <a:gd name="T40" fmla="*/ 100 w 492"/>
                <a:gd name="T41" fmla="*/ 275 h 316"/>
                <a:gd name="T42" fmla="*/ 133 w 492"/>
                <a:gd name="T43" fmla="*/ 268 h 316"/>
                <a:gd name="T44" fmla="*/ 148 w 492"/>
                <a:gd name="T45" fmla="*/ 268 h 316"/>
                <a:gd name="T46" fmla="*/ 166 w 492"/>
                <a:gd name="T47" fmla="*/ 278 h 316"/>
                <a:gd name="T48" fmla="*/ 195 w 492"/>
                <a:gd name="T49" fmla="*/ 255 h 316"/>
                <a:gd name="T50" fmla="*/ 210 w 492"/>
                <a:gd name="T51" fmla="*/ 235 h 316"/>
                <a:gd name="T52" fmla="*/ 243 w 492"/>
                <a:gd name="T53" fmla="*/ 213 h 316"/>
                <a:gd name="T54" fmla="*/ 259 w 492"/>
                <a:gd name="T55" fmla="*/ 201 h 316"/>
                <a:gd name="T56" fmla="*/ 260 w 492"/>
                <a:gd name="T57" fmla="*/ 178 h 316"/>
                <a:gd name="T58" fmla="*/ 215 w 492"/>
                <a:gd name="T59" fmla="*/ 166 h 316"/>
                <a:gd name="T60" fmla="*/ 215 w 492"/>
                <a:gd name="T61" fmla="*/ 160 h 316"/>
                <a:gd name="T62" fmla="*/ 308 w 492"/>
                <a:gd name="T63" fmla="*/ 144 h 316"/>
                <a:gd name="T64" fmla="*/ 331 w 492"/>
                <a:gd name="T65" fmla="*/ 125 h 316"/>
                <a:gd name="T66" fmla="*/ 417 w 492"/>
                <a:gd name="T67" fmla="*/ 72 h 316"/>
                <a:gd name="T68" fmla="*/ 350 w 492"/>
                <a:gd name="T69" fmla="*/ 70 h 316"/>
                <a:gd name="T70" fmla="*/ 467 w 492"/>
                <a:gd name="T71" fmla="*/ 42 h 316"/>
                <a:gd name="T72" fmla="*/ 431 w 492"/>
                <a:gd name="T73" fmla="*/ 11 h 316"/>
                <a:gd name="T74" fmla="*/ 279 w 492"/>
                <a:gd name="T75" fmla="*/ 0 h 316"/>
                <a:gd name="T76" fmla="*/ 259 w 492"/>
                <a:gd name="T77" fmla="*/ 4 h 316"/>
                <a:gd name="T78" fmla="*/ 233 w 492"/>
                <a:gd name="T79" fmla="*/ 31 h 316"/>
                <a:gd name="T80" fmla="*/ 180 w 492"/>
                <a:gd name="T81" fmla="*/ 18 h 316"/>
                <a:gd name="T82" fmla="*/ 138 w 492"/>
                <a:gd name="T83" fmla="*/ 20 h 316"/>
                <a:gd name="T84" fmla="*/ 166 w 492"/>
                <a:gd name="T85" fmla="*/ 49 h 316"/>
                <a:gd name="T86" fmla="*/ 102 w 492"/>
                <a:gd name="T87" fmla="*/ 49 h 3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92" h="316">
                  <a:moveTo>
                    <a:pt x="0" y="75"/>
                  </a:moveTo>
                  <a:lnTo>
                    <a:pt x="43" y="75"/>
                  </a:lnTo>
                  <a:lnTo>
                    <a:pt x="29" y="86"/>
                  </a:lnTo>
                  <a:lnTo>
                    <a:pt x="91" y="77"/>
                  </a:lnTo>
                  <a:lnTo>
                    <a:pt x="37" y="86"/>
                  </a:lnTo>
                  <a:lnTo>
                    <a:pt x="54" y="91"/>
                  </a:lnTo>
                  <a:lnTo>
                    <a:pt x="37" y="91"/>
                  </a:lnTo>
                  <a:lnTo>
                    <a:pt x="41" y="100"/>
                  </a:lnTo>
                  <a:lnTo>
                    <a:pt x="120" y="89"/>
                  </a:lnTo>
                  <a:lnTo>
                    <a:pt x="43" y="109"/>
                  </a:lnTo>
                  <a:lnTo>
                    <a:pt x="76" y="122"/>
                  </a:lnTo>
                  <a:lnTo>
                    <a:pt x="108" y="100"/>
                  </a:lnTo>
                  <a:lnTo>
                    <a:pt x="160" y="97"/>
                  </a:lnTo>
                  <a:lnTo>
                    <a:pt x="106" y="106"/>
                  </a:lnTo>
                  <a:lnTo>
                    <a:pt x="91" y="122"/>
                  </a:lnTo>
                  <a:lnTo>
                    <a:pt x="124" y="126"/>
                  </a:lnTo>
                  <a:lnTo>
                    <a:pt x="160" y="106"/>
                  </a:lnTo>
                  <a:lnTo>
                    <a:pt x="135" y="124"/>
                  </a:lnTo>
                  <a:lnTo>
                    <a:pt x="160" y="124"/>
                  </a:lnTo>
                  <a:lnTo>
                    <a:pt x="195" y="111"/>
                  </a:lnTo>
                  <a:lnTo>
                    <a:pt x="191" y="93"/>
                  </a:lnTo>
                  <a:lnTo>
                    <a:pt x="228" y="80"/>
                  </a:lnTo>
                  <a:lnTo>
                    <a:pt x="201" y="109"/>
                  </a:lnTo>
                  <a:lnTo>
                    <a:pt x="264" y="104"/>
                  </a:lnTo>
                  <a:lnTo>
                    <a:pt x="139" y="133"/>
                  </a:lnTo>
                  <a:lnTo>
                    <a:pt x="168" y="163"/>
                  </a:lnTo>
                  <a:lnTo>
                    <a:pt x="193" y="163"/>
                  </a:lnTo>
                  <a:lnTo>
                    <a:pt x="178" y="172"/>
                  </a:lnTo>
                  <a:lnTo>
                    <a:pt x="131" y="138"/>
                  </a:lnTo>
                  <a:lnTo>
                    <a:pt x="89" y="133"/>
                  </a:lnTo>
                  <a:lnTo>
                    <a:pt x="89" y="148"/>
                  </a:lnTo>
                  <a:lnTo>
                    <a:pt x="106" y="154"/>
                  </a:lnTo>
                  <a:lnTo>
                    <a:pt x="89" y="159"/>
                  </a:lnTo>
                  <a:lnTo>
                    <a:pt x="139" y="194"/>
                  </a:lnTo>
                  <a:lnTo>
                    <a:pt x="118" y="194"/>
                  </a:lnTo>
                  <a:lnTo>
                    <a:pt x="168" y="197"/>
                  </a:lnTo>
                  <a:lnTo>
                    <a:pt x="141" y="203"/>
                  </a:lnTo>
                  <a:lnTo>
                    <a:pt x="153" y="217"/>
                  </a:lnTo>
                  <a:lnTo>
                    <a:pt x="110" y="199"/>
                  </a:lnTo>
                  <a:lnTo>
                    <a:pt x="85" y="203"/>
                  </a:lnTo>
                  <a:lnTo>
                    <a:pt x="72" y="232"/>
                  </a:lnTo>
                  <a:lnTo>
                    <a:pt x="97" y="223"/>
                  </a:lnTo>
                  <a:lnTo>
                    <a:pt x="95" y="234"/>
                  </a:lnTo>
                  <a:lnTo>
                    <a:pt x="104" y="234"/>
                  </a:lnTo>
                  <a:lnTo>
                    <a:pt x="118" y="212"/>
                  </a:lnTo>
                  <a:lnTo>
                    <a:pt x="114" y="230"/>
                  </a:lnTo>
                  <a:lnTo>
                    <a:pt x="126" y="232"/>
                  </a:lnTo>
                  <a:lnTo>
                    <a:pt x="99" y="241"/>
                  </a:lnTo>
                  <a:lnTo>
                    <a:pt x="118" y="241"/>
                  </a:lnTo>
                  <a:lnTo>
                    <a:pt x="104" y="248"/>
                  </a:lnTo>
                  <a:lnTo>
                    <a:pt x="116" y="259"/>
                  </a:lnTo>
                  <a:lnTo>
                    <a:pt x="135" y="259"/>
                  </a:lnTo>
                  <a:lnTo>
                    <a:pt x="153" y="237"/>
                  </a:lnTo>
                  <a:lnTo>
                    <a:pt x="120" y="268"/>
                  </a:lnTo>
                  <a:lnTo>
                    <a:pt x="89" y="243"/>
                  </a:lnTo>
                  <a:lnTo>
                    <a:pt x="60" y="248"/>
                  </a:lnTo>
                  <a:lnTo>
                    <a:pt x="85" y="274"/>
                  </a:lnTo>
                  <a:lnTo>
                    <a:pt x="41" y="288"/>
                  </a:lnTo>
                  <a:lnTo>
                    <a:pt x="47" y="306"/>
                  </a:lnTo>
                  <a:lnTo>
                    <a:pt x="56" y="288"/>
                  </a:lnTo>
                  <a:lnTo>
                    <a:pt x="56" y="306"/>
                  </a:lnTo>
                  <a:lnTo>
                    <a:pt x="85" y="297"/>
                  </a:lnTo>
                  <a:lnTo>
                    <a:pt x="106" y="312"/>
                  </a:lnTo>
                  <a:lnTo>
                    <a:pt x="118" y="312"/>
                  </a:lnTo>
                  <a:lnTo>
                    <a:pt x="110" y="301"/>
                  </a:lnTo>
                  <a:lnTo>
                    <a:pt x="139" y="303"/>
                  </a:lnTo>
                  <a:lnTo>
                    <a:pt x="135" y="292"/>
                  </a:lnTo>
                  <a:lnTo>
                    <a:pt x="147" y="306"/>
                  </a:lnTo>
                  <a:lnTo>
                    <a:pt x="156" y="303"/>
                  </a:lnTo>
                  <a:lnTo>
                    <a:pt x="151" y="294"/>
                  </a:lnTo>
                  <a:lnTo>
                    <a:pt x="174" y="303"/>
                  </a:lnTo>
                  <a:lnTo>
                    <a:pt x="174" y="315"/>
                  </a:lnTo>
                  <a:lnTo>
                    <a:pt x="216" y="303"/>
                  </a:lnTo>
                  <a:lnTo>
                    <a:pt x="224" y="286"/>
                  </a:lnTo>
                  <a:lnTo>
                    <a:pt x="205" y="288"/>
                  </a:lnTo>
                  <a:lnTo>
                    <a:pt x="205" y="272"/>
                  </a:lnTo>
                  <a:lnTo>
                    <a:pt x="160" y="272"/>
                  </a:lnTo>
                  <a:lnTo>
                    <a:pt x="220" y="266"/>
                  </a:lnTo>
                  <a:lnTo>
                    <a:pt x="228" y="257"/>
                  </a:lnTo>
                  <a:lnTo>
                    <a:pt x="220" y="241"/>
                  </a:lnTo>
                  <a:lnTo>
                    <a:pt x="255" y="241"/>
                  </a:lnTo>
                  <a:lnTo>
                    <a:pt x="264" y="234"/>
                  </a:lnTo>
                  <a:lnTo>
                    <a:pt x="241" y="230"/>
                  </a:lnTo>
                  <a:lnTo>
                    <a:pt x="272" y="228"/>
                  </a:lnTo>
                  <a:lnTo>
                    <a:pt x="251" y="217"/>
                  </a:lnTo>
                  <a:lnTo>
                    <a:pt x="276" y="210"/>
                  </a:lnTo>
                  <a:lnTo>
                    <a:pt x="274" y="201"/>
                  </a:lnTo>
                  <a:lnTo>
                    <a:pt x="228" y="199"/>
                  </a:lnTo>
                  <a:lnTo>
                    <a:pt x="253" y="190"/>
                  </a:lnTo>
                  <a:lnTo>
                    <a:pt x="226" y="188"/>
                  </a:lnTo>
                  <a:lnTo>
                    <a:pt x="276" y="194"/>
                  </a:lnTo>
                  <a:lnTo>
                    <a:pt x="278" y="185"/>
                  </a:lnTo>
                  <a:lnTo>
                    <a:pt x="226" y="181"/>
                  </a:lnTo>
                  <a:lnTo>
                    <a:pt x="293" y="172"/>
                  </a:lnTo>
                  <a:lnTo>
                    <a:pt x="276" y="159"/>
                  </a:lnTo>
                  <a:lnTo>
                    <a:pt x="324" y="163"/>
                  </a:lnTo>
                  <a:lnTo>
                    <a:pt x="339" y="148"/>
                  </a:lnTo>
                  <a:lnTo>
                    <a:pt x="314" y="145"/>
                  </a:lnTo>
                  <a:lnTo>
                    <a:pt x="347" y="142"/>
                  </a:lnTo>
                  <a:lnTo>
                    <a:pt x="341" y="131"/>
                  </a:lnTo>
                  <a:lnTo>
                    <a:pt x="355" y="133"/>
                  </a:lnTo>
                  <a:lnTo>
                    <a:pt x="438" y="82"/>
                  </a:lnTo>
                  <a:lnTo>
                    <a:pt x="349" y="100"/>
                  </a:lnTo>
                  <a:lnTo>
                    <a:pt x="399" y="77"/>
                  </a:lnTo>
                  <a:lnTo>
                    <a:pt x="368" y="80"/>
                  </a:lnTo>
                  <a:lnTo>
                    <a:pt x="362" y="69"/>
                  </a:lnTo>
                  <a:lnTo>
                    <a:pt x="418" y="75"/>
                  </a:lnTo>
                  <a:lnTo>
                    <a:pt x="491" y="48"/>
                  </a:lnTo>
                  <a:lnTo>
                    <a:pt x="491" y="35"/>
                  </a:lnTo>
                  <a:lnTo>
                    <a:pt x="459" y="35"/>
                  </a:lnTo>
                  <a:lnTo>
                    <a:pt x="453" y="13"/>
                  </a:lnTo>
                  <a:lnTo>
                    <a:pt x="368" y="24"/>
                  </a:lnTo>
                  <a:lnTo>
                    <a:pt x="405" y="8"/>
                  </a:lnTo>
                  <a:lnTo>
                    <a:pt x="293" y="0"/>
                  </a:lnTo>
                  <a:lnTo>
                    <a:pt x="285" y="11"/>
                  </a:lnTo>
                  <a:lnTo>
                    <a:pt x="293" y="17"/>
                  </a:lnTo>
                  <a:lnTo>
                    <a:pt x="272" y="4"/>
                  </a:lnTo>
                  <a:lnTo>
                    <a:pt x="222" y="6"/>
                  </a:lnTo>
                  <a:lnTo>
                    <a:pt x="255" y="28"/>
                  </a:lnTo>
                  <a:lnTo>
                    <a:pt x="245" y="35"/>
                  </a:lnTo>
                  <a:lnTo>
                    <a:pt x="226" y="13"/>
                  </a:lnTo>
                  <a:lnTo>
                    <a:pt x="178" y="11"/>
                  </a:lnTo>
                  <a:lnTo>
                    <a:pt x="189" y="20"/>
                  </a:lnTo>
                  <a:lnTo>
                    <a:pt x="156" y="17"/>
                  </a:lnTo>
                  <a:lnTo>
                    <a:pt x="172" y="31"/>
                  </a:lnTo>
                  <a:lnTo>
                    <a:pt x="145" y="22"/>
                  </a:lnTo>
                  <a:lnTo>
                    <a:pt x="151" y="31"/>
                  </a:lnTo>
                  <a:lnTo>
                    <a:pt x="137" y="35"/>
                  </a:lnTo>
                  <a:lnTo>
                    <a:pt x="174" y="55"/>
                  </a:lnTo>
                  <a:lnTo>
                    <a:pt x="95" y="31"/>
                  </a:lnTo>
                  <a:lnTo>
                    <a:pt x="76" y="48"/>
                  </a:lnTo>
                  <a:lnTo>
                    <a:pt x="108" y="55"/>
                  </a:lnTo>
                  <a:lnTo>
                    <a:pt x="56" y="51"/>
                  </a:lnTo>
                  <a:lnTo>
                    <a:pt x="0" y="75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85" y="1272"/>
              <a:ext cx="443" cy="386"/>
            </a:xfrm>
            <a:custGeom>
              <a:avLst/>
              <a:gdLst>
                <a:gd name="T0" fmla="*/ 4 w 454"/>
                <a:gd name="T1" fmla="*/ 41 h 409"/>
                <a:gd name="T2" fmla="*/ 52 w 454"/>
                <a:gd name="T3" fmla="*/ 0 h 409"/>
                <a:gd name="T4" fmla="*/ 47 w 454"/>
                <a:gd name="T5" fmla="*/ 41 h 409"/>
                <a:gd name="T6" fmla="*/ 74 w 454"/>
                <a:gd name="T7" fmla="*/ 85 h 409"/>
                <a:gd name="T8" fmla="*/ 77 w 454"/>
                <a:gd name="T9" fmla="*/ 92 h 409"/>
                <a:gd name="T10" fmla="*/ 60 w 454"/>
                <a:gd name="T11" fmla="*/ 60 h 409"/>
                <a:gd name="T12" fmla="*/ 64 w 454"/>
                <a:gd name="T13" fmla="*/ 31 h 409"/>
                <a:gd name="T14" fmla="*/ 68 w 454"/>
                <a:gd name="T15" fmla="*/ 27 h 409"/>
                <a:gd name="T16" fmla="*/ 74 w 454"/>
                <a:gd name="T17" fmla="*/ 17 h 409"/>
                <a:gd name="T18" fmla="*/ 110 w 454"/>
                <a:gd name="T19" fmla="*/ 6 h 409"/>
                <a:gd name="T20" fmla="*/ 129 w 454"/>
                <a:gd name="T21" fmla="*/ 22 h 409"/>
                <a:gd name="T22" fmla="*/ 137 w 454"/>
                <a:gd name="T23" fmla="*/ 62 h 409"/>
                <a:gd name="T24" fmla="*/ 164 w 454"/>
                <a:gd name="T25" fmla="*/ 56 h 409"/>
                <a:gd name="T26" fmla="*/ 222 w 454"/>
                <a:gd name="T27" fmla="*/ 47 h 409"/>
                <a:gd name="T28" fmla="*/ 226 w 454"/>
                <a:gd name="T29" fmla="*/ 75 h 409"/>
                <a:gd name="T30" fmla="*/ 241 w 454"/>
                <a:gd name="T31" fmla="*/ 80 h 409"/>
                <a:gd name="T32" fmla="*/ 264 w 454"/>
                <a:gd name="T33" fmla="*/ 73 h 409"/>
                <a:gd name="T34" fmla="*/ 285 w 454"/>
                <a:gd name="T35" fmla="*/ 91 h 409"/>
                <a:gd name="T36" fmla="*/ 293 w 454"/>
                <a:gd name="T37" fmla="*/ 92 h 409"/>
                <a:gd name="T38" fmla="*/ 304 w 454"/>
                <a:gd name="T39" fmla="*/ 101 h 409"/>
                <a:gd name="T40" fmla="*/ 326 w 454"/>
                <a:gd name="T41" fmla="*/ 110 h 409"/>
                <a:gd name="T42" fmla="*/ 322 w 454"/>
                <a:gd name="T43" fmla="*/ 120 h 409"/>
                <a:gd name="T44" fmla="*/ 331 w 454"/>
                <a:gd name="T45" fmla="*/ 116 h 409"/>
                <a:gd name="T46" fmla="*/ 320 w 454"/>
                <a:gd name="T47" fmla="*/ 140 h 409"/>
                <a:gd name="T48" fmla="*/ 326 w 454"/>
                <a:gd name="T49" fmla="*/ 151 h 409"/>
                <a:gd name="T50" fmla="*/ 328 w 454"/>
                <a:gd name="T51" fmla="*/ 169 h 409"/>
                <a:gd name="T52" fmla="*/ 379 w 454"/>
                <a:gd name="T53" fmla="*/ 187 h 409"/>
                <a:gd name="T54" fmla="*/ 408 w 454"/>
                <a:gd name="T55" fmla="*/ 211 h 409"/>
                <a:gd name="T56" fmla="*/ 431 w 454"/>
                <a:gd name="T57" fmla="*/ 229 h 409"/>
                <a:gd name="T58" fmla="*/ 415 w 454"/>
                <a:gd name="T59" fmla="*/ 239 h 409"/>
                <a:gd name="T60" fmla="*/ 413 w 454"/>
                <a:gd name="T61" fmla="*/ 260 h 409"/>
                <a:gd name="T62" fmla="*/ 399 w 454"/>
                <a:gd name="T63" fmla="*/ 279 h 409"/>
                <a:gd name="T64" fmla="*/ 333 w 454"/>
                <a:gd name="T65" fmla="*/ 237 h 409"/>
                <a:gd name="T66" fmla="*/ 334 w 454"/>
                <a:gd name="T67" fmla="*/ 260 h 409"/>
                <a:gd name="T68" fmla="*/ 353 w 454"/>
                <a:gd name="T69" fmla="*/ 284 h 409"/>
                <a:gd name="T70" fmla="*/ 375 w 454"/>
                <a:gd name="T71" fmla="*/ 302 h 409"/>
                <a:gd name="T72" fmla="*/ 382 w 454"/>
                <a:gd name="T73" fmla="*/ 347 h 409"/>
                <a:gd name="T74" fmla="*/ 360 w 454"/>
                <a:gd name="T75" fmla="*/ 363 h 409"/>
                <a:gd name="T76" fmla="*/ 270 w 454"/>
                <a:gd name="T77" fmla="*/ 318 h 409"/>
                <a:gd name="T78" fmla="*/ 257 w 454"/>
                <a:gd name="T79" fmla="*/ 308 h 409"/>
                <a:gd name="T80" fmla="*/ 231 w 454"/>
                <a:gd name="T81" fmla="*/ 279 h 409"/>
                <a:gd name="T82" fmla="*/ 217 w 454"/>
                <a:gd name="T83" fmla="*/ 288 h 409"/>
                <a:gd name="T84" fmla="*/ 180 w 454"/>
                <a:gd name="T85" fmla="*/ 288 h 409"/>
                <a:gd name="T86" fmla="*/ 249 w 454"/>
                <a:gd name="T87" fmla="*/ 264 h 409"/>
                <a:gd name="T88" fmla="*/ 266 w 454"/>
                <a:gd name="T89" fmla="*/ 211 h 409"/>
                <a:gd name="T90" fmla="*/ 229 w 454"/>
                <a:gd name="T91" fmla="*/ 164 h 409"/>
                <a:gd name="T92" fmla="*/ 201 w 454"/>
                <a:gd name="T93" fmla="*/ 169 h 409"/>
                <a:gd name="T94" fmla="*/ 216 w 454"/>
                <a:gd name="T95" fmla="*/ 150 h 409"/>
                <a:gd name="T96" fmla="*/ 185 w 454"/>
                <a:gd name="T97" fmla="*/ 120 h 409"/>
                <a:gd name="T98" fmla="*/ 170 w 454"/>
                <a:gd name="T99" fmla="*/ 132 h 409"/>
                <a:gd name="T100" fmla="*/ 138 w 454"/>
                <a:gd name="T101" fmla="*/ 134 h 409"/>
                <a:gd name="T102" fmla="*/ 10 w 454"/>
                <a:gd name="T103" fmla="*/ 92 h 409"/>
                <a:gd name="T104" fmla="*/ 0 w 454"/>
                <a:gd name="T105" fmla="*/ 80 h 40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54" h="409">
                  <a:moveTo>
                    <a:pt x="0" y="90"/>
                  </a:moveTo>
                  <a:lnTo>
                    <a:pt x="4" y="46"/>
                  </a:lnTo>
                  <a:lnTo>
                    <a:pt x="22" y="13"/>
                  </a:lnTo>
                  <a:lnTo>
                    <a:pt x="54" y="0"/>
                  </a:lnTo>
                  <a:lnTo>
                    <a:pt x="78" y="6"/>
                  </a:lnTo>
                  <a:lnTo>
                    <a:pt x="49" y="46"/>
                  </a:lnTo>
                  <a:lnTo>
                    <a:pt x="60" y="70"/>
                  </a:lnTo>
                  <a:lnTo>
                    <a:pt x="78" y="95"/>
                  </a:lnTo>
                  <a:lnTo>
                    <a:pt x="54" y="104"/>
                  </a:lnTo>
                  <a:lnTo>
                    <a:pt x="81" y="104"/>
                  </a:lnTo>
                  <a:lnTo>
                    <a:pt x="85" y="84"/>
                  </a:lnTo>
                  <a:lnTo>
                    <a:pt x="64" y="68"/>
                  </a:lnTo>
                  <a:lnTo>
                    <a:pt x="81" y="55"/>
                  </a:lnTo>
                  <a:lnTo>
                    <a:pt x="68" y="35"/>
                  </a:lnTo>
                  <a:lnTo>
                    <a:pt x="93" y="42"/>
                  </a:lnTo>
                  <a:lnTo>
                    <a:pt x="72" y="31"/>
                  </a:lnTo>
                  <a:lnTo>
                    <a:pt x="99" y="33"/>
                  </a:lnTo>
                  <a:lnTo>
                    <a:pt x="78" y="19"/>
                  </a:lnTo>
                  <a:lnTo>
                    <a:pt x="101" y="22"/>
                  </a:lnTo>
                  <a:lnTo>
                    <a:pt x="116" y="6"/>
                  </a:lnTo>
                  <a:lnTo>
                    <a:pt x="135" y="4"/>
                  </a:lnTo>
                  <a:lnTo>
                    <a:pt x="135" y="24"/>
                  </a:lnTo>
                  <a:lnTo>
                    <a:pt x="147" y="31"/>
                  </a:lnTo>
                  <a:lnTo>
                    <a:pt x="143" y="70"/>
                  </a:lnTo>
                  <a:lnTo>
                    <a:pt x="162" y="53"/>
                  </a:lnTo>
                  <a:lnTo>
                    <a:pt x="172" y="62"/>
                  </a:lnTo>
                  <a:lnTo>
                    <a:pt x="195" y="42"/>
                  </a:lnTo>
                  <a:lnTo>
                    <a:pt x="234" y="53"/>
                  </a:lnTo>
                  <a:lnTo>
                    <a:pt x="249" y="70"/>
                  </a:lnTo>
                  <a:lnTo>
                    <a:pt x="238" y="84"/>
                  </a:lnTo>
                  <a:lnTo>
                    <a:pt x="261" y="77"/>
                  </a:lnTo>
                  <a:lnTo>
                    <a:pt x="253" y="90"/>
                  </a:lnTo>
                  <a:lnTo>
                    <a:pt x="268" y="95"/>
                  </a:lnTo>
                  <a:lnTo>
                    <a:pt x="278" y="82"/>
                  </a:lnTo>
                  <a:lnTo>
                    <a:pt x="297" y="88"/>
                  </a:lnTo>
                  <a:lnTo>
                    <a:pt x="299" y="102"/>
                  </a:lnTo>
                  <a:lnTo>
                    <a:pt x="284" y="104"/>
                  </a:lnTo>
                  <a:lnTo>
                    <a:pt x="307" y="104"/>
                  </a:lnTo>
                  <a:lnTo>
                    <a:pt x="303" y="119"/>
                  </a:lnTo>
                  <a:lnTo>
                    <a:pt x="320" y="113"/>
                  </a:lnTo>
                  <a:lnTo>
                    <a:pt x="309" y="126"/>
                  </a:lnTo>
                  <a:lnTo>
                    <a:pt x="342" y="124"/>
                  </a:lnTo>
                  <a:lnTo>
                    <a:pt x="324" y="135"/>
                  </a:lnTo>
                  <a:lnTo>
                    <a:pt x="338" y="135"/>
                  </a:lnTo>
                  <a:lnTo>
                    <a:pt x="332" y="144"/>
                  </a:lnTo>
                  <a:lnTo>
                    <a:pt x="347" y="130"/>
                  </a:lnTo>
                  <a:lnTo>
                    <a:pt x="363" y="146"/>
                  </a:lnTo>
                  <a:lnTo>
                    <a:pt x="336" y="157"/>
                  </a:lnTo>
                  <a:lnTo>
                    <a:pt x="374" y="168"/>
                  </a:lnTo>
                  <a:lnTo>
                    <a:pt x="342" y="170"/>
                  </a:lnTo>
                  <a:lnTo>
                    <a:pt x="353" y="177"/>
                  </a:lnTo>
                  <a:lnTo>
                    <a:pt x="344" y="190"/>
                  </a:lnTo>
                  <a:lnTo>
                    <a:pt x="382" y="215"/>
                  </a:lnTo>
                  <a:lnTo>
                    <a:pt x="398" y="210"/>
                  </a:lnTo>
                  <a:lnTo>
                    <a:pt x="409" y="239"/>
                  </a:lnTo>
                  <a:lnTo>
                    <a:pt x="428" y="237"/>
                  </a:lnTo>
                  <a:lnTo>
                    <a:pt x="423" y="250"/>
                  </a:lnTo>
                  <a:lnTo>
                    <a:pt x="453" y="257"/>
                  </a:lnTo>
                  <a:lnTo>
                    <a:pt x="450" y="272"/>
                  </a:lnTo>
                  <a:lnTo>
                    <a:pt x="436" y="268"/>
                  </a:lnTo>
                  <a:lnTo>
                    <a:pt x="442" y="279"/>
                  </a:lnTo>
                  <a:lnTo>
                    <a:pt x="434" y="292"/>
                  </a:lnTo>
                  <a:lnTo>
                    <a:pt x="421" y="286"/>
                  </a:lnTo>
                  <a:lnTo>
                    <a:pt x="419" y="314"/>
                  </a:lnTo>
                  <a:lnTo>
                    <a:pt x="367" y="263"/>
                  </a:lnTo>
                  <a:lnTo>
                    <a:pt x="349" y="266"/>
                  </a:lnTo>
                  <a:lnTo>
                    <a:pt x="363" y="281"/>
                  </a:lnTo>
                  <a:lnTo>
                    <a:pt x="351" y="292"/>
                  </a:lnTo>
                  <a:lnTo>
                    <a:pt x="361" y="292"/>
                  </a:lnTo>
                  <a:lnTo>
                    <a:pt x="371" y="319"/>
                  </a:lnTo>
                  <a:lnTo>
                    <a:pt x="396" y="323"/>
                  </a:lnTo>
                  <a:lnTo>
                    <a:pt x="394" y="339"/>
                  </a:lnTo>
                  <a:lnTo>
                    <a:pt x="407" y="352"/>
                  </a:lnTo>
                  <a:lnTo>
                    <a:pt x="401" y="390"/>
                  </a:lnTo>
                  <a:lnTo>
                    <a:pt x="336" y="352"/>
                  </a:lnTo>
                  <a:lnTo>
                    <a:pt x="378" y="408"/>
                  </a:lnTo>
                  <a:lnTo>
                    <a:pt x="297" y="376"/>
                  </a:lnTo>
                  <a:lnTo>
                    <a:pt x="284" y="357"/>
                  </a:lnTo>
                  <a:lnTo>
                    <a:pt x="297" y="354"/>
                  </a:lnTo>
                  <a:lnTo>
                    <a:pt x="270" y="345"/>
                  </a:lnTo>
                  <a:lnTo>
                    <a:pt x="263" y="323"/>
                  </a:lnTo>
                  <a:lnTo>
                    <a:pt x="243" y="314"/>
                  </a:lnTo>
                  <a:lnTo>
                    <a:pt x="243" y="330"/>
                  </a:lnTo>
                  <a:lnTo>
                    <a:pt x="228" y="323"/>
                  </a:lnTo>
                  <a:lnTo>
                    <a:pt x="211" y="337"/>
                  </a:lnTo>
                  <a:lnTo>
                    <a:pt x="189" y="323"/>
                  </a:lnTo>
                  <a:lnTo>
                    <a:pt x="199" y="297"/>
                  </a:lnTo>
                  <a:lnTo>
                    <a:pt x="261" y="297"/>
                  </a:lnTo>
                  <a:lnTo>
                    <a:pt x="247" y="272"/>
                  </a:lnTo>
                  <a:lnTo>
                    <a:pt x="280" y="237"/>
                  </a:lnTo>
                  <a:lnTo>
                    <a:pt x="255" y="188"/>
                  </a:lnTo>
                  <a:lnTo>
                    <a:pt x="241" y="184"/>
                  </a:lnTo>
                  <a:lnTo>
                    <a:pt x="249" y="177"/>
                  </a:lnTo>
                  <a:lnTo>
                    <a:pt x="211" y="190"/>
                  </a:lnTo>
                  <a:lnTo>
                    <a:pt x="211" y="175"/>
                  </a:lnTo>
                  <a:lnTo>
                    <a:pt x="226" y="168"/>
                  </a:lnTo>
                  <a:lnTo>
                    <a:pt x="197" y="148"/>
                  </a:lnTo>
                  <a:lnTo>
                    <a:pt x="195" y="135"/>
                  </a:lnTo>
                  <a:lnTo>
                    <a:pt x="170" y="126"/>
                  </a:lnTo>
                  <a:lnTo>
                    <a:pt x="178" y="148"/>
                  </a:lnTo>
                  <a:lnTo>
                    <a:pt x="135" y="139"/>
                  </a:lnTo>
                  <a:lnTo>
                    <a:pt x="145" y="150"/>
                  </a:lnTo>
                  <a:lnTo>
                    <a:pt x="31" y="130"/>
                  </a:lnTo>
                  <a:lnTo>
                    <a:pt x="10" y="104"/>
                  </a:lnTo>
                  <a:lnTo>
                    <a:pt x="45" y="106"/>
                  </a:lnTo>
                  <a:lnTo>
                    <a:pt x="0" y="9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326" y="1536"/>
              <a:ext cx="106" cy="88"/>
            </a:xfrm>
            <a:custGeom>
              <a:avLst/>
              <a:gdLst>
                <a:gd name="T0" fmla="*/ 0 w 108"/>
                <a:gd name="T1" fmla="*/ 66 h 93"/>
                <a:gd name="T2" fmla="*/ 16 w 108"/>
                <a:gd name="T3" fmla="*/ 50 h 93"/>
                <a:gd name="T4" fmla="*/ 26 w 108"/>
                <a:gd name="T5" fmla="*/ 0 h 93"/>
                <a:gd name="T6" fmla="*/ 32 w 108"/>
                <a:gd name="T7" fmla="*/ 18 h 93"/>
                <a:gd name="T8" fmla="*/ 59 w 108"/>
                <a:gd name="T9" fmla="*/ 22 h 93"/>
                <a:gd name="T10" fmla="*/ 103 w 108"/>
                <a:gd name="T11" fmla="*/ 59 h 93"/>
                <a:gd name="T12" fmla="*/ 96 w 108"/>
                <a:gd name="T13" fmla="*/ 72 h 93"/>
                <a:gd name="T14" fmla="*/ 55 w 108"/>
                <a:gd name="T15" fmla="*/ 54 h 93"/>
                <a:gd name="T16" fmla="*/ 30 w 108"/>
                <a:gd name="T17" fmla="*/ 82 h 93"/>
                <a:gd name="T18" fmla="*/ 24 w 108"/>
                <a:gd name="T19" fmla="*/ 59 h 93"/>
                <a:gd name="T20" fmla="*/ 0 w 108"/>
                <a:gd name="T21" fmla="*/ 66 h 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8" h="93">
                  <a:moveTo>
                    <a:pt x="0" y="74"/>
                  </a:moveTo>
                  <a:lnTo>
                    <a:pt x="16" y="56"/>
                  </a:lnTo>
                  <a:lnTo>
                    <a:pt x="26" y="0"/>
                  </a:lnTo>
                  <a:lnTo>
                    <a:pt x="34" y="20"/>
                  </a:lnTo>
                  <a:lnTo>
                    <a:pt x="61" y="24"/>
                  </a:lnTo>
                  <a:lnTo>
                    <a:pt x="107" y="65"/>
                  </a:lnTo>
                  <a:lnTo>
                    <a:pt x="100" y="80"/>
                  </a:lnTo>
                  <a:lnTo>
                    <a:pt x="57" y="60"/>
                  </a:lnTo>
                  <a:lnTo>
                    <a:pt x="32" y="92"/>
                  </a:lnTo>
                  <a:lnTo>
                    <a:pt x="24" y="65"/>
                  </a:lnTo>
                  <a:lnTo>
                    <a:pt x="0" y="74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761" y="1931"/>
              <a:ext cx="105" cy="126"/>
            </a:xfrm>
            <a:custGeom>
              <a:avLst/>
              <a:gdLst>
                <a:gd name="T0" fmla="*/ 0 w 108"/>
                <a:gd name="T1" fmla="*/ 93 h 132"/>
                <a:gd name="T2" fmla="*/ 44 w 108"/>
                <a:gd name="T3" fmla="*/ 6 h 132"/>
                <a:gd name="T4" fmla="*/ 59 w 108"/>
                <a:gd name="T5" fmla="*/ 0 h 132"/>
                <a:gd name="T6" fmla="*/ 40 w 108"/>
                <a:gd name="T7" fmla="*/ 47 h 132"/>
                <a:gd name="T8" fmla="*/ 53 w 108"/>
                <a:gd name="T9" fmla="*/ 35 h 132"/>
                <a:gd name="T10" fmla="*/ 61 w 108"/>
                <a:gd name="T11" fmla="*/ 56 h 132"/>
                <a:gd name="T12" fmla="*/ 87 w 108"/>
                <a:gd name="T13" fmla="*/ 56 h 132"/>
                <a:gd name="T14" fmla="*/ 84 w 108"/>
                <a:gd name="T15" fmla="*/ 74 h 132"/>
                <a:gd name="T16" fmla="*/ 94 w 108"/>
                <a:gd name="T17" fmla="*/ 72 h 132"/>
                <a:gd name="T18" fmla="*/ 87 w 108"/>
                <a:gd name="T19" fmla="*/ 91 h 132"/>
                <a:gd name="T20" fmla="*/ 98 w 108"/>
                <a:gd name="T21" fmla="*/ 80 h 132"/>
                <a:gd name="T22" fmla="*/ 101 w 108"/>
                <a:gd name="T23" fmla="*/ 98 h 132"/>
                <a:gd name="T24" fmla="*/ 88 w 108"/>
                <a:gd name="T25" fmla="*/ 119 h 132"/>
                <a:gd name="T26" fmla="*/ 87 w 108"/>
                <a:gd name="T27" fmla="*/ 105 h 132"/>
                <a:gd name="T28" fmla="*/ 84 w 108"/>
                <a:gd name="T29" fmla="*/ 113 h 132"/>
                <a:gd name="T30" fmla="*/ 84 w 108"/>
                <a:gd name="T31" fmla="*/ 91 h 132"/>
                <a:gd name="T32" fmla="*/ 57 w 108"/>
                <a:gd name="T33" fmla="*/ 113 h 132"/>
                <a:gd name="T34" fmla="*/ 71 w 108"/>
                <a:gd name="T35" fmla="*/ 96 h 132"/>
                <a:gd name="T36" fmla="*/ 50 w 108"/>
                <a:gd name="T37" fmla="*/ 98 h 132"/>
                <a:gd name="T38" fmla="*/ 55 w 108"/>
                <a:gd name="T39" fmla="*/ 91 h 132"/>
                <a:gd name="T40" fmla="*/ 0 w 108"/>
                <a:gd name="T41" fmla="*/ 93 h 13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8" h="132">
                  <a:moveTo>
                    <a:pt x="0" y="102"/>
                  </a:moveTo>
                  <a:lnTo>
                    <a:pt x="46" y="6"/>
                  </a:lnTo>
                  <a:lnTo>
                    <a:pt x="63" y="0"/>
                  </a:lnTo>
                  <a:lnTo>
                    <a:pt x="42" y="51"/>
                  </a:lnTo>
                  <a:lnTo>
                    <a:pt x="57" y="39"/>
                  </a:lnTo>
                  <a:lnTo>
                    <a:pt x="65" y="62"/>
                  </a:lnTo>
                  <a:lnTo>
                    <a:pt x="92" y="62"/>
                  </a:lnTo>
                  <a:lnTo>
                    <a:pt x="88" y="82"/>
                  </a:lnTo>
                  <a:lnTo>
                    <a:pt x="100" y="79"/>
                  </a:lnTo>
                  <a:lnTo>
                    <a:pt x="92" y="99"/>
                  </a:lnTo>
                  <a:lnTo>
                    <a:pt x="104" y="88"/>
                  </a:lnTo>
                  <a:lnTo>
                    <a:pt x="107" y="108"/>
                  </a:lnTo>
                  <a:lnTo>
                    <a:pt x="94" y="131"/>
                  </a:lnTo>
                  <a:lnTo>
                    <a:pt x="92" y="115"/>
                  </a:lnTo>
                  <a:lnTo>
                    <a:pt x="88" y="124"/>
                  </a:lnTo>
                  <a:lnTo>
                    <a:pt x="88" y="99"/>
                  </a:lnTo>
                  <a:lnTo>
                    <a:pt x="61" y="124"/>
                  </a:lnTo>
                  <a:lnTo>
                    <a:pt x="75" y="106"/>
                  </a:lnTo>
                  <a:lnTo>
                    <a:pt x="52" y="108"/>
                  </a:lnTo>
                  <a:lnTo>
                    <a:pt x="59" y="99"/>
                  </a:lnTo>
                  <a:lnTo>
                    <a:pt x="0" y="102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549" y="864"/>
              <a:ext cx="946" cy="841"/>
            </a:xfrm>
            <a:custGeom>
              <a:avLst/>
              <a:gdLst>
                <a:gd name="T0" fmla="*/ 103 w 969"/>
                <a:gd name="T1" fmla="*/ 187 h 897"/>
                <a:gd name="T2" fmla="*/ 120 w 969"/>
                <a:gd name="T3" fmla="*/ 155 h 897"/>
                <a:gd name="T4" fmla="*/ 79 w 969"/>
                <a:gd name="T5" fmla="*/ 136 h 897"/>
                <a:gd name="T6" fmla="*/ 173 w 969"/>
                <a:gd name="T7" fmla="*/ 76 h 897"/>
                <a:gd name="T8" fmla="*/ 266 w 969"/>
                <a:gd name="T9" fmla="*/ 52 h 897"/>
                <a:gd name="T10" fmla="*/ 338 w 969"/>
                <a:gd name="T11" fmla="*/ 82 h 897"/>
                <a:gd name="T12" fmla="*/ 322 w 969"/>
                <a:gd name="T13" fmla="*/ 47 h 897"/>
                <a:gd name="T14" fmla="*/ 431 w 969"/>
                <a:gd name="T15" fmla="*/ 66 h 897"/>
                <a:gd name="T16" fmla="*/ 487 w 969"/>
                <a:gd name="T17" fmla="*/ 47 h 897"/>
                <a:gd name="T18" fmla="*/ 403 w 969"/>
                <a:gd name="T19" fmla="*/ 20 h 897"/>
                <a:gd name="T20" fmla="*/ 504 w 969"/>
                <a:gd name="T21" fmla="*/ 33 h 897"/>
                <a:gd name="T22" fmla="*/ 501 w 969"/>
                <a:gd name="T23" fmla="*/ 4 h 897"/>
                <a:gd name="T24" fmla="*/ 693 w 969"/>
                <a:gd name="T25" fmla="*/ 15 h 897"/>
                <a:gd name="T26" fmla="*/ 709 w 969"/>
                <a:gd name="T27" fmla="*/ 20 h 897"/>
                <a:gd name="T28" fmla="*/ 773 w 969"/>
                <a:gd name="T29" fmla="*/ 40 h 897"/>
                <a:gd name="T30" fmla="*/ 590 w 969"/>
                <a:gd name="T31" fmla="*/ 74 h 897"/>
                <a:gd name="T32" fmla="*/ 687 w 969"/>
                <a:gd name="T33" fmla="*/ 92 h 897"/>
                <a:gd name="T34" fmla="*/ 799 w 969"/>
                <a:gd name="T35" fmla="*/ 83 h 897"/>
                <a:gd name="T36" fmla="*/ 877 w 969"/>
                <a:gd name="T37" fmla="*/ 72 h 897"/>
                <a:gd name="T38" fmla="*/ 782 w 969"/>
                <a:gd name="T39" fmla="*/ 128 h 897"/>
                <a:gd name="T40" fmla="*/ 843 w 969"/>
                <a:gd name="T41" fmla="*/ 146 h 897"/>
                <a:gd name="T42" fmla="*/ 787 w 969"/>
                <a:gd name="T43" fmla="*/ 200 h 897"/>
                <a:gd name="T44" fmla="*/ 793 w 969"/>
                <a:gd name="T45" fmla="*/ 239 h 897"/>
                <a:gd name="T46" fmla="*/ 778 w 969"/>
                <a:gd name="T47" fmla="*/ 268 h 897"/>
                <a:gd name="T48" fmla="*/ 805 w 969"/>
                <a:gd name="T49" fmla="*/ 295 h 897"/>
                <a:gd name="T50" fmla="*/ 771 w 969"/>
                <a:gd name="T51" fmla="*/ 323 h 897"/>
                <a:gd name="T52" fmla="*/ 787 w 969"/>
                <a:gd name="T53" fmla="*/ 350 h 897"/>
                <a:gd name="T54" fmla="*/ 799 w 969"/>
                <a:gd name="T55" fmla="*/ 377 h 897"/>
                <a:gd name="T56" fmla="*/ 697 w 969"/>
                <a:gd name="T57" fmla="*/ 397 h 897"/>
                <a:gd name="T58" fmla="*/ 719 w 969"/>
                <a:gd name="T59" fmla="*/ 438 h 897"/>
                <a:gd name="T60" fmla="*/ 773 w 969"/>
                <a:gd name="T61" fmla="*/ 449 h 897"/>
                <a:gd name="T62" fmla="*/ 765 w 969"/>
                <a:gd name="T63" fmla="*/ 479 h 897"/>
                <a:gd name="T64" fmla="*/ 689 w 969"/>
                <a:gd name="T65" fmla="*/ 447 h 897"/>
                <a:gd name="T66" fmla="*/ 703 w 969"/>
                <a:gd name="T67" fmla="*/ 494 h 897"/>
                <a:gd name="T68" fmla="*/ 707 w 969"/>
                <a:gd name="T69" fmla="*/ 545 h 897"/>
                <a:gd name="T70" fmla="*/ 620 w 969"/>
                <a:gd name="T71" fmla="*/ 563 h 897"/>
                <a:gd name="T72" fmla="*/ 558 w 969"/>
                <a:gd name="T73" fmla="*/ 626 h 897"/>
                <a:gd name="T74" fmla="*/ 532 w 969"/>
                <a:gd name="T75" fmla="*/ 613 h 897"/>
                <a:gd name="T76" fmla="*/ 480 w 969"/>
                <a:gd name="T77" fmla="*/ 656 h 897"/>
                <a:gd name="T78" fmla="*/ 478 w 969"/>
                <a:gd name="T79" fmla="*/ 687 h 897"/>
                <a:gd name="T80" fmla="*/ 476 w 969"/>
                <a:gd name="T81" fmla="*/ 713 h 897"/>
                <a:gd name="T82" fmla="*/ 445 w 969"/>
                <a:gd name="T83" fmla="*/ 775 h 897"/>
                <a:gd name="T84" fmla="*/ 378 w 969"/>
                <a:gd name="T85" fmla="*/ 767 h 897"/>
                <a:gd name="T86" fmla="*/ 359 w 969"/>
                <a:gd name="T87" fmla="*/ 748 h 897"/>
                <a:gd name="T88" fmla="*/ 326 w 969"/>
                <a:gd name="T89" fmla="*/ 678 h 897"/>
                <a:gd name="T90" fmla="*/ 318 w 969"/>
                <a:gd name="T91" fmla="*/ 642 h 897"/>
                <a:gd name="T92" fmla="*/ 308 w 969"/>
                <a:gd name="T93" fmla="*/ 564 h 897"/>
                <a:gd name="T94" fmla="*/ 304 w 969"/>
                <a:gd name="T95" fmla="*/ 553 h 897"/>
                <a:gd name="T96" fmla="*/ 311 w 969"/>
                <a:gd name="T97" fmla="*/ 502 h 897"/>
                <a:gd name="T98" fmla="*/ 338 w 969"/>
                <a:gd name="T99" fmla="*/ 483 h 897"/>
                <a:gd name="T100" fmla="*/ 318 w 969"/>
                <a:gd name="T101" fmla="*/ 458 h 897"/>
                <a:gd name="T102" fmla="*/ 288 w 969"/>
                <a:gd name="T103" fmla="*/ 458 h 897"/>
                <a:gd name="T104" fmla="*/ 264 w 969"/>
                <a:gd name="T105" fmla="*/ 440 h 897"/>
                <a:gd name="T106" fmla="*/ 247 w 969"/>
                <a:gd name="T107" fmla="*/ 358 h 897"/>
                <a:gd name="T108" fmla="*/ 182 w 969"/>
                <a:gd name="T109" fmla="*/ 297 h 897"/>
                <a:gd name="T110" fmla="*/ 103 w 969"/>
                <a:gd name="T111" fmla="*/ 305 h 897"/>
                <a:gd name="T112" fmla="*/ 22 w 969"/>
                <a:gd name="T113" fmla="*/ 268 h 897"/>
                <a:gd name="T114" fmla="*/ 101 w 969"/>
                <a:gd name="T115" fmla="*/ 250 h 89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969" h="897">
                  <a:moveTo>
                    <a:pt x="0" y="252"/>
                  </a:moveTo>
                  <a:lnTo>
                    <a:pt x="6" y="238"/>
                  </a:lnTo>
                  <a:lnTo>
                    <a:pt x="68" y="212"/>
                  </a:lnTo>
                  <a:lnTo>
                    <a:pt x="108" y="212"/>
                  </a:lnTo>
                  <a:lnTo>
                    <a:pt x="131" y="194"/>
                  </a:lnTo>
                  <a:lnTo>
                    <a:pt x="124" y="187"/>
                  </a:lnTo>
                  <a:lnTo>
                    <a:pt x="137" y="178"/>
                  </a:lnTo>
                  <a:lnTo>
                    <a:pt x="126" y="176"/>
                  </a:lnTo>
                  <a:lnTo>
                    <a:pt x="147" y="166"/>
                  </a:lnTo>
                  <a:lnTo>
                    <a:pt x="141" y="157"/>
                  </a:lnTo>
                  <a:lnTo>
                    <a:pt x="112" y="172"/>
                  </a:lnTo>
                  <a:lnTo>
                    <a:pt x="83" y="155"/>
                  </a:lnTo>
                  <a:lnTo>
                    <a:pt x="120" y="146"/>
                  </a:lnTo>
                  <a:lnTo>
                    <a:pt x="139" y="115"/>
                  </a:lnTo>
                  <a:lnTo>
                    <a:pt x="183" y="115"/>
                  </a:lnTo>
                  <a:lnTo>
                    <a:pt x="181" y="86"/>
                  </a:lnTo>
                  <a:lnTo>
                    <a:pt x="212" y="84"/>
                  </a:lnTo>
                  <a:lnTo>
                    <a:pt x="246" y="106"/>
                  </a:lnTo>
                  <a:lnTo>
                    <a:pt x="206" y="77"/>
                  </a:lnTo>
                  <a:lnTo>
                    <a:pt x="279" y="59"/>
                  </a:lnTo>
                  <a:lnTo>
                    <a:pt x="298" y="71"/>
                  </a:lnTo>
                  <a:lnTo>
                    <a:pt x="298" y="99"/>
                  </a:lnTo>
                  <a:lnTo>
                    <a:pt x="309" y="75"/>
                  </a:lnTo>
                  <a:lnTo>
                    <a:pt x="354" y="93"/>
                  </a:lnTo>
                  <a:lnTo>
                    <a:pt x="340" y="79"/>
                  </a:lnTo>
                  <a:lnTo>
                    <a:pt x="363" y="82"/>
                  </a:lnTo>
                  <a:lnTo>
                    <a:pt x="342" y="66"/>
                  </a:lnTo>
                  <a:lnTo>
                    <a:pt x="338" y="53"/>
                  </a:lnTo>
                  <a:lnTo>
                    <a:pt x="348" y="51"/>
                  </a:lnTo>
                  <a:lnTo>
                    <a:pt x="440" y="88"/>
                  </a:lnTo>
                  <a:lnTo>
                    <a:pt x="434" y="75"/>
                  </a:lnTo>
                  <a:lnTo>
                    <a:pt x="452" y="75"/>
                  </a:lnTo>
                  <a:lnTo>
                    <a:pt x="440" y="64"/>
                  </a:lnTo>
                  <a:lnTo>
                    <a:pt x="471" y="66"/>
                  </a:lnTo>
                  <a:lnTo>
                    <a:pt x="421" y="37"/>
                  </a:lnTo>
                  <a:lnTo>
                    <a:pt x="511" y="53"/>
                  </a:lnTo>
                  <a:lnTo>
                    <a:pt x="492" y="37"/>
                  </a:lnTo>
                  <a:lnTo>
                    <a:pt x="438" y="35"/>
                  </a:lnTo>
                  <a:lnTo>
                    <a:pt x="456" y="33"/>
                  </a:lnTo>
                  <a:lnTo>
                    <a:pt x="423" y="22"/>
                  </a:lnTo>
                  <a:lnTo>
                    <a:pt x="465" y="24"/>
                  </a:lnTo>
                  <a:lnTo>
                    <a:pt x="448" y="17"/>
                  </a:lnTo>
                  <a:lnTo>
                    <a:pt x="465" y="13"/>
                  </a:lnTo>
                  <a:lnTo>
                    <a:pt x="529" y="37"/>
                  </a:lnTo>
                  <a:lnTo>
                    <a:pt x="523" y="28"/>
                  </a:lnTo>
                  <a:lnTo>
                    <a:pt x="552" y="22"/>
                  </a:lnTo>
                  <a:lnTo>
                    <a:pt x="527" y="17"/>
                  </a:lnTo>
                  <a:lnTo>
                    <a:pt x="525" y="4"/>
                  </a:lnTo>
                  <a:lnTo>
                    <a:pt x="544" y="0"/>
                  </a:lnTo>
                  <a:lnTo>
                    <a:pt x="721" y="6"/>
                  </a:lnTo>
                  <a:lnTo>
                    <a:pt x="735" y="13"/>
                  </a:lnTo>
                  <a:lnTo>
                    <a:pt x="727" y="17"/>
                  </a:lnTo>
                  <a:lnTo>
                    <a:pt x="608" y="19"/>
                  </a:lnTo>
                  <a:lnTo>
                    <a:pt x="623" y="26"/>
                  </a:lnTo>
                  <a:lnTo>
                    <a:pt x="575" y="33"/>
                  </a:lnTo>
                  <a:lnTo>
                    <a:pt x="744" y="22"/>
                  </a:lnTo>
                  <a:lnTo>
                    <a:pt x="750" y="31"/>
                  </a:lnTo>
                  <a:lnTo>
                    <a:pt x="727" y="39"/>
                  </a:lnTo>
                  <a:lnTo>
                    <a:pt x="767" y="35"/>
                  </a:lnTo>
                  <a:lnTo>
                    <a:pt x="811" y="46"/>
                  </a:lnTo>
                  <a:lnTo>
                    <a:pt x="744" y="71"/>
                  </a:lnTo>
                  <a:lnTo>
                    <a:pt x="638" y="68"/>
                  </a:lnTo>
                  <a:lnTo>
                    <a:pt x="663" y="75"/>
                  </a:lnTo>
                  <a:lnTo>
                    <a:pt x="619" y="84"/>
                  </a:lnTo>
                  <a:lnTo>
                    <a:pt x="619" y="95"/>
                  </a:lnTo>
                  <a:lnTo>
                    <a:pt x="735" y="77"/>
                  </a:lnTo>
                  <a:lnTo>
                    <a:pt x="746" y="86"/>
                  </a:lnTo>
                  <a:lnTo>
                    <a:pt x="721" y="104"/>
                  </a:lnTo>
                  <a:lnTo>
                    <a:pt x="799" y="75"/>
                  </a:lnTo>
                  <a:lnTo>
                    <a:pt x="803" y="102"/>
                  </a:lnTo>
                  <a:lnTo>
                    <a:pt x="765" y="148"/>
                  </a:lnTo>
                  <a:lnTo>
                    <a:pt x="838" y="95"/>
                  </a:lnTo>
                  <a:lnTo>
                    <a:pt x="838" y="104"/>
                  </a:lnTo>
                  <a:lnTo>
                    <a:pt x="872" y="102"/>
                  </a:lnTo>
                  <a:lnTo>
                    <a:pt x="880" y="84"/>
                  </a:lnTo>
                  <a:lnTo>
                    <a:pt x="920" y="82"/>
                  </a:lnTo>
                  <a:lnTo>
                    <a:pt x="968" y="95"/>
                  </a:lnTo>
                  <a:lnTo>
                    <a:pt x="922" y="122"/>
                  </a:lnTo>
                  <a:lnTo>
                    <a:pt x="924" y="133"/>
                  </a:lnTo>
                  <a:lnTo>
                    <a:pt x="820" y="146"/>
                  </a:lnTo>
                  <a:lnTo>
                    <a:pt x="901" y="146"/>
                  </a:lnTo>
                  <a:lnTo>
                    <a:pt x="832" y="166"/>
                  </a:lnTo>
                  <a:lnTo>
                    <a:pt x="841" y="180"/>
                  </a:lnTo>
                  <a:lnTo>
                    <a:pt x="884" y="166"/>
                  </a:lnTo>
                  <a:lnTo>
                    <a:pt x="851" y="187"/>
                  </a:lnTo>
                  <a:lnTo>
                    <a:pt x="847" y="212"/>
                  </a:lnTo>
                  <a:lnTo>
                    <a:pt x="859" y="203"/>
                  </a:lnTo>
                  <a:lnTo>
                    <a:pt x="826" y="227"/>
                  </a:lnTo>
                  <a:lnTo>
                    <a:pt x="813" y="272"/>
                  </a:lnTo>
                  <a:lnTo>
                    <a:pt x="830" y="263"/>
                  </a:lnTo>
                  <a:lnTo>
                    <a:pt x="855" y="272"/>
                  </a:lnTo>
                  <a:lnTo>
                    <a:pt x="832" y="272"/>
                  </a:lnTo>
                  <a:lnTo>
                    <a:pt x="832" y="285"/>
                  </a:lnTo>
                  <a:lnTo>
                    <a:pt x="870" y="292"/>
                  </a:lnTo>
                  <a:lnTo>
                    <a:pt x="872" y="307"/>
                  </a:lnTo>
                  <a:lnTo>
                    <a:pt x="816" y="305"/>
                  </a:lnTo>
                  <a:lnTo>
                    <a:pt x="830" y="311"/>
                  </a:lnTo>
                  <a:lnTo>
                    <a:pt x="801" y="318"/>
                  </a:lnTo>
                  <a:lnTo>
                    <a:pt x="816" y="334"/>
                  </a:lnTo>
                  <a:lnTo>
                    <a:pt x="845" y="336"/>
                  </a:lnTo>
                  <a:lnTo>
                    <a:pt x="826" y="347"/>
                  </a:lnTo>
                  <a:lnTo>
                    <a:pt x="849" y="356"/>
                  </a:lnTo>
                  <a:lnTo>
                    <a:pt x="849" y="378"/>
                  </a:lnTo>
                  <a:lnTo>
                    <a:pt x="809" y="367"/>
                  </a:lnTo>
                  <a:lnTo>
                    <a:pt x="832" y="378"/>
                  </a:lnTo>
                  <a:lnTo>
                    <a:pt x="818" y="387"/>
                  </a:lnTo>
                  <a:lnTo>
                    <a:pt x="830" y="385"/>
                  </a:lnTo>
                  <a:lnTo>
                    <a:pt x="826" y="398"/>
                  </a:lnTo>
                  <a:lnTo>
                    <a:pt x="857" y="407"/>
                  </a:lnTo>
                  <a:lnTo>
                    <a:pt x="811" y="403"/>
                  </a:lnTo>
                  <a:lnTo>
                    <a:pt x="803" y="411"/>
                  </a:lnTo>
                  <a:lnTo>
                    <a:pt x="838" y="429"/>
                  </a:lnTo>
                  <a:lnTo>
                    <a:pt x="832" y="445"/>
                  </a:lnTo>
                  <a:lnTo>
                    <a:pt x="803" y="456"/>
                  </a:lnTo>
                  <a:lnTo>
                    <a:pt x="775" y="431"/>
                  </a:lnTo>
                  <a:lnTo>
                    <a:pt x="731" y="451"/>
                  </a:lnTo>
                  <a:lnTo>
                    <a:pt x="762" y="462"/>
                  </a:lnTo>
                  <a:lnTo>
                    <a:pt x="735" y="474"/>
                  </a:lnTo>
                  <a:lnTo>
                    <a:pt x="765" y="476"/>
                  </a:lnTo>
                  <a:lnTo>
                    <a:pt x="754" y="498"/>
                  </a:lnTo>
                  <a:lnTo>
                    <a:pt x="769" y="485"/>
                  </a:lnTo>
                  <a:lnTo>
                    <a:pt x="803" y="502"/>
                  </a:lnTo>
                  <a:lnTo>
                    <a:pt x="793" y="518"/>
                  </a:lnTo>
                  <a:lnTo>
                    <a:pt x="811" y="511"/>
                  </a:lnTo>
                  <a:lnTo>
                    <a:pt x="803" y="527"/>
                  </a:lnTo>
                  <a:lnTo>
                    <a:pt x="816" y="520"/>
                  </a:lnTo>
                  <a:lnTo>
                    <a:pt x="818" y="558"/>
                  </a:lnTo>
                  <a:lnTo>
                    <a:pt x="803" y="545"/>
                  </a:lnTo>
                  <a:lnTo>
                    <a:pt x="801" y="558"/>
                  </a:lnTo>
                  <a:lnTo>
                    <a:pt x="786" y="558"/>
                  </a:lnTo>
                  <a:lnTo>
                    <a:pt x="767" y="527"/>
                  </a:lnTo>
                  <a:lnTo>
                    <a:pt x="723" y="509"/>
                  </a:lnTo>
                  <a:lnTo>
                    <a:pt x="754" y="529"/>
                  </a:lnTo>
                  <a:lnTo>
                    <a:pt x="710" y="540"/>
                  </a:lnTo>
                  <a:lnTo>
                    <a:pt x="698" y="558"/>
                  </a:lnTo>
                  <a:lnTo>
                    <a:pt x="737" y="562"/>
                  </a:lnTo>
                  <a:lnTo>
                    <a:pt x="706" y="574"/>
                  </a:lnTo>
                  <a:lnTo>
                    <a:pt x="754" y="560"/>
                  </a:lnTo>
                  <a:lnTo>
                    <a:pt x="805" y="576"/>
                  </a:lnTo>
                  <a:lnTo>
                    <a:pt x="742" y="620"/>
                  </a:lnTo>
                  <a:lnTo>
                    <a:pt x="679" y="638"/>
                  </a:lnTo>
                  <a:lnTo>
                    <a:pt x="656" y="640"/>
                  </a:lnTo>
                  <a:lnTo>
                    <a:pt x="642" y="622"/>
                  </a:lnTo>
                  <a:lnTo>
                    <a:pt x="650" y="640"/>
                  </a:lnTo>
                  <a:lnTo>
                    <a:pt x="633" y="653"/>
                  </a:lnTo>
                  <a:lnTo>
                    <a:pt x="608" y="700"/>
                  </a:lnTo>
                  <a:lnTo>
                    <a:pt x="590" y="698"/>
                  </a:lnTo>
                  <a:lnTo>
                    <a:pt x="586" y="713"/>
                  </a:lnTo>
                  <a:lnTo>
                    <a:pt x="569" y="716"/>
                  </a:lnTo>
                  <a:lnTo>
                    <a:pt x="558" y="709"/>
                  </a:lnTo>
                  <a:lnTo>
                    <a:pt x="571" y="700"/>
                  </a:lnTo>
                  <a:lnTo>
                    <a:pt x="558" y="698"/>
                  </a:lnTo>
                  <a:lnTo>
                    <a:pt x="550" y="722"/>
                  </a:lnTo>
                  <a:lnTo>
                    <a:pt x="523" y="727"/>
                  </a:lnTo>
                  <a:lnTo>
                    <a:pt x="523" y="745"/>
                  </a:lnTo>
                  <a:lnTo>
                    <a:pt x="504" y="747"/>
                  </a:lnTo>
                  <a:lnTo>
                    <a:pt x="521" y="762"/>
                  </a:lnTo>
                  <a:lnTo>
                    <a:pt x="500" y="764"/>
                  </a:lnTo>
                  <a:lnTo>
                    <a:pt x="517" y="782"/>
                  </a:lnTo>
                  <a:lnTo>
                    <a:pt x="502" y="782"/>
                  </a:lnTo>
                  <a:lnTo>
                    <a:pt x="513" y="787"/>
                  </a:lnTo>
                  <a:lnTo>
                    <a:pt x="502" y="807"/>
                  </a:lnTo>
                  <a:lnTo>
                    <a:pt x="492" y="802"/>
                  </a:lnTo>
                  <a:lnTo>
                    <a:pt x="500" y="811"/>
                  </a:lnTo>
                  <a:lnTo>
                    <a:pt x="481" y="818"/>
                  </a:lnTo>
                  <a:lnTo>
                    <a:pt x="492" y="844"/>
                  </a:lnTo>
                  <a:lnTo>
                    <a:pt x="481" y="882"/>
                  </a:lnTo>
                  <a:lnTo>
                    <a:pt x="467" y="882"/>
                  </a:lnTo>
                  <a:lnTo>
                    <a:pt x="475" y="896"/>
                  </a:lnTo>
                  <a:lnTo>
                    <a:pt x="444" y="896"/>
                  </a:lnTo>
                  <a:lnTo>
                    <a:pt x="440" y="871"/>
                  </a:lnTo>
                  <a:lnTo>
                    <a:pt x="396" y="873"/>
                  </a:lnTo>
                  <a:lnTo>
                    <a:pt x="406" y="869"/>
                  </a:lnTo>
                  <a:lnTo>
                    <a:pt x="381" y="858"/>
                  </a:lnTo>
                  <a:lnTo>
                    <a:pt x="394" y="851"/>
                  </a:lnTo>
                  <a:lnTo>
                    <a:pt x="377" y="851"/>
                  </a:lnTo>
                  <a:lnTo>
                    <a:pt x="384" y="833"/>
                  </a:lnTo>
                  <a:lnTo>
                    <a:pt x="373" y="840"/>
                  </a:lnTo>
                  <a:lnTo>
                    <a:pt x="344" y="787"/>
                  </a:lnTo>
                  <a:lnTo>
                    <a:pt x="342" y="771"/>
                  </a:lnTo>
                  <a:lnTo>
                    <a:pt x="367" y="756"/>
                  </a:lnTo>
                  <a:lnTo>
                    <a:pt x="354" y="749"/>
                  </a:lnTo>
                  <a:lnTo>
                    <a:pt x="334" y="769"/>
                  </a:lnTo>
                  <a:lnTo>
                    <a:pt x="334" y="731"/>
                  </a:lnTo>
                  <a:lnTo>
                    <a:pt x="313" y="709"/>
                  </a:lnTo>
                  <a:lnTo>
                    <a:pt x="319" y="680"/>
                  </a:lnTo>
                  <a:lnTo>
                    <a:pt x="304" y="669"/>
                  </a:lnTo>
                  <a:lnTo>
                    <a:pt x="323" y="642"/>
                  </a:lnTo>
                  <a:lnTo>
                    <a:pt x="313" y="638"/>
                  </a:lnTo>
                  <a:lnTo>
                    <a:pt x="350" y="638"/>
                  </a:lnTo>
                  <a:lnTo>
                    <a:pt x="346" y="629"/>
                  </a:lnTo>
                  <a:lnTo>
                    <a:pt x="319" y="629"/>
                  </a:lnTo>
                  <a:lnTo>
                    <a:pt x="361" y="607"/>
                  </a:lnTo>
                  <a:lnTo>
                    <a:pt x="350" y="598"/>
                  </a:lnTo>
                  <a:lnTo>
                    <a:pt x="361" y="574"/>
                  </a:lnTo>
                  <a:lnTo>
                    <a:pt x="327" y="571"/>
                  </a:lnTo>
                  <a:lnTo>
                    <a:pt x="294" y="549"/>
                  </a:lnTo>
                  <a:lnTo>
                    <a:pt x="354" y="562"/>
                  </a:lnTo>
                  <a:lnTo>
                    <a:pt x="346" y="551"/>
                  </a:lnTo>
                  <a:lnTo>
                    <a:pt x="354" y="549"/>
                  </a:lnTo>
                  <a:lnTo>
                    <a:pt x="332" y="534"/>
                  </a:lnTo>
                  <a:lnTo>
                    <a:pt x="340" y="527"/>
                  </a:lnTo>
                  <a:lnTo>
                    <a:pt x="325" y="531"/>
                  </a:lnTo>
                  <a:lnTo>
                    <a:pt x="334" y="520"/>
                  </a:lnTo>
                  <a:lnTo>
                    <a:pt x="319" y="520"/>
                  </a:lnTo>
                  <a:lnTo>
                    <a:pt x="338" y="514"/>
                  </a:lnTo>
                  <a:lnTo>
                    <a:pt x="309" y="500"/>
                  </a:lnTo>
                  <a:lnTo>
                    <a:pt x="302" y="520"/>
                  </a:lnTo>
                  <a:lnTo>
                    <a:pt x="279" y="520"/>
                  </a:lnTo>
                  <a:lnTo>
                    <a:pt x="275" y="514"/>
                  </a:lnTo>
                  <a:lnTo>
                    <a:pt x="292" y="500"/>
                  </a:lnTo>
                  <a:lnTo>
                    <a:pt x="277" y="500"/>
                  </a:lnTo>
                  <a:lnTo>
                    <a:pt x="294" y="469"/>
                  </a:lnTo>
                  <a:lnTo>
                    <a:pt x="277" y="460"/>
                  </a:lnTo>
                  <a:lnTo>
                    <a:pt x="284" y="447"/>
                  </a:lnTo>
                  <a:lnTo>
                    <a:pt x="259" y="407"/>
                  </a:lnTo>
                  <a:lnTo>
                    <a:pt x="267" y="407"/>
                  </a:lnTo>
                  <a:lnTo>
                    <a:pt x="228" y="369"/>
                  </a:lnTo>
                  <a:lnTo>
                    <a:pt x="228" y="356"/>
                  </a:lnTo>
                  <a:lnTo>
                    <a:pt x="191" y="338"/>
                  </a:lnTo>
                  <a:lnTo>
                    <a:pt x="156" y="329"/>
                  </a:lnTo>
                  <a:lnTo>
                    <a:pt x="122" y="345"/>
                  </a:lnTo>
                  <a:lnTo>
                    <a:pt x="95" y="334"/>
                  </a:lnTo>
                  <a:lnTo>
                    <a:pt x="108" y="347"/>
                  </a:lnTo>
                  <a:lnTo>
                    <a:pt x="79" y="343"/>
                  </a:lnTo>
                  <a:lnTo>
                    <a:pt x="54" y="329"/>
                  </a:lnTo>
                  <a:lnTo>
                    <a:pt x="79" y="318"/>
                  </a:lnTo>
                  <a:lnTo>
                    <a:pt x="24" y="305"/>
                  </a:lnTo>
                  <a:lnTo>
                    <a:pt x="45" y="292"/>
                  </a:lnTo>
                  <a:lnTo>
                    <a:pt x="108" y="298"/>
                  </a:lnTo>
                  <a:lnTo>
                    <a:pt x="116" y="292"/>
                  </a:lnTo>
                  <a:lnTo>
                    <a:pt x="106" y="285"/>
                  </a:lnTo>
                  <a:lnTo>
                    <a:pt x="116" y="278"/>
                  </a:lnTo>
                  <a:lnTo>
                    <a:pt x="60" y="283"/>
                  </a:lnTo>
                  <a:lnTo>
                    <a:pt x="0" y="252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73" y="1357"/>
              <a:ext cx="465" cy="489"/>
            </a:xfrm>
            <a:custGeom>
              <a:avLst/>
              <a:gdLst>
                <a:gd name="T0" fmla="*/ 29 w 476"/>
                <a:gd name="T1" fmla="*/ 185 h 522"/>
                <a:gd name="T2" fmla="*/ 31 w 476"/>
                <a:gd name="T3" fmla="*/ 204 h 522"/>
                <a:gd name="T4" fmla="*/ 83 w 476"/>
                <a:gd name="T5" fmla="*/ 213 h 522"/>
                <a:gd name="T6" fmla="*/ 102 w 476"/>
                <a:gd name="T7" fmla="*/ 206 h 522"/>
                <a:gd name="T8" fmla="*/ 45 w 476"/>
                <a:gd name="T9" fmla="*/ 260 h 522"/>
                <a:gd name="T10" fmla="*/ 43 w 476"/>
                <a:gd name="T11" fmla="*/ 286 h 522"/>
                <a:gd name="T12" fmla="*/ 43 w 476"/>
                <a:gd name="T13" fmla="*/ 304 h 522"/>
                <a:gd name="T14" fmla="*/ 54 w 476"/>
                <a:gd name="T15" fmla="*/ 321 h 522"/>
                <a:gd name="T16" fmla="*/ 74 w 476"/>
                <a:gd name="T17" fmla="*/ 339 h 522"/>
                <a:gd name="T18" fmla="*/ 85 w 476"/>
                <a:gd name="T19" fmla="*/ 321 h 522"/>
                <a:gd name="T20" fmla="*/ 91 w 476"/>
                <a:gd name="T21" fmla="*/ 364 h 522"/>
                <a:gd name="T22" fmla="*/ 138 w 476"/>
                <a:gd name="T23" fmla="*/ 368 h 522"/>
                <a:gd name="T24" fmla="*/ 151 w 476"/>
                <a:gd name="T25" fmla="*/ 364 h 522"/>
                <a:gd name="T26" fmla="*/ 144 w 476"/>
                <a:gd name="T27" fmla="*/ 411 h 522"/>
                <a:gd name="T28" fmla="*/ 119 w 476"/>
                <a:gd name="T29" fmla="*/ 436 h 522"/>
                <a:gd name="T30" fmla="*/ 70 w 476"/>
                <a:gd name="T31" fmla="*/ 457 h 522"/>
                <a:gd name="T32" fmla="*/ 128 w 476"/>
                <a:gd name="T33" fmla="*/ 441 h 522"/>
                <a:gd name="T34" fmla="*/ 138 w 476"/>
                <a:gd name="T35" fmla="*/ 416 h 522"/>
                <a:gd name="T36" fmla="*/ 211 w 476"/>
                <a:gd name="T37" fmla="*/ 374 h 522"/>
                <a:gd name="T38" fmla="*/ 213 w 476"/>
                <a:gd name="T39" fmla="*/ 347 h 522"/>
                <a:gd name="T40" fmla="*/ 269 w 476"/>
                <a:gd name="T41" fmla="*/ 267 h 522"/>
                <a:gd name="T42" fmla="*/ 284 w 476"/>
                <a:gd name="T43" fmla="*/ 288 h 522"/>
                <a:gd name="T44" fmla="*/ 288 w 476"/>
                <a:gd name="T45" fmla="*/ 305 h 522"/>
                <a:gd name="T46" fmla="*/ 246 w 476"/>
                <a:gd name="T47" fmla="*/ 333 h 522"/>
                <a:gd name="T48" fmla="*/ 248 w 476"/>
                <a:gd name="T49" fmla="*/ 350 h 522"/>
                <a:gd name="T50" fmla="*/ 303 w 476"/>
                <a:gd name="T51" fmla="*/ 315 h 522"/>
                <a:gd name="T52" fmla="*/ 307 w 476"/>
                <a:gd name="T53" fmla="*/ 294 h 522"/>
                <a:gd name="T54" fmla="*/ 328 w 476"/>
                <a:gd name="T55" fmla="*/ 300 h 522"/>
                <a:gd name="T56" fmla="*/ 363 w 476"/>
                <a:gd name="T57" fmla="*/ 327 h 522"/>
                <a:gd name="T58" fmla="*/ 432 w 476"/>
                <a:gd name="T59" fmla="*/ 327 h 522"/>
                <a:gd name="T60" fmla="*/ 430 w 476"/>
                <a:gd name="T61" fmla="*/ 343 h 522"/>
                <a:gd name="T62" fmla="*/ 453 w 476"/>
                <a:gd name="T63" fmla="*/ 343 h 522"/>
                <a:gd name="T64" fmla="*/ 411 w 476"/>
                <a:gd name="T65" fmla="*/ 321 h 522"/>
                <a:gd name="T66" fmla="*/ 248 w 476"/>
                <a:gd name="T67" fmla="*/ 31 h 522"/>
                <a:gd name="T68" fmla="*/ 196 w 476"/>
                <a:gd name="T69" fmla="*/ 9 h 522"/>
                <a:gd name="T70" fmla="*/ 180 w 476"/>
                <a:gd name="T71" fmla="*/ 17 h 522"/>
                <a:gd name="T72" fmla="*/ 173 w 476"/>
                <a:gd name="T73" fmla="*/ 0 h 522"/>
                <a:gd name="T74" fmla="*/ 126 w 476"/>
                <a:gd name="T75" fmla="*/ 21 h 522"/>
                <a:gd name="T76" fmla="*/ 121 w 476"/>
                <a:gd name="T77" fmla="*/ 27 h 522"/>
                <a:gd name="T78" fmla="*/ 97 w 476"/>
                <a:gd name="T79" fmla="*/ 49 h 522"/>
                <a:gd name="T80" fmla="*/ 68 w 476"/>
                <a:gd name="T81" fmla="*/ 69 h 522"/>
                <a:gd name="T82" fmla="*/ 31 w 476"/>
                <a:gd name="T83" fmla="*/ 91 h 522"/>
                <a:gd name="T84" fmla="*/ 66 w 476"/>
                <a:gd name="T85" fmla="*/ 132 h 522"/>
                <a:gd name="T86" fmla="*/ 91 w 476"/>
                <a:gd name="T87" fmla="*/ 146 h 522"/>
                <a:gd name="T88" fmla="*/ 109 w 476"/>
                <a:gd name="T89" fmla="*/ 157 h 522"/>
                <a:gd name="T90" fmla="*/ 66 w 476"/>
                <a:gd name="T91" fmla="*/ 163 h 522"/>
                <a:gd name="T92" fmla="*/ 52 w 476"/>
                <a:gd name="T93" fmla="*/ 147 h 5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76" h="522">
                  <a:moveTo>
                    <a:pt x="0" y="199"/>
                  </a:moveTo>
                  <a:lnTo>
                    <a:pt x="31" y="211"/>
                  </a:lnTo>
                  <a:lnTo>
                    <a:pt x="18" y="213"/>
                  </a:lnTo>
                  <a:lnTo>
                    <a:pt x="33" y="233"/>
                  </a:lnTo>
                  <a:lnTo>
                    <a:pt x="78" y="231"/>
                  </a:lnTo>
                  <a:lnTo>
                    <a:pt x="87" y="242"/>
                  </a:lnTo>
                  <a:lnTo>
                    <a:pt x="117" y="228"/>
                  </a:lnTo>
                  <a:lnTo>
                    <a:pt x="106" y="235"/>
                  </a:lnTo>
                  <a:lnTo>
                    <a:pt x="113" y="266"/>
                  </a:lnTo>
                  <a:lnTo>
                    <a:pt x="47" y="297"/>
                  </a:lnTo>
                  <a:lnTo>
                    <a:pt x="29" y="331"/>
                  </a:lnTo>
                  <a:lnTo>
                    <a:pt x="45" y="326"/>
                  </a:lnTo>
                  <a:lnTo>
                    <a:pt x="33" y="333"/>
                  </a:lnTo>
                  <a:lnTo>
                    <a:pt x="45" y="346"/>
                  </a:lnTo>
                  <a:lnTo>
                    <a:pt x="68" y="348"/>
                  </a:lnTo>
                  <a:lnTo>
                    <a:pt x="56" y="366"/>
                  </a:lnTo>
                  <a:lnTo>
                    <a:pt x="68" y="384"/>
                  </a:lnTo>
                  <a:lnTo>
                    <a:pt x="78" y="386"/>
                  </a:lnTo>
                  <a:lnTo>
                    <a:pt x="103" y="348"/>
                  </a:lnTo>
                  <a:lnTo>
                    <a:pt x="89" y="366"/>
                  </a:lnTo>
                  <a:lnTo>
                    <a:pt x="101" y="402"/>
                  </a:lnTo>
                  <a:lnTo>
                    <a:pt x="95" y="415"/>
                  </a:lnTo>
                  <a:lnTo>
                    <a:pt x="125" y="395"/>
                  </a:lnTo>
                  <a:lnTo>
                    <a:pt x="144" y="419"/>
                  </a:lnTo>
                  <a:lnTo>
                    <a:pt x="152" y="406"/>
                  </a:lnTo>
                  <a:lnTo>
                    <a:pt x="159" y="415"/>
                  </a:lnTo>
                  <a:lnTo>
                    <a:pt x="181" y="402"/>
                  </a:lnTo>
                  <a:lnTo>
                    <a:pt x="150" y="469"/>
                  </a:lnTo>
                  <a:lnTo>
                    <a:pt x="127" y="481"/>
                  </a:lnTo>
                  <a:lnTo>
                    <a:pt x="125" y="496"/>
                  </a:lnTo>
                  <a:lnTo>
                    <a:pt x="95" y="496"/>
                  </a:lnTo>
                  <a:lnTo>
                    <a:pt x="74" y="521"/>
                  </a:lnTo>
                  <a:lnTo>
                    <a:pt x="101" y="503"/>
                  </a:lnTo>
                  <a:lnTo>
                    <a:pt x="134" y="503"/>
                  </a:lnTo>
                  <a:lnTo>
                    <a:pt x="150" y="487"/>
                  </a:lnTo>
                  <a:lnTo>
                    <a:pt x="144" y="474"/>
                  </a:lnTo>
                  <a:lnTo>
                    <a:pt x="163" y="478"/>
                  </a:lnTo>
                  <a:lnTo>
                    <a:pt x="221" y="426"/>
                  </a:lnTo>
                  <a:lnTo>
                    <a:pt x="233" y="408"/>
                  </a:lnTo>
                  <a:lnTo>
                    <a:pt x="223" y="395"/>
                  </a:lnTo>
                  <a:lnTo>
                    <a:pt x="275" y="335"/>
                  </a:lnTo>
                  <a:lnTo>
                    <a:pt x="281" y="304"/>
                  </a:lnTo>
                  <a:lnTo>
                    <a:pt x="277" y="335"/>
                  </a:lnTo>
                  <a:lnTo>
                    <a:pt x="298" y="328"/>
                  </a:lnTo>
                  <a:lnTo>
                    <a:pt x="287" y="342"/>
                  </a:lnTo>
                  <a:lnTo>
                    <a:pt x="302" y="348"/>
                  </a:lnTo>
                  <a:lnTo>
                    <a:pt x="265" y="353"/>
                  </a:lnTo>
                  <a:lnTo>
                    <a:pt x="258" y="379"/>
                  </a:lnTo>
                  <a:lnTo>
                    <a:pt x="273" y="379"/>
                  </a:lnTo>
                  <a:lnTo>
                    <a:pt x="260" y="399"/>
                  </a:lnTo>
                  <a:lnTo>
                    <a:pt x="310" y="373"/>
                  </a:lnTo>
                  <a:lnTo>
                    <a:pt x="317" y="359"/>
                  </a:lnTo>
                  <a:lnTo>
                    <a:pt x="308" y="351"/>
                  </a:lnTo>
                  <a:lnTo>
                    <a:pt x="321" y="335"/>
                  </a:lnTo>
                  <a:lnTo>
                    <a:pt x="319" y="348"/>
                  </a:lnTo>
                  <a:lnTo>
                    <a:pt x="344" y="342"/>
                  </a:lnTo>
                  <a:lnTo>
                    <a:pt x="339" y="353"/>
                  </a:lnTo>
                  <a:lnTo>
                    <a:pt x="381" y="373"/>
                  </a:lnTo>
                  <a:lnTo>
                    <a:pt x="441" y="384"/>
                  </a:lnTo>
                  <a:lnTo>
                    <a:pt x="452" y="373"/>
                  </a:lnTo>
                  <a:lnTo>
                    <a:pt x="460" y="379"/>
                  </a:lnTo>
                  <a:lnTo>
                    <a:pt x="450" y="391"/>
                  </a:lnTo>
                  <a:lnTo>
                    <a:pt x="466" y="402"/>
                  </a:lnTo>
                  <a:lnTo>
                    <a:pt x="475" y="391"/>
                  </a:lnTo>
                  <a:lnTo>
                    <a:pt x="460" y="366"/>
                  </a:lnTo>
                  <a:lnTo>
                    <a:pt x="431" y="366"/>
                  </a:lnTo>
                  <a:lnTo>
                    <a:pt x="431" y="59"/>
                  </a:lnTo>
                  <a:lnTo>
                    <a:pt x="260" y="35"/>
                  </a:lnTo>
                  <a:lnTo>
                    <a:pt x="254" y="22"/>
                  </a:lnTo>
                  <a:lnTo>
                    <a:pt x="206" y="11"/>
                  </a:lnTo>
                  <a:lnTo>
                    <a:pt x="202" y="24"/>
                  </a:lnTo>
                  <a:lnTo>
                    <a:pt x="188" y="19"/>
                  </a:lnTo>
                  <a:lnTo>
                    <a:pt x="200" y="11"/>
                  </a:lnTo>
                  <a:lnTo>
                    <a:pt x="181" y="0"/>
                  </a:lnTo>
                  <a:lnTo>
                    <a:pt x="163" y="22"/>
                  </a:lnTo>
                  <a:lnTo>
                    <a:pt x="132" y="24"/>
                  </a:lnTo>
                  <a:lnTo>
                    <a:pt x="129" y="42"/>
                  </a:lnTo>
                  <a:lnTo>
                    <a:pt x="127" y="31"/>
                  </a:lnTo>
                  <a:lnTo>
                    <a:pt x="97" y="39"/>
                  </a:lnTo>
                  <a:lnTo>
                    <a:pt x="101" y="55"/>
                  </a:lnTo>
                  <a:lnTo>
                    <a:pt x="89" y="51"/>
                  </a:lnTo>
                  <a:lnTo>
                    <a:pt x="72" y="79"/>
                  </a:lnTo>
                  <a:lnTo>
                    <a:pt x="29" y="91"/>
                  </a:lnTo>
                  <a:lnTo>
                    <a:pt x="33" y="104"/>
                  </a:lnTo>
                  <a:lnTo>
                    <a:pt x="20" y="108"/>
                  </a:lnTo>
                  <a:lnTo>
                    <a:pt x="70" y="151"/>
                  </a:lnTo>
                  <a:lnTo>
                    <a:pt x="138" y="171"/>
                  </a:lnTo>
                  <a:lnTo>
                    <a:pt x="95" y="166"/>
                  </a:lnTo>
                  <a:lnTo>
                    <a:pt x="97" y="177"/>
                  </a:lnTo>
                  <a:lnTo>
                    <a:pt x="115" y="179"/>
                  </a:lnTo>
                  <a:lnTo>
                    <a:pt x="101" y="188"/>
                  </a:lnTo>
                  <a:lnTo>
                    <a:pt x="70" y="186"/>
                  </a:lnTo>
                  <a:lnTo>
                    <a:pt x="70" y="166"/>
                  </a:lnTo>
                  <a:lnTo>
                    <a:pt x="54" y="168"/>
                  </a:lnTo>
                  <a:lnTo>
                    <a:pt x="0" y="199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274" y="1770"/>
              <a:ext cx="49" cy="33"/>
            </a:xfrm>
            <a:custGeom>
              <a:avLst/>
              <a:gdLst>
                <a:gd name="T0" fmla="*/ 0 w 50"/>
                <a:gd name="T1" fmla="*/ 12 h 35"/>
                <a:gd name="T2" fmla="*/ 14 w 50"/>
                <a:gd name="T3" fmla="*/ 30 h 35"/>
                <a:gd name="T4" fmla="*/ 47 w 50"/>
                <a:gd name="T5" fmla="*/ 5 h 35"/>
                <a:gd name="T6" fmla="*/ 17 w 50"/>
                <a:gd name="T7" fmla="*/ 0 h 35"/>
                <a:gd name="T8" fmla="*/ 19 w 50"/>
                <a:gd name="T9" fmla="*/ 12 h 35"/>
                <a:gd name="T10" fmla="*/ 0 w 50"/>
                <a:gd name="T11" fmla="*/ 12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" h="35">
                  <a:moveTo>
                    <a:pt x="0" y="14"/>
                  </a:moveTo>
                  <a:lnTo>
                    <a:pt x="14" y="34"/>
                  </a:lnTo>
                  <a:lnTo>
                    <a:pt x="49" y="5"/>
                  </a:lnTo>
                  <a:lnTo>
                    <a:pt x="17" y="0"/>
                  </a:lnTo>
                  <a:lnTo>
                    <a:pt x="19" y="14"/>
                  </a:lnTo>
                  <a:lnTo>
                    <a:pt x="0" y="14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539" y="1715"/>
              <a:ext cx="123" cy="137"/>
            </a:xfrm>
            <a:custGeom>
              <a:avLst/>
              <a:gdLst>
                <a:gd name="T0" fmla="*/ 0 w 126"/>
                <a:gd name="T1" fmla="*/ 11 h 145"/>
                <a:gd name="T2" fmla="*/ 4 w 126"/>
                <a:gd name="T3" fmla="*/ 29 h 145"/>
                <a:gd name="T4" fmla="*/ 21 w 126"/>
                <a:gd name="T5" fmla="*/ 40 h 145"/>
                <a:gd name="T6" fmla="*/ 27 w 126"/>
                <a:gd name="T7" fmla="*/ 33 h 145"/>
                <a:gd name="T8" fmla="*/ 12 w 126"/>
                <a:gd name="T9" fmla="*/ 24 h 145"/>
                <a:gd name="T10" fmla="*/ 27 w 126"/>
                <a:gd name="T11" fmla="*/ 24 h 145"/>
                <a:gd name="T12" fmla="*/ 39 w 126"/>
                <a:gd name="T13" fmla="*/ 40 h 145"/>
                <a:gd name="T14" fmla="*/ 37 w 126"/>
                <a:gd name="T15" fmla="*/ 11 h 145"/>
                <a:gd name="T16" fmla="*/ 45 w 126"/>
                <a:gd name="T17" fmla="*/ 36 h 145"/>
                <a:gd name="T18" fmla="*/ 71 w 126"/>
                <a:gd name="T19" fmla="*/ 49 h 145"/>
                <a:gd name="T20" fmla="*/ 66 w 126"/>
                <a:gd name="T21" fmla="*/ 69 h 145"/>
                <a:gd name="T22" fmla="*/ 96 w 126"/>
                <a:gd name="T23" fmla="*/ 92 h 145"/>
                <a:gd name="T24" fmla="*/ 87 w 126"/>
                <a:gd name="T25" fmla="*/ 108 h 145"/>
                <a:gd name="T26" fmla="*/ 103 w 126"/>
                <a:gd name="T27" fmla="*/ 96 h 145"/>
                <a:gd name="T28" fmla="*/ 106 w 126"/>
                <a:gd name="T29" fmla="*/ 128 h 145"/>
                <a:gd name="T30" fmla="*/ 116 w 126"/>
                <a:gd name="T31" fmla="*/ 124 h 145"/>
                <a:gd name="T32" fmla="*/ 119 w 126"/>
                <a:gd name="T33" fmla="*/ 98 h 145"/>
                <a:gd name="T34" fmla="*/ 89 w 126"/>
                <a:gd name="T35" fmla="*/ 84 h 145"/>
                <a:gd name="T36" fmla="*/ 37 w 126"/>
                <a:gd name="T37" fmla="*/ 0 h 145"/>
                <a:gd name="T38" fmla="*/ 6 w 126"/>
                <a:gd name="T39" fmla="*/ 24 h 145"/>
                <a:gd name="T40" fmla="*/ 0 w 126"/>
                <a:gd name="T41" fmla="*/ 11 h 1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6" h="145">
                  <a:moveTo>
                    <a:pt x="0" y="13"/>
                  </a:moveTo>
                  <a:lnTo>
                    <a:pt x="4" y="33"/>
                  </a:lnTo>
                  <a:lnTo>
                    <a:pt x="22" y="44"/>
                  </a:lnTo>
                  <a:lnTo>
                    <a:pt x="29" y="37"/>
                  </a:lnTo>
                  <a:lnTo>
                    <a:pt x="12" y="26"/>
                  </a:lnTo>
                  <a:lnTo>
                    <a:pt x="29" y="26"/>
                  </a:lnTo>
                  <a:lnTo>
                    <a:pt x="41" y="44"/>
                  </a:lnTo>
                  <a:lnTo>
                    <a:pt x="39" y="13"/>
                  </a:lnTo>
                  <a:lnTo>
                    <a:pt x="47" y="40"/>
                  </a:lnTo>
                  <a:lnTo>
                    <a:pt x="75" y="55"/>
                  </a:lnTo>
                  <a:lnTo>
                    <a:pt x="70" y="77"/>
                  </a:lnTo>
                  <a:lnTo>
                    <a:pt x="100" y="103"/>
                  </a:lnTo>
                  <a:lnTo>
                    <a:pt x="91" y="121"/>
                  </a:lnTo>
                  <a:lnTo>
                    <a:pt x="108" y="108"/>
                  </a:lnTo>
                  <a:lnTo>
                    <a:pt x="112" y="144"/>
                  </a:lnTo>
                  <a:lnTo>
                    <a:pt x="122" y="139"/>
                  </a:lnTo>
                  <a:lnTo>
                    <a:pt x="125" y="110"/>
                  </a:lnTo>
                  <a:lnTo>
                    <a:pt x="93" y="94"/>
                  </a:lnTo>
                  <a:lnTo>
                    <a:pt x="39" y="0"/>
                  </a:lnTo>
                  <a:lnTo>
                    <a:pt x="6" y="26"/>
                  </a:lnTo>
                  <a:lnTo>
                    <a:pt x="0" y="13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563" y="1761"/>
              <a:ext cx="23" cy="22"/>
            </a:xfrm>
            <a:custGeom>
              <a:avLst/>
              <a:gdLst>
                <a:gd name="T0" fmla="*/ 0 w 24"/>
                <a:gd name="T1" fmla="*/ 0 h 23"/>
                <a:gd name="T2" fmla="*/ 8 w 24"/>
                <a:gd name="T3" fmla="*/ 20 h 23"/>
                <a:gd name="T4" fmla="*/ 10 w 24"/>
                <a:gd name="T5" fmla="*/ 10 h 23"/>
                <a:gd name="T6" fmla="*/ 21 w 24"/>
                <a:gd name="T7" fmla="*/ 20 h 23"/>
                <a:gd name="T8" fmla="*/ 10 w 24"/>
                <a:gd name="T9" fmla="*/ 10 h 23"/>
                <a:gd name="T10" fmla="*/ 21 w 24"/>
                <a:gd name="T11" fmla="*/ 4 h 23"/>
                <a:gd name="T12" fmla="*/ 0 w 24"/>
                <a:gd name="T13" fmla="*/ 0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" h="23">
                  <a:moveTo>
                    <a:pt x="0" y="0"/>
                  </a:moveTo>
                  <a:lnTo>
                    <a:pt x="8" y="22"/>
                  </a:lnTo>
                  <a:lnTo>
                    <a:pt x="10" y="10"/>
                  </a:lnTo>
                  <a:lnTo>
                    <a:pt x="23" y="22"/>
                  </a:lnTo>
                  <a:lnTo>
                    <a:pt x="10" y="10"/>
                  </a:lnTo>
                  <a:lnTo>
                    <a:pt x="23" y="4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578" y="1778"/>
              <a:ext cx="17" cy="35"/>
            </a:xfrm>
            <a:custGeom>
              <a:avLst/>
              <a:gdLst>
                <a:gd name="T0" fmla="*/ 0 w 18"/>
                <a:gd name="T1" fmla="*/ 0 h 39"/>
                <a:gd name="T2" fmla="*/ 15 w 18"/>
                <a:gd name="T3" fmla="*/ 4 h 39"/>
                <a:gd name="T4" fmla="*/ 15 w 18"/>
                <a:gd name="T5" fmla="*/ 31 h 39"/>
                <a:gd name="T6" fmla="*/ 0 w 18"/>
                <a:gd name="T7" fmla="*/ 0 h 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9">
                  <a:moveTo>
                    <a:pt x="0" y="0"/>
                  </a:moveTo>
                  <a:lnTo>
                    <a:pt x="17" y="6"/>
                  </a:lnTo>
                  <a:lnTo>
                    <a:pt x="17" y="38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87" y="1762"/>
              <a:ext cx="20" cy="22"/>
            </a:xfrm>
            <a:custGeom>
              <a:avLst/>
              <a:gdLst>
                <a:gd name="T0" fmla="*/ 0 w 20"/>
                <a:gd name="T1" fmla="*/ 0 h 23"/>
                <a:gd name="T2" fmla="*/ 4 w 20"/>
                <a:gd name="T3" fmla="*/ 20 h 23"/>
                <a:gd name="T4" fmla="*/ 16 w 20"/>
                <a:gd name="T5" fmla="*/ 20 h 23"/>
                <a:gd name="T6" fmla="*/ 9 w 20"/>
                <a:gd name="T7" fmla="*/ 2 h 23"/>
                <a:gd name="T8" fmla="*/ 19 w 20"/>
                <a:gd name="T9" fmla="*/ 13 h 23"/>
                <a:gd name="T10" fmla="*/ 11 w 20"/>
                <a:gd name="T11" fmla="*/ 0 h 23"/>
                <a:gd name="T12" fmla="*/ 0 w 20"/>
                <a:gd name="T13" fmla="*/ 0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23">
                  <a:moveTo>
                    <a:pt x="0" y="0"/>
                  </a:moveTo>
                  <a:lnTo>
                    <a:pt x="4" y="22"/>
                  </a:lnTo>
                  <a:lnTo>
                    <a:pt x="16" y="22"/>
                  </a:lnTo>
                  <a:lnTo>
                    <a:pt x="9" y="2"/>
                  </a:lnTo>
                  <a:lnTo>
                    <a:pt x="19" y="15"/>
                  </a:lnTo>
                  <a:lnTo>
                    <a:pt x="11" y="0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599" y="1793"/>
              <a:ext cx="18" cy="17"/>
            </a:xfrm>
            <a:custGeom>
              <a:avLst/>
              <a:gdLst>
                <a:gd name="T0" fmla="*/ 0 w 18"/>
                <a:gd name="T1" fmla="*/ 0 h 19"/>
                <a:gd name="T2" fmla="*/ 15 w 18"/>
                <a:gd name="T3" fmla="*/ 14 h 19"/>
                <a:gd name="T4" fmla="*/ 17 w 18"/>
                <a:gd name="T5" fmla="*/ 0 h 19"/>
                <a:gd name="T6" fmla="*/ 0 w 18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19">
                  <a:moveTo>
                    <a:pt x="0" y="0"/>
                  </a:moveTo>
                  <a:lnTo>
                    <a:pt x="15" y="18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606" y="1812"/>
              <a:ext cx="21" cy="34"/>
            </a:xfrm>
            <a:custGeom>
              <a:avLst/>
              <a:gdLst>
                <a:gd name="T0" fmla="*/ 0 w 22"/>
                <a:gd name="T1" fmla="*/ 0 h 39"/>
                <a:gd name="T2" fmla="*/ 16 w 22"/>
                <a:gd name="T3" fmla="*/ 10 h 39"/>
                <a:gd name="T4" fmla="*/ 19 w 22"/>
                <a:gd name="T5" fmla="*/ 29 h 39"/>
                <a:gd name="T6" fmla="*/ 0 w 22"/>
                <a:gd name="T7" fmla="*/ 0 h 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39">
                  <a:moveTo>
                    <a:pt x="0" y="0"/>
                  </a:moveTo>
                  <a:lnTo>
                    <a:pt x="18" y="13"/>
                  </a:lnTo>
                  <a:lnTo>
                    <a:pt x="21" y="38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640" y="1823"/>
              <a:ext cx="20" cy="17"/>
            </a:xfrm>
            <a:custGeom>
              <a:avLst/>
              <a:gdLst>
                <a:gd name="T0" fmla="*/ 0 w 20"/>
                <a:gd name="T1" fmla="*/ 7 h 19"/>
                <a:gd name="T2" fmla="*/ 9 w 20"/>
                <a:gd name="T3" fmla="*/ 0 h 19"/>
                <a:gd name="T4" fmla="*/ 19 w 20"/>
                <a:gd name="T5" fmla="*/ 14 h 19"/>
                <a:gd name="T6" fmla="*/ 0 w 20"/>
                <a:gd name="T7" fmla="*/ 7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19">
                  <a:moveTo>
                    <a:pt x="0" y="9"/>
                  </a:moveTo>
                  <a:lnTo>
                    <a:pt x="9" y="0"/>
                  </a:lnTo>
                  <a:lnTo>
                    <a:pt x="19" y="18"/>
                  </a:lnTo>
                  <a:lnTo>
                    <a:pt x="0" y="9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748" y="1989"/>
              <a:ext cx="896" cy="530"/>
            </a:xfrm>
            <a:custGeom>
              <a:avLst/>
              <a:gdLst>
                <a:gd name="T0" fmla="*/ 10 w 917"/>
                <a:gd name="T1" fmla="*/ 66 h 565"/>
                <a:gd name="T2" fmla="*/ 12 w 917"/>
                <a:gd name="T3" fmla="*/ 72 h 565"/>
                <a:gd name="T4" fmla="*/ 27 w 917"/>
                <a:gd name="T5" fmla="*/ 245 h 565"/>
                <a:gd name="T6" fmla="*/ 33 w 917"/>
                <a:gd name="T7" fmla="*/ 263 h 565"/>
                <a:gd name="T8" fmla="*/ 93 w 917"/>
                <a:gd name="T9" fmla="*/ 326 h 565"/>
                <a:gd name="T10" fmla="*/ 149 w 917"/>
                <a:gd name="T11" fmla="*/ 351 h 565"/>
                <a:gd name="T12" fmla="*/ 274 w 917"/>
                <a:gd name="T13" fmla="*/ 369 h 565"/>
                <a:gd name="T14" fmla="*/ 350 w 917"/>
                <a:gd name="T15" fmla="*/ 407 h 565"/>
                <a:gd name="T16" fmla="*/ 417 w 917"/>
                <a:gd name="T17" fmla="*/ 482 h 565"/>
                <a:gd name="T18" fmla="*/ 445 w 917"/>
                <a:gd name="T19" fmla="*/ 425 h 565"/>
                <a:gd name="T20" fmla="*/ 496 w 917"/>
                <a:gd name="T21" fmla="*/ 407 h 565"/>
                <a:gd name="T22" fmla="*/ 535 w 917"/>
                <a:gd name="T23" fmla="*/ 400 h 565"/>
                <a:gd name="T24" fmla="*/ 554 w 917"/>
                <a:gd name="T25" fmla="*/ 396 h 565"/>
                <a:gd name="T26" fmla="*/ 556 w 917"/>
                <a:gd name="T27" fmla="*/ 400 h 565"/>
                <a:gd name="T28" fmla="*/ 635 w 917"/>
                <a:gd name="T29" fmla="*/ 421 h 565"/>
                <a:gd name="T30" fmla="*/ 659 w 917"/>
                <a:gd name="T31" fmla="*/ 496 h 565"/>
                <a:gd name="T32" fmla="*/ 675 w 917"/>
                <a:gd name="T33" fmla="*/ 462 h 565"/>
                <a:gd name="T34" fmla="*/ 667 w 917"/>
                <a:gd name="T35" fmla="*/ 355 h 565"/>
                <a:gd name="T36" fmla="*/ 729 w 917"/>
                <a:gd name="T37" fmla="*/ 288 h 565"/>
                <a:gd name="T38" fmla="*/ 733 w 917"/>
                <a:gd name="T39" fmla="*/ 264 h 565"/>
                <a:gd name="T40" fmla="*/ 717 w 917"/>
                <a:gd name="T41" fmla="*/ 234 h 565"/>
                <a:gd name="T42" fmla="*/ 729 w 917"/>
                <a:gd name="T43" fmla="*/ 220 h 565"/>
                <a:gd name="T44" fmla="*/ 743 w 917"/>
                <a:gd name="T45" fmla="*/ 263 h 565"/>
                <a:gd name="T46" fmla="*/ 745 w 917"/>
                <a:gd name="T47" fmla="*/ 211 h 565"/>
                <a:gd name="T48" fmla="*/ 769 w 917"/>
                <a:gd name="T49" fmla="*/ 186 h 565"/>
                <a:gd name="T50" fmla="*/ 814 w 917"/>
                <a:gd name="T51" fmla="*/ 155 h 565"/>
                <a:gd name="T52" fmla="*/ 875 w 917"/>
                <a:gd name="T53" fmla="*/ 106 h 565"/>
                <a:gd name="T54" fmla="*/ 862 w 917"/>
                <a:gd name="T55" fmla="*/ 82 h 565"/>
                <a:gd name="T56" fmla="*/ 838 w 917"/>
                <a:gd name="T57" fmla="*/ 45 h 565"/>
                <a:gd name="T58" fmla="*/ 743 w 917"/>
                <a:gd name="T59" fmla="*/ 107 h 565"/>
                <a:gd name="T60" fmla="*/ 693 w 917"/>
                <a:gd name="T61" fmla="*/ 135 h 565"/>
                <a:gd name="T62" fmla="*/ 649 w 917"/>
                <a:gd name="T63" fmla="*/ 173 h 565"/>
                <a:gd name="T64" fmla="*/ 629 w 917"/>
                <a:gd name="T65" fmla="*/ 163 h 565"/>
                <a:gd name="T66" fmla="*/ 640 w 917"/>
                <a:gd name="T67" fmla="*/ 147 h 565"/>
                <a:gd name="T68" fmla="*/ 635 w 917"/>
                <a:gd name="T69" fmla="*/ 117 h 565"/>
                <a:gd name="T70" fmla="*/ 623 w 917"/>
                <a:gd name="T71" fmla="*/ 92 h 565"/>
                <a:gd name="T72" fmla="*/ 581 w 917"/>
                <a:gd name="T73" fmla="*/ 106 h 565"/>
                <a:gd name="T74" fmla="*/ 562 w 917"/>
                <a:gd name="T75" fmla="*/ 166 h 565"/>
                <a:gd name="T76" fmla="*/ 570 w 917"/>
                <a:gd name="T77" fmla="*/ 92 h 565"/>
                <a:gd name="T78" fmla="*/ 577 w 917"/>
                <a:gd name="T79" fmla="*/ 78 h 565"/>
                <a:gd name="T80" fmla="*/ 611 w 917"/>
                <a:gd name="T81" fmla="*/ 64 h 565"/>
                <a:gd name="T82" fmla="*/ 550 w 917"/>
                <a:gd name="T83" fmla="*/ 56 h 565"/>
                <a:gd name="T84" fmla="*/ 522 w 917"/>
                <a:gd name="T85" fmla="*/ 63 h 565"/>
                <a:gd name="T86" fmla="*/ 528 w 917"/>
                <a:gd name="T87" fmla="*/ 31 h 565"/>
                <a:gd name="T88" fmla="*/ 447 w 917"/>
                <a:gd name="T89" fmla="*/ 0 h 565"/>
                <a:gd name="T90" fmla="*/ 27 w 917"/>
                <a:gd name="T91" fmla="*/ 9 h 565"/>
                <a:gd name="T92" fmla="*/ 27 w 917"/>
                <a:gd name="T93" fmla="*/ 45 h 565"/>
                <a:gd name="T94" fmla="*/ 0 w 917"/>
                <a:gd name="T95" fmla="*/ 27 h 56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917" h="565">
                  <a:moveTo>
                    <a:pt x="0" y="31"/>
                  </a:moveTo>
                  <a:lnTo>
                    <a:pt x="10" y="75"/>
                  </a:lnTo>
                  <a:lnTo>
                    <a:pt x="22" y="80"/>
                  </a:lnTo>
                  <a:lnTo>
                    <a:pt x="12" y="82"/>
                  </a:lnTo>
                  <a:lnTo>
                    <a:pt x="4" y="222"/>
                  </a:lnTo>
                  <a:lnTo>
                    <a:pt x="29" y="278"/>
                  </a:lnTo>
                  <a:lnTo>
                    <a:pt x="41" y="278"/>
                  </a:lnTo>
                  <a:lnTo>
                    <a:pt x="35" y="298"/>
                  </a:lnTo>
                  <a:lnTo>
                    <a:pt x="66" y="358"/>
                  </a:lnTo>
                  <a:lnTo>
                    <a:pt x="97" y="370"/>
                  </a:lnTo>
                  <a:lnTo>
                    <a:pt x="120" y="405"/>
                  </a:lnTo>
                  <a:lnTo>
                    <a:pt x="156" y="399"/>
                  </a:lnTo>
                  <a:lnTo>
                    <a:pt x="216" y="430"/>
                  </a:lnTo>
                  <a:lnTo>
                    <a:pt x="287" y="419"/>
                  </a:lnTo>
                  <a:lnTo>
                    <a:pt x="333" y="479"/>
                  </a:lnTo>
                  <a:lnTo>
                    <a:pt x="366" y="463"/>
                  </a:lnTo>
                  <a:lnTo>
                    <a:pt x="406" y="535"/>
                  </a:lnTo>
                  <a:lnTo>
                    <a:pt x="437" y="548"/>
                  </a:lnTo>
                  <a:lnTo>
                    <a:pt x="435" y="508"/>
                  </a:lnTo>
                  <a:lnTo>
                    <a:pt x="466" y="483"/>
                  </a:lnTo>
                  <a:lnTo>
                    <a:pt x="471" y="463"/>
                  </a:lnTo>
                  <a:lnTo>
                    <a:pt x="520" y="463"/>
                  </a:lnTo>
                  <a:lnTo>
                    <a:pt x="561" y="479"/>
                  </a:lnTo>
                  <a:lnTo>
                    <a:pt x="561" y="454"/>
                  </a:lnTo>
                  <a:lnTo>
                    <a:pt x="545" y="452"/>
                  </a:lnTo>
                  <a:lnTo>
                    <a:pt x="580" y="450"/>
                  </a:lnTo>
                  <a:lnTo>
                    <a:pt x="580" y="439"/>
                  </a:lnTo>
                  <a:lnTo>
                    <a:pt x="582" y="454"/>
                  </a:lnTo>
                  <a:lnTo>
                    <a:pt x="649" y="459"/>
                  </a:lnTo>
                  <a:lnTo>
                    <a:pt x="665" y="479"/>
                  </a:lnTo>
                  <a:lnTo>
                    <a:pt x="667" y="514"/>
                  </a:lnTo>
                  <a:lnTo>
                    <a:pt x="690" y="564"/>
                  </a:lnTo>
                  <a:lnTo>
                    <a:pt x="701" y="561"/>
                  </a:lnTo>
                  <a:lnTo>
                    <a:pt x="707" y="526"/>
                  </a:lnTo>
                  <a:lnTo>
                    <a:pt x="684" y="439"/>
                  </a:lnTo>
                  <a:lnTo>
                    <a:pt x="699" y="403"/>
                  </a:lnTo>
                  <a:lnTo>
                    <a:pt x="778" y="334"/>
                  </a:lnTo>
                  <a:lnTo>
                    <a:pt x="763" y="327"/>
                  </a:lnTo>
                  <a:lnTo>
                    <a:pt x="778" y="323"/>
                  </a:lnTo>
                  <a:lnTo>
                    <a:pt x="768" y="300"/>
                  </a:lnTo>
                  <a:lnTo>
                    <a:pt x="768" y="280"/>
                  </a:lnTo>
                  <a:lnTo>
                    <a:pt x="751" y="265"/>
                  </a:lnTo>
                  <a:lnTo>
                    <a:pt x="768" y="276"/>
                  </a:lnTo>
                  <a:lnTo>
                    <a:pt x="763" y="251"/>
                  </a:lnTo>
                  <a:lnTo>
                    <a:pt x="776" y="240"/>
                  </a:lnTo>
                  <a:lnTo>
                    <a:pt x="778" y="298"/>
                  </a:lnTo>
                  <a:lnTo>
                    <a:pt x="788" y="265"/>
                  </a:lnTo>
                  <a:lnTo>
                    <a:pt x="780" y="240"/>
                  </a:lnTo>
                  <a:lnTo>
                    <a:pt x="790" y="256"/>
                  </a:lnTo>
                  <a:lnTo>
                    <a:pt x="805" y="211"/>
                  </a:lnTo>
                  <a:lnTo>
                    <a:pt x="870" y="191"/>
                  </a:lnTo>
                  <a:lnTo>
                    <a:pt x="853" y="176"/>
                  </a:lnTo>
                  <a:lnTo>
                    <a:pt x="865" y="144"/>
                  </a:lnTo>
                  <a:lnTo>
                    <a:pt x="916" y="120"/>
                  </a:lnTo>
                  <a:lnTo>
                    <a:pt x="916" y="104"/>
                  </a:lnTo>
                  <a:lnTo>
                    <a:pt x="903" y="93"/>
                  </a:lnTo>
                  <a:lnTo>
                    <a:pt x="903" y="62"/>
                  </a:lnTo>
                  <a:lnTo>
                    <a:pt x="878" y="51"/>
                  </a:lnTo>
                  <a:lnTo>
                    <a:pt x="859" y="102"/>
                  </a:lnTo>
                  <a:lnTo>
                    <a:pt x="778" y="122"/>
                  </a:lnTo>
                  <a:lnTo>
                    <a:pt x="772" y="147"/>
                  </a:lnTo>
                  <a:lnTo>
                    <a:pt x="726" y="153"/>
                  </a:lnTo>
                  <a:lnTo>
                    <a:pt x="728" y="162"/>
                  </a:lnTo>
                  <a:lnTo>
                    <a:pt x="680" y="196"/>
                  </a:lnTo>
                  <a:lnTo>
                    <a:pt x="661" y="193"/>
                  </a:lnTo>
                  <a:lnTo>
                    <a:pt x="659" y="185"/>
                  </a:lnTo>
                  <a:lnTo>
                    <a:pt x="665" y="176"/>
                  </a:lnTo>
                  <a:lnTo>
                    <a:pt x="670" y="167"/>
                  </a:lnTo>
                  <a:lnTo>
                    <a:pt x="672" y="160"/>
                  </a:lnTo>
                  <a:lnTo>
                    <a:pt x="665" y="133"/>
                  </a:lnTo>
                  <a:lnTo>
                    <a:pt x="649" y="142"/>
                  </a:lnTo>
                  <a:lnTo>
                    <a:pt x="653" y="104"/>
                  </a:lnTo>
                  <a:lnTo>
                    <a:pt x="628" y="93"/>
                  </a:lnTo>
                  <a:lnTo>
                    <a:pt x="609" y="120"/>
                  </a:lnTo>
                  <a:lnTo>
                    <a:pt x="603" y="187"/>
                  </a:lnTo>
                  <a:lnTo>
                    <a:pt x="588" y="189"/>
                  </a:lnTo>
                  <a:lnTo>
                    <a:pt x="584" y="156"/>
                  </a:lnTo>
                  <a:lnTo>
                    <a:pt x="597" y="104"/>
                  </a:lnTo>
                  <a:lnTo>
                    <a:pt x="584" y="113"/>
                  </a:lnTo>
                  <a:lnTo>
                    <a:pt x="605" y="89"/>
                  </a:lnTo>
                  <a:lnTo>
                    <a:pt x="647" y="86"/>
                  </a:lnTo>
                  <a:lnTo>
                    <a:pt x="640" y="73"/>
                  </a:lnTo>
                  <a:lnTo>
                    <a:pt x="636" y="73"/>
                  </a:lnTo>
                  <a:lnTo>
                    <a:pt x="576" y="64"/>
                  </a:lnTo>
                  <a:lnTo>
                    <a:pt x="584" y="49"/>
                  </a:lnTo>
                  <a:lnTo>
                    <a:pt x="547" y="71"/>
                  </a:lnTo>
                  <a:lnTo>
                    <a:pt x="517" y="71"/>
                  </a:lnTo>
                  <a:lnTo>
                    <a:pt x="553" y="35"/>
                  </a:lnTo>
                  <a:lnTo>
                    <a:pt x="477" y="17"/>
                  </a:lnTo>
                  <a:lnTo>
                    <a:pt x="468" y="0"/>
                  </a:lnTo>
                  <a:lnTo>
                    <a:pt x="466" y="11"/>
                  </a:lnTo>
                  <a:lnTo>
                    <a:pt x="29" y="11"/>
                  </a:lnTo>
                  <a:lnTo>
                    <a:pt x="37" y="33"/>
                  </a:lnTo>
                  <a:lnTo>
                    <a:pt x="29" y="51"/>
                  </a:lnTo>
                  <a:lnTo>
                    <a:pt x="31" y="33"/>
                  </a:lnTo>
                  <a:lnTo>
                    <a:pt x="0" y="31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641" y="2650"/>
              <a:ext cx="23" cy="17"/>
            </a:xfrm>
            <a:custGeom>
              <a:avLst/>
              <a:gdLst>
                <a:gd name="T0" fmla="*/ 0 w 24"/>
                <a:gd name="T1" fmla="*/ 0 h 18"/>
                <a:gd name="T2" fmla="*/ 2 w 24"/>
                <a:gd name="T3" fmla="*/ 15 h 18"/>
                <a:gd name="T4" fmla="*/ 21 w 24"/>
                <a:gd name="T5" fmla="*/ 8 h 18"/>
                <a:gd name="T6" fmla="*/ 0 w 24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" h="18">
                  <a:moveTo>
                    <a:pt x="0" y="0"/>
                  </a:moveTo>
                  <a:lnTo>
                    <a:pt x="2" y="17"/>
                  </a:lnTo>
                  <a:lnTo>
                    <a:pt x="23" y="8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541" y="3417"/>
              <a:ext cx="308" cy="669"/>
            </a:xfrm>
            <a:custGeom>
              <a:avLst/>
              <a:gdLst>
                <a:gd name="T0" fmla="*/ 0 w 316"/>
                <a:gd name="T1" fmla="*/ 578 h 713"/>
                <a:gd name="T2" fmla="*/ 4 w 316"/>
                <a:gd name="T3" fmla="*/ 593 h 713"/>
                <a:gd name="T4" fmla="*/ 16 w 316"/>
                <a:gd name="T5" fmla="*/ 587 h 713"/>
                <a:gd name="T6" fmla="*/ 19 w 316"/>
                <a:gd name="T7" fmla="*/ 619 h 713"/>
                <a:gd name="T8" fmla="*/ 77 w 316"/>
                <a:gd name="T9" fmla="*/ 627 h 713"/>
                <a:gd name="T10" fmla="*/ 60 w 316"/>
                <a:gd name="T11" fmla="*/ 609 h 713"/>
                <a:gd name="T12" fmla="*/ 70 w 316"/>
                <a:gd name="T13" fmla="*/ 568 h 713"/>
                <a:gd name="T14" fmla="*/ 83 w 316"/>
                <a:gd name="T15" fmla="*/ 574 h 713"/>
                <a:gd name="T16" fmla="*/ 118 w 316"/>
                <a:gd name="T17" fmla="*/ 516 h 713"/>
                <a:gd name="T18" fmla="*/ 91 w 316"/>
                <a:gd name="T19" fmla="*/ 480 h 713"/>
                <a:gd name="T20" fmla="*/ 120 w 316"/>
                <a:gd name="T21" fmla="*/ 460 h 713"/>
                <a:gd name="T22" fmla="*/ 124 w 316"/>
                <a:gd name="T23" fmla="*/ 430 h 713"/>
                <a:gd name="T24" fmla="*/ 137 w 316"/>
                <a:gd name="T25" fmla="*/ 417 h 713"/>
                <a:gd name="T26" fmla="*/ 127 w 316"/>
                <a:gd name="T27" fmla="*/ 410 h 713"/>
                <a:gd name="T28" fmla="*/ 147 w 316"/>
                <a:gd name="T29" fmla="*/ 410 h 713"/>
                <a:gd name="T30" fmla="*/ 145 w 316"/>
                <a:gd name="T31" fmla="*/ 396 h 713"/>
                <a:gd name="T32" fmla="*/ 135 w 316"/>
                <a:gd name="T33" fmla="*/ 404 h 713"/>
                <a:gd name="T34" fmla="*/ 127 w 316"/>
                <a:gd name="T35" fmla="*/ 394 h 713"/>
                <a:gd name="T36" fmla="*/ 124 w 316"/>
                <a:gd name="T37" fmla="*/ 372 h 713"/>
                <a:gd name="T38" fmla="*/ 166 w 316"/>
                <a:gd name="T39" fmla="*/ 373 h 713"/>
                <a:gd name="T40" fmla="*/ 169 w 316"/>
                <a:gd name="T41" fmla="*/ 328 h 713"/>
                <a:gd name="T42" fmla="*/ 234 w 316"/>
                <a:gd name="T43" fmla="*/ 322 h 713"/>
                <a:gd name="T44" fmla="*/ 253 w 316"/>
                <a:gd name="T45" fmla="*/ 287 h 713"/>
                <a:gd name="T46" fmla="*/ 227 w 316"/>
                <a:gd name="T47" fmla="*/ 231 h 713"/>
                <a:gd name="T48" fmla="*/ 242 w 316"/>
                <a:gd name="T49" fmla="*/ 158 h 713"/>
                <a:gd name="T50" fmla="*/ 299 w 316"/>
                <a:gd name="T51" fmla="*/ 98 h 713"/>
                <a:gd name="T52" fmla="*/ 296 w 316"/>
                <a:gd name="T53" fmla="*/ 72 h 713"/>
                <a:gd name="T54" fmla="*/ 285 w 316"/>
                <a:gd name="T55" fmla="*/ 69 h 713"/>
                <a:gd name="T56" fmla="*/ 271 w 316"/>
                <a:gd name="T57" fmla="*/ 101 h 713"/>
                <a:gd name="T58" fmla="*/ 227 w 316"/>
                <a:gd name="T59" fmla="*/ 99 h 713"/>
                <a:gd name="T60" fmla="*/ 238 w 316"/>
                <a:gd name="T61" fmla="*/ 64 h 713"/>
                <a:gd name="T62" fmla="*/ 164 w 316"/>
                <a:gd name="T63" fmla="*/ 8 h 713"/>
                <a:gd name="T64" fmla="*/ 139 w 316"/>
                <a:gd name="T65" fmla="*/ 4 h 713"/>
                <a:gd name="T66" fmla="*/ 137 w 316"/>
                <a:gd name="T67" fmla="*/ 15 h 713"/>
                <a:gd name="T68" fmla="*/ 110 w 316"/>
                <a:gd name="T69" fmla="*/ 0 h 713"/>
                <a:gd name="T70" fmla="*/ 93 w 316"/>
                <a:gd name="T71" fmla="*/ 20 h 713"/>
                <a:gd name="T72" fmla="*/ 93 w 316"/>
                <a:gd name="T73" fmla="*/ 40 h 713"/>
                <a:gd name="T74" fmla="*/ 77 w 316"/>
                <a:gd name="T75" fmla="*/ 50 h 713"/>
                <a:gd name="T76" fmla="*/ 77 w 316"/>
                <a:gd name="T77" fmla="*/ 93 h 713"/>
                <a:gd name="T78" fmla="*/ 58 w 316"/>
                <a:gd name="T79" fmla="*/ 117 h 713"/>
                <a:gd name="T80" fmla="*/ 45 w 316"/>
                <a:gd name="T81" fmla="*/ 179 h 713"/>
                <a:gd name="T82" fmla="*/ 54 w 316"/>
                <a:gd name="T83" fmla="*/ 236 h 713"/>
                <a:gd name="T84" fmla="*/ 35 w 316"/>
                <a:gd name="T85" fmla="*/ 285 h 713"/>
                <a:gd name="T86" fmla="*/ 19 w 316"/>
                <a:gd name="T87" fmla="*/ 406 h 713"/>
                <a:gd name="T88" fmla="*/ 31 w 316"/>
                <a:gd name="T89" fmla="*/ 451 h 713"/>
                <a:gd name="T90" fmla="*/ 20 w 316"/>
                <a:gd name="T91" fmla="*/ 455 h 713"/>
                <a:gd name="T92" fmla="*/ 27 w 316"/>
                <a:gd name="T93" fmla="*/ 494 h 713"/>
                <a:gd name="T94" fmla="*/ 0 w 316"/>
                <a:gd name="T95" fmla="*/ 578 h 71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16" h="713">
                  <a:moveTo>
                    <a:pt x="0" y="656"/>
                  </a:moveTo>
                  <a:lnTo>
                    <a:pt x="4" y="674"/>
                  </a:lnTo>
                  <a:lnTo>
                    <a:pt x="16" y="667"/>
                  </a:lnTo>
                  <a:lnTo>
                    <a:pt x="20" y="703"/>
                  </a:lnTo>
                  <a:lnTo>
                    <a:pt x="81" y="712"/>
                  </a:lnTo>
                  <a:lnTo>
                    <a:pt x="64" y="692"/>
                  </a:lnTo>
                  <a:lnTo>
                    <a:pt x="74" y="645"/>
                  </a:lnTo>
                  <a:lnTo>
                    <a:pt x="87" y="652"/>
                  </a:lnTo>
                  <a:lnTo>
                    <a:pt x="124" y="586"/>
                  </a:lnTo>
                  <a:lnTo>
                    <a:pt x="95" y="546"/>
                  </a:lnTo>
                  <a:lnTo>
                    <a:pt x="126" y="522"/>
                  </a:lnTo>
                  <a:lnTo>
                    <a:pt x="130" y="488"/>
                  </a:lnTo>
                  <a:lnTo>
                    <a:pt x="145" y="473"/>
                  </a:lnTo>
                  <a:lnTo>
                    <a:pt x="133" y="466"/>
                  </a:lnTo>
                  <a:lnTo>
                    <a:pt x="155" y="466"/>
                  </a:lnTo>
                  <a:lnTo>
                    <a:pt x="153" y="450"/>
                  </a:lnTo>
                  <a:lnTo>
                    <a:pt x="143" y="459"/>
                  </a:lnTo>
                  <a:lnTo>
                    <a:pt x="133" y="448"/>
                  </a:lnTo>
                  <a:lnTo>
                    <a:pt x="130" y="422"/>
                  </a:lnTo>
                  <a:lnTo>
                    <a:pt x="174" y="424"/>
                  </a:lnTo>
                  <a:lnTo>
                    <a:pt x="178" y="373"/>
                  </a:lnTo>
                  <a:lnTo>
                    <a:pt x="246" y="366"/>
                  </a:lnTo>
                  <a:lnTo>
                    <a:pt x="267" y="326"/>
                  </a:lnTo>
                  <a:lnTo>
                    <a:pt x="239" y="262"/>
                  </a:lnTo>
                  <a:lnTo>
                    <a:pt x="254" y="179"/>
                  </a:lnTo>
                  <a:lnTo>
                    <a:pt x="315" y="111"/>
                  </a:lnTo>
                  <a:lnTo>
                    <a:pt x="312" y="82"/>
                  </a:lnTo>
                  <a:lnTo>
                    <a:pt x="300" y="79"/>
                  </a:lnTo>
                  <a:lnTo>
                    <a:pt x="285" y="115"/>
                  </a:lnTo>
                  <a:lnTo>
                    <a:pt x="239" y="113"/>
                  </a:lnTo>
                  <a:lnTo>
                    <a:pt x="250" y="73"/>
                  </a:lnTo>
                  <a:lnTo>
                    <a:pt x="172" y="8"/>
                  </a:lnTo>
                  <a:lnTo>
                    <a:pt x="147" y="4"/>
                  </a:lnTo>
                  <a:lnTo>
                    <a:pt x="145" y="17"/>
                  </a:lnTo>
                  <a:lnTo>
                    <a:pt x="116" y="0"/>
                  </a:lnTo>
                  <a:lnTo>
                    <a:pt x="97" y="22"/>
                  </a:lnTo>
                  <a:lnTo>
                    <a:pt x="97" y="46"/>
                  </a:lnTo>
                  <a:lnTo>
                    <a:pt x="81" y="57"/>
                  </a:lnTo>
                  <a:lnTo>
                    <a:pt x="81" y="106"/>
                  </a:lnTo>
                  <a:lnTo>
                    <a:pt x="62" y="133"/>
                  </a:lnTo>
                  <a:lnTo>
                    <a:pt x="47" y="204"/>
                  </a:lnTo>
                  <a:lnTo>
                    <a:pt x="56" y="268"/>
                  </a:lnTo>
                  <a:lnTo>
                    <a:pt x="37" y="324"/>
                  </a:lnTo>
                  <a:lnTo>
                    <a:pt x="20" y="462"/>
                  </a:lnTo>
                  <a:lnTo>
                    <a:pt x="33" y="513"/>
                  </a:lnTo>
                  <a:lnTo>
                    <a:pt x="22" y="517"/>
                  </a:lnTo>
                  <a:lnTo>
                    <a:pt x="29" y="562"/>
                  </a:lnTo>
                  <a:lnTo>
                    <a:pt x="0" y="656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619" y="4092"/>
              <a:ext cx="55" cy="59"/>
            </a:xfrm>
            <a:custGeom>
              <a:avLst/>
              <a:gdLst>
                <a:gd name="T0" fmla="*/ 0 w 56"/>
                <a:gd name="T1" fmla="*/ 0 h 60"/>
                <a:gd name="T2" fmla="*/ 2 w 56"/>
                <a:gd name="T3" fmla="*/ 57 h 60"/>
                <a:gd name="T4" fmla="*/ 53 w 56"/>
                <a:gd name="T5" fmla="*/ 50 h 60"/>
                <a:gd name="T6" fmla="*/ 12 w 56"/>
                <a:gd name="T7" fmla="*/ 30 h 60"/>
                <a:gd name="T8" fmla="*/ 0 w 56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60">
                  <a:moveTo>
                    <a:pt x="0" y="0"/>
                  </a:moveTo>
                  <a:lnTo>
                    <a:pt x="2" y="59"/>
                  </a:lnTo>
                  <a:lnTo>
                    <a:pt x="55" y="52"/>
                  </a:lnTo>
                  <a:lnTo>
                    <a:pt x="12" y="30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01" y="3181"/>
              <a:ext cx="188" cy="255"/>
            </a:xfrm>
            <a:custGeom>
              <a:avLst/>
              <a:gdLst>
                <a:gd name="T0" fmla="*/ 0 w 193"/>
                <a:gd name="T1" fmla="*/ 24 h 271"/>
                <a:gd name="T2" fmla="*/ 14 w 193"/>
                <a:gd name="T3" fmla="*/ 51 h 271"/>
                <a:gd name="T4" fmla="*/ 4 w 193"/>
                <a:gd name="T5" fmla="*/ 104 h 271"/>
                <a:gd name="T6" fmla="*/ 14 w 193"/>
                <a:gd name="T7" fmla="*/ 110 h 271"/>
                <a:gd name="T8" fmla="*/ 10 w 193"/>
                <a:gd name="T9" fmla="*/ 118 h 271"/>
                <a:gd name="T10" fmla="*/ 2 w 193"/>
                <a:gd name="T11" fmla="*/ 141 h 271"/>
                <a:gd name="T12" fmla="*/ 18 w 193"/>
                <a:gd name="T13" fmla="*/ 172 h 271"/>
                <a:gd name="T14" fmla="*/ 24 w 193"/>
                <a:gd name="T15" fmla="*/ 239 h 271"/>
                <a:gd name="T16" fmla="*/ 35 w 193"/>
                <a:gd name="T17" fmla="*/ 239 h 271"/>
                <a:gd name="T18" fmla="*/ 54 w 193"/>
                <a:gd name="T19" fmla="*/ 218 h 271"/>
                <a:gd name="T20" fmla="*/ 81 w 193"/>
                <a:gd name="T21" fmla="*/ 236 h 271"/>
                <a:gd name="T22" fmla="*/ 83 w 193"/>
                <a:gd name="T23" fmla="*/ 223 h 271"/>
                <a:gd name="T24" fmla="*/ 106 w 193"/>
                <a:gd name="T25" fmla="*/ 229 h 271"/>
                <a:gd name="T26" fmla="*/ 118 w 193"/>
                <a:gd name="T27" fmla="*/ 183 h 271"/>
                <a:gd name="T28" fmla="*/ 162 w 193"/>
                <a:gd name="T29" fmla="*/ 172 h 271"/>
                <a:gd name="T30" fmla="*/ 175 w 193"/>
                <a:gd name="T31" fmla="*/ 187 h 271"/>
                <a:gd name="T32" fmla="*/ 182 w 193"/>
                <a:gd name="T33" fmla="*/ 153 h 271"/>
                <a:gd name="T34" fmla="*/ 171 w 193"/>
                <a:gd name="T35" fmla="*/ 121 h 271"/>
                <a:gd name="T36" fmla="*/ 145 w 193"/>
                <a:gd name="T37" fmla="*/ 120 h 271"/>
                <a:gd name="T38" fmla="*/ 135 w 193"/>
                <a:gd name="T39" fmla="*/ 72 h 271"/>
                <a:gd name="T40" fmla="*/ 68 w 193"/>
                <a:gd name="T41" fmla="*/ 40 h 271"/>
                <a:gd name="T42" fmla="*/ 62 w 193"/>
                <a:gd name="T43" fmla="*/ 0 h 271"/>
                <a:gd name="T44" fmla="*/ 19 w 193"/>
                <a:gd name="T45" fmla="*/ 24 h 271"/>
                <a:gd name="T46" fmla="*/ 0 w 193"/>
                <a:gd name="T47" fmla="*/ 24 h 2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93" h="271">
                  <a:moveTo>
                    <a:pt x="0" y="28"/>
                  </a:moveTo>
                  <a:lnTo>
                    <a:pt x="14" y="57"/>
                  </a:lnTo>
                  <a:lnTo>
                    <a:pt x="4" y="117"/>
                  </a:lnTo>
                  <a:lnTo>
                    <a:pt x="14" y="124"/>
                  </a:lnTo>
                  <a:lnTo>
                    <a:pt x="10" y="133"/>
                  </a:lnTo>
                  <a:lnTo>
                    <a:pt x="2" y="159"/>
                  </a:lnTo>
                  <a:lnTo>
                    <a:pt x="18" y="195"/>
                  </a:lnTo>
                  <a:lnTo>
                    <a:pt x="26" y="270"/>
                  </a:lnTo>
                  <a:lnTo>
                    <a:pt x="37" y="270"/>
                  </a:lnTo>
                  <a:lnTo>
                    <a:pt x="56" y="247"/>
                  </a:lnTo>
                  <a:lnTo>
                    <a:pt x="85" y="267"/>
                  </a:lnTo>
                  <a:lnTo>
                    <a:pt x="87" y="252"/>
                  </a:lnTo>
                  <a:lnTo>
                    <a:pt x="112" y="258"/>
                  </a:lnTo>
                  <a:lnTo>
                    <a:pt x="124" y="206"/>
                  </a:lnTo>
                  <a:lnTo>
                    <a:pt x="170" y="195"/>
                  </a:lnTo>
                  <a:lnTo>
                    <a:pt x="185" y="212"/>
                  </a:lnTo>
                  <a:lnTo>
                    <a:pt x="192" y="173"/>
                  </a:lnTo>
                  <a:lnTo>
                    <a:pt x="181" y="137"/>
                  </a:lnTo>
                  <a:lnTo>
                    <a:pt x="153" y="135"/>
                  </a:lnTo>
                  <a:lnTo>
                    <a:pt x="143" y="81"/>
                  </a:lnTo>
                  <a:lnTo>
                    <a:pt x="72" y="46"/>
                  </a:lnTo>
                  <a:lnTo>
                    <a:pt x="66" y="0"/>
                  </a:lnTo>
                  <a:lnTo>
                    <a:pt x="20" y="28"/>
                  </a:lnTo>
                  <a:lnTo>
                    <a:pt x="0" y="28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537" y="2902"/>
              <a:ext cx="608" cy="757"/>
            </a:xfrm>
            <a:custGeom>
              <a:avLst/>
              <a:gdLst>
                <a:gd name="T0" fmla="*/ 12 w 623"/>
                <a:gd name="T1" fmla="*/ 256 h 806"/>
                <a:gd name="T2" fmla="*/ 50 w 623"/>
                <a:gd name="T3" fmla="*/ 255 h 806"/>
                <a:gd name="T4" fmla="*/ 61 w 623"/>
                <a:gd name="T5" fmla="*/ 284 h 806"/>
                <a:gd name="T6" fmla="*/ 127 w 623"/>
                <a:gd name="T7" fmla="*/ 258 h 806"/>
                <a:gd name="T8" fmla="*/ 198 w 623"/>
                <a:gd name="T9" fmla="*/ 332 h 806"/>
                <a:gd name="T10" fmla="*/ 231 w 623"/>
                <a:gd name="T11" fmla="*/ 382 h 806"/>
                <a:gd name="T12" fmla="*/ 239 w 623"/>
                <a:gd name="T13" fmla="*/ 451 h 806"/>
                <a:gd name="T14" fmla="*/ 274 w 623"/>
                <a:gd name="T15" fmla="*/ 491 h 806"/>
                <a:gd name="T16" fmla="*/ 297 w 623"/>
                <a:gd name="T17" fmla="*/ 521 h 806"/>
                <a:gd name="T18" fmla="*/ 304 w 623"/>
                <a:gd name="T19" fmla="*/ 555 h 806"/>
                <a:gd name="T20" fmla="*/ 249 w 623"/>
                <a:gd name="T21" fmla="*/ 641 h 806"/>
                <a:gd name="T22" fmla="*/ 304 w 623"/>
                <a:gd name="T23" fmla="*/ 674 h 806"/>
                <a:gd name="T24" fmla="*/ 310 w 623"/>
                <a:gd name="T25" fmla="*/ 710 h 806"/>
                <a:gd name="T26" fmla="*/ 385 w 623"/>
                <a:gd name="T27" fmla="*/ 550 h 806"/>
                <a:gd name="T28" fmla="*/ 481 w 623"/>
                <a:gd name="T29" fmla="*/ 501 h 806"/>
                <a:gd name="T30" fmla="*/ 527 w 623"/>
                <a:gd name="T31" fmla="*/ 405 h 806"/>
                <a:gd name="T32" fmla="*/ 586 w 623"/>
                <a:gd name="T33" fmla="*/ 249 h 806"/>
                <a:gd name="T34" fmla="*/ 584 w 623"/>
                <a:gd name="T35" fmla="*/ 184 h 806"/>
                <a:gd name="T36" fmla="*/ 520 w 623"/>
                <a:gd name="T37" fmla="*/ 145 h 806"/>
                <a:gd name="T38" fmla="*/ 439 w 623"/>
                <a:gd name="T39" fmla="*/ 117 h 806"/>
                <a:gd name="T40" fmla="*/ 393 w 623"/>
                <a:gd name="T41" fmla="*/ 104 h 806"/>
                <a:gd name="T42" fmla="*/ 372 w 623"/>
                <a:gd name="T43" fmla="*/ 123 h 806"/>
                <a:gd name="T44" fmla="*/ 353 w 623"/>
                <a:gd name="T45" fmla="*/ 122 h 806"/>
                <a:gd name="T46" fmla="*/ 364 w 623"/>
                <a:gd name="T47" fmla="*/ 63 h 806"/>
                <a:gd name="T48" fmla="*/ 316 w 623"/>
                <a:gd name="T49" fmla="*/ 53 h 806"/>
                <a:gd name="T50" fmla="*/ 264 w 623"/>
                <a:gd name="T51" fmla="*/ 54 h 806"/>
                <a:gd name="T52" fmla="*/ 212 w 623"/>
                <a:gd name="T53" fmla="*/ 45 h 806"/>
                <a:gd name="T54" fmla="*/ 202 w 623"/>
                <a:gd name="T55" fmla="*/ 0 h 806"/>
                <a:gd name="T56" fmla="*/ 137 w 623"/>
                <a:gd name="T57" fmla="*/ 13 h 806"/>
                <a:gd name="T58" fmla="*/ 158 w 623"/>
                <a:gd name="T59" fmla="*/ 53 h 806"/>
                <a:gd name="T60" fmla="*/ 104 w 623"/>
                <a:gd name="T61" fmla="*/ 68 h 806"/>
                <a:gd name="T62" fmla="*/ 61 w 623"/>
                <a:gd name="T63" fmla="*/ 61 h 806"/>
                <a:gd name="T64" fmla="*/ 58 w 623"/>
                <a:gd name="T65" fmla="*/ 80 h 806"/>
                <a:gd name="T66" fmla="*/ 58 w 623"/>
                <a:gd name="T67" fmla="*/ 165 h 806"/>
                <a:gd name="T68" fmla="*/ 0 w 623"/>
                <a:gd name="T69" fmla="*/ 222 h 80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23" h="806">
                  <a:moveTo>
                    <a:pt x="0" y="251"/>
                  </a:moveTo>
                  <a:lnTo>
                    <a:pt x="12" y="291"/>
                  </a:lnTo>
                  <a:lnTo>
                    <a:pt x="35" y="302"/>
                  </a:lnTo>
                  <a:lnTo>
                    <a:pt x="52" y="289"/>
                  </a:lnTo>
                  <a:lnTo>
                    <a:pt x="52" y="322"/>
                  </a:lnTo>
                  <a:lnTo>
                    <a:pt x="64" y="322"/>
                  </a:lnTo>
                  <a:lnTo>
                    <a:pt x="85" y="322"/>
                  </a:lnTo>
                  <a:lnTo>
                    <a:pt x="133" y="293"/>
                  </a:lnTo>
                  <a:lnTo>
                    <a:pt x="137" y="340"/>
                  </a:lnTo>
                  <a:lnTo>
                    <a:pt x="208" y="376"/>
                  </a:lnTo>
                  <a:lnTo>
                    <a:pt x="218" y="433"/>
                  </a:lnTo>
                  <a:lnTo>
                    <a:pt x="243" y="433"/>
                  </a:lnTo>
                  <a:lnTo>
                    <a:pt x="257" y="470"/>
                  </a:lnTo>
                  <a:lnTo>
                    <a:pt x="251" y="511"/>
                  </a:lnTo>
                  <a:lnTo>
                    <a:pt x="255" y="551"/>
                  </a:lnTo>
                  <a:lnTo>
                    <a:pt x="288" y="557"/>
                  </a:lnTo>
                  <a:lnTo>
                    <a:pt x="294" y="588"/>
                  </a:lnTo>
                  <a:lnTo>
                    <a:pt x="311" y="591"/>
                  </a:lnTo>
                  <a:lnTo>
                    <a:pt x="307" y="629"/>
                  </a:lnTo>
                  <a:lnTo>
                    <a:pt x="319" y="629"/>
                  </a:lnTo>
                  <a:lnTo>
                    <a:pt x="321" y="660"/>
                  </a:lnTo>
                  <a:lnTo>
                    <a:pt x="261" y="727"/>
                  </a:lnTo>
                  <a:lnTo>
                    <a:pt x="271" y="722"/>
                  </a:lnTo>
                  <a:lnTo>
                    <a:pt x="319" y="764"/>
                  </a:lnTo>
                  <a:lnTo>
                    <a:pt x="330" y="784"/>
                  </a:lnTo>
                  <a:lnTo>
                    <a:pt x="326" y="805"/>
                  </a:lnTo>
                  <a:lnTo>
                    <a:pt x="401" y="684"/>
                  </a:lnTo>
                  <a:lnTo>
                    <a:pt x="405" y="624"/>
                  </a:lnTo>
                  <a:lnTo>
                    <a:pt x="467" y="568"/>
                  </a:lnTo>
                  <a:lnTo>
                    <a:pt x="505" y="568"/>
                  </a:lnTo>
                  <a:lnTo>
                    <a:pt x="519" y="551"/>
                  </a:lnTo>
                  <a:lnTo>
                    <a:pt x="553" y="459"/>
                  </a:lnTo>
                  <a:lnTo>
                    <a:pt x="555" y="369"/>
                  </a:lnTo>
                  <a:lnTo>
                    <a:pt x="615" y="282"/>
                  </a:lnTo>
                  <a:lnTo>
                    <a:pt x="622" y="244"/>
                  </a:lnTo>
                  <a:lnTo>
                    <a:pt x="613" y="209"/>
                  </a:lnTo>
                  <a:lnTo>
                    <a:pt x="586" y="202"/>
                  </a:lnTo>
                  <a:lnTo>
                    <a:pt x="546" y="164"/>
                  </a:lnTo>
                  <a:lnTo>
                    <a:pt x="469" y="155"/>
                  </a:lnTo>
                  <a:lnTo>
                    <a:pt x="461" y="133"/>
                  </a:lnTo>
                  <a:lnTo>
                    <a:pt x="428" y="115"/>
                  </a:lnTo>
                  <a:lnTo>
                    <a:pt x="413" y="118"/>
                  </a:lnTo>
                  <a:lnTo>
                    <a:pt x="392" y="151"/>
                  </a:lnTo>
                  <a:lnTo>
                    <a:pt x="390" y="140"/>
                  </a:lnTo>
                  <a:lnTo>
                    <a:pt x="359" y="144"/>
                  </a:lnTo>
                  <a:lnTo>
                    <a:pt x="371" y="138"/>
                  </a:lnTo>
                  <a:lnTo>
                    <a:pt x="359" y="111"/>
                  </a:lnTo>
                  <a:lnTo>
                    <a:pt x="382" y="71"/>
                  </a:lnTo>
                  <a:lnTo>
                    <a:pt x="357" y="22"/>
                  </a:lnTo>
                  <a:lnTo>
                    <a:pt x="332" y="60"/>
                  </a:lnTo>
                  <a:lnTo>
                    <a:pt x="311" y="57"/>
                  </a:lnTo>
                  <a:lnTo>
                    <a:pt x="278" y="62"/>
                  </a:lnTo>
                  <a:lnTo>
                    <a:pt x="231" y="71"/>
                  </a:lnTo>
                  <a:lnTo>
                    <a:pt x="222" y="51"/>
                  </a:lnTo>
                  <a:lnTo>
                    <a:pt x="225" y="13"/>
                  </a:lnTo>
                  <a:lnTo>
                    <a:pt x="212" y="0"/>
                  </a:lnTo>
                  <a:lnTo>
                    <a:pt x="172" y="24"/>
                  </a:lnTo>
                  <a:lnTo>
                    <a:pt x="143" y="15"/>
                  </a:lnTo>
                  <a:lnTo>
                    <a:pt x="152" y="55"/>
                  </a:lnTo>
                  <a:lnTo>
                    <a:pt x="166" y="60"/>
                  </a:lnTo>
                  <a:lnTo>
                    <a:pt x="129" y="86"/>
                  </a:lnTo>
                  <a:lnTo>
                    <a:pt x="110" y="77"/>
                  </a:lnTo>
                  <a:lnTo>
                    <a:pt x="102" y="62"/>
                  </a:lnTo>
                  <a:lnTo>
                    <a:pt x="64" y="69"/>
                  </a:lnTo>
                  <a:lnTo>
                    <a:pt x="75" y="89"/>
                  </a:lnTo>
                  <a:lnTo>
                    <a:pt x="60" y="91"/>
                  </a:lnTo>
                  <a:lnTo>
                    <a:pt x="68" y="129"/>
                  </a:lnTo>
                  <a:lnTo>
                    <a:pt x="60" y="187"/>
                  </a:lnTo>
                  <a:lnTo>
                    <a:pt x="20" y="207"/>
                  </a:lnTo>
                  <a:lnTo>
                    <a:pt x="0" y="251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1297" y="2648"/>
              <a:ext cx="19" cy="51"/>
            </a:xfrm>
            <a:custGeom>
              <a:avLst/>
              <a:gdLst>
                <a:gd name="T0" fmla="*/ 0 w 19"/>
                <a:gd name="T1" fmla="*/ 12 h 57"/>
                <a:gd name="T2" fmla="*/ 6 w 19"/>
                <a:gd name="T3" fmla="*/ 45 h 57"/>
                <a:gd name="T4" fmla="*/ 18 w 19"/>
                <a:gd name="T5" fmla="*/ 0 h 57"/>
                <a:gd name="T6" fmla="*/ 0 w 19"/>
                <a:gd name="T7" fmla="*/ 12 h 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57">
                  <a:moveTo>
                    <a:pt x="0" y="14"/>
                  </a:moveTo>
                  <a:lnTo>
                    <a:pt x="6" y="56"/>
                  </a:lnTo>
                  <a:lnTo>
                    <a:pt x="18" y="0"/>
                  </a:lnTo>
                  <a:lnTo>
                    <a:pt x="0" y="14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1511" y="3333"/>
              <a:ext cx="129" cy="792"/>
            </a:xfrm>
            <a:custGeom>
              <a:avLst/>
              <a:gdLst>
                <a:gd name="T0" fmla="*/ 0 w 132"/>
                <a:gd name="T1" fmla="*/ 578 h 845"/>
                <a:gd name="T2" fmla="*/ 10 w 132"/>
                <a:gd name="T3" fmla="*/ 556 h 845"/>
                <a:gd name="T4" fmla="*/ 25 w 132"/>
                <a:gd name="T5" fmla="*/ 572 h 845"/>
                <a:gd name="T6" fmla="*/ 43 w 132"/>
                <a:gd name="T7" fmla="*/ 535 h 845"/>
                <a:gd name="T8" fmla="*/ 35 w 132"/>
                <a:gd name="T9" fmla="*/ 519 h 845"/>
                <a:gd name="T10" fmla="*/ 49 w 132"/>
                <a:gd name="T11" fmla="*/ 467 h 845"/>
                <a:gd name="T12" fmla="*/ 25 w 132"/>
                <a:gd name="T13" fmla="*/ 463 h 845"/>
                <a:gd name="T14" fmla="*/ 29 w 132"/>
                <a:gd name="T15" fmla="*/ 379 h 845"/>
                <a:gd name="T16" fmla="*/ 62 w 132"/>
                <a:gd name="T17" fmla="*/ 289 h 845"/>
                <a:gd name="T18" fmla="*/ 60 w 132"/>
                <a:gd name="T19" fmla="*/ 215 h 845"/>
                <a:gd name="T20" fmla="*/ 81 w 132"/>
                <a:gd name="T21" fmla="*/ 74 h 845"/>
                <a:gd name="T22" fmla="*/ 75 w 132"/>
                <a:gd name="T23" fmla="*/ 11 h 845"/>
                <a:gd name="T24" fmla="*/ 89 w 132"/>
                <a:gd name="T25" fmla="*/ 0 h 845"/>
                <a:gd name="T26" fmla="*/ 106 w 132"/>
                <a:gd name="T27" fmla="*/ 31 h 845"/>
                <a:gd name="T28" fmla="*/ 114 w 132"/>
                <a:gd name="T29" fmla="*/ 99 h 845"/>
                <a:gd name="T30" fmla="*/ 125 w 132"/>
                <a:gd name="T31" fmla="*/ 99 h 845"/>
                <a:gd name="T32" fmla="*/ 125 w 132"/>
                <a:gd name="T33" fmla="*/ 120 h 845"/>
                <a:gd name="T34" fmla="*/ 107 w 132"/>
                <a:gd name="T35" fmla="*/ 128 h 845"/>
                <a:gd name="T36" fmla="*/ 107 w 132"/>
                <a:gd name="T37" fmla="*/ 173 h 845"/>
                <a:gd name="T38" fmla="*/ 89 w 132"/>
                <a:gd name="T39" fmla="*/ 197 h 845"/>
                <a:gd name="T40" fmla="*/ 77 w 132"/>
                <a:gd name="T41" fmla="*/ 258 h 845"/>
                <a:gd name="T42" fmla="*/ 85 w 132"/>
                <a:gd name="T43" fmla="*/ 316 h 845"/>
                <a:gd name="T44" fmla="*/ 66 w 132"/>
                <a:gd name="T45" fmla="*/ 365 h 845"/>
                <a:gd name="T46" fmla="*/ 54 w 132"/>
                <a:gd name="T47" fmla="*/ 486 h 845"/>
                <a:gd name="T48" fmla="*/ 64 w 132"/>
                <a:gd name="T49" fmla="*/ 530 h 845"/>
                <a:gd name="T50" fmla="*/ 54 w 132"/>
                <a:gd name="T51" fmla="*/ 535 h 845"/>
                <a:gd name="T52" fmla="*/ 60 w 132"/>
                <a:gd name="T53" fmla="*/ 574 h 845"/>
                <a:gd name="T54" fmla="*/ 33 w 132"/>
                <a:gd name="T55" fmla="*/ 657 h 845"/>
                <a:gd name="T56" fmla="*/ 35 w 132"/>
                <a:gd name="T57" fmla="*/ 670 h 845"/>
                <a:gd name="T58" fmla="*/ 47 w 132"/>
                <a:gd name="T59" fmla="*/ 666 h 845"/>
                <a:gd name="T60" fmla="*/ 54 w 132"/>
                <a:gd name="T61" fmla="*/ 698 h 845"/>
                <a:gd name="T62" fmla="*/ 107 w 132"/>
                <a:gd name="T63" fmla="*/ 706 h 845"/>
                <a:gd name="T64" fmla="*/ 70 w 132"/>
                <a:gd name="T65" fmla="*/ 718 h 845"/>
                <a:gd name="T66" fmla="*/ 66 w 132"/>
                <a:gd name="T67" fmla="*/ 741 h 845"/>
                <a:gd name="T68" fmla="*/ 52 w 132"/>
                <a:gd name="T69" fmla="*/ 734 h 845"/>
                <a:gd name="T70" fmla="*/ 68 w 132"/>
                <a:gd name="T71" fmla="*/ 718 h 845"/>
                <a:gd name="T72" fmla="*/ 43 w 132"/>
                <a:gd name="T73" fmla="*/ 711 h 845"/>
                <a:gd name="T74" fmla="*/ 39 w 132"/>
                <a:gd name="T75" fmla="*/ 686 h 845"/>
                <a:gd name="T76" fmla="*/ 33 w 132"/>
                <a:gd name="T77" fmla="*/ 698 h 845"/>
                <a:gd name="T78" fmla="*/ 22 w 132"/>
                <a:gd name="T79" fmla="*/ 675 h 845"/>
                <a:gd name="T80" fmla="*/ 27 w 132"/>
                <a:gd name="T81" fmla="*/ 666 h 845"/>
                <a:gd name="T82" fmla="*/ 18 w 132"/>
                <a:gd name="T83" fmla="*/ 655 h 845"/>
                <a:gd name="T84" fmla="*/ 25 w 132"/>
                <a:gd name="T85" fmla="*/ 640 h 845"/>
                <a:gd name="T86" fmla="*/ 18 w 132"/>
                <a:gd name="T87" fmla="*/ 605 h 845"/>
                <a:gd name="T88" fmla="*/ 35 w 132"/>
                <a:gd name="T89" fmla="*/ 609 h 845"/>
                <a:gd name="T90" fmla="*/ 18 w 132"/>
                <a:gd name="T91" fmla="*/ 591 h 845"/>
                <a:gd name="T92" fmla="*/ 22 w 132"/>
                <a:gd name="T93" fmla="*/ 576 h 845"/>
                <a:gd name="T94" fmla="*/ 0 w 132"/>
                <a:gd name="T95" fmla="*/ 578 h 84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32" h="845">
                  <a:moveTo>
                    <a:pt x="0" y="658"/>
                  </a:moveTo>
                  <a:lnTo>
                    <a:pt x="10" y="633"/>
                  </a:lnTo>
                  <a:lnTo>
                    <a:pt x="27" y="651"/>
                  </a:lnTo>
                  <a:lnTo>
                    <a:pt x="45" y="609"/>
                  </a:lnTo>
                  <a:lnTo>
                    <a:pt x="37" y="591"/>
                  </a:lnTo>
                  <a:lnTo>
                    <a:pt x="51" y="531"/>
                  </a:lnTo>
                  <a:lnTo>
                    <a:pt x="27" y="527"/>
                  </a:lnTo>
                  <a:lnTo>
                    <a:pt x="31" y="431"/>
                  </a:lnTo>
                  <a:lnTo>
                    <a:pt x="64" y="329"/>
                  </a:lnTo>
                  <a:lnTo>
                    <a:pt x="62" y="244"/>
                  </a:lnTo>
                  <a:lnTo>
                    <a:pt x="85" y="84"/>
                  </a:lnTo>
                  <a:lnTo>
                    <a:pt x="79" y="13"/>
                  </a:lnTo>
                  <a:lnTo>
                    <a:pt x="93" y="0"/>
                  </a:lnTo>
                  <a:lnTo>
                    <a:pt x="110" y="35"/>
                  </a:lnTo>
                  <a:lnTo>
                    <a:pt x="120" y="113"/>
                  </a:lnTo>
                  <a:lnTo>
                    <a:pt x="131" y="113"/>
                  </a:lnTo>
                  <a:lnTo>
                    <a:pt x="131" y="137"/>
                  </a:lnTo>
                  <a:lnTo>
                    <a:pt x="112" y="146"/>
                  </a:lnTo>
                  <a:lnTo>
                    <a:pt x="112" y="197"/>
                  </a:lnTo>
                  <a:lnTo>
                    <a:pt x="93" y="224"/>
                  </a:lnTo>
                  <a:lnTo>
                    <a:pt x="81" y="293"/>
                  </a:lnTo>
                  <a:lnTo>
                    <a:pt x="89" y="360"/>
                  </a:lnTo>
                  <a:lnTo>
                    <a:pt x="70" y="415"/>
                  </a:lnTo>
                  <a:lnTo>
                    <a:pt x="56" y="553"/>
                  </a:lnTo>
                  <a:lnTo>
                    <a:pt x="66" y="604"/>
                  </a:lnTo>
                  <a:lnTo>
                    <a:pt x="56" y="609"/>
                  </a:lnTo>
                  <a:lnTo>
                    <a:pt x="62" y="653"/>
                  </a:lnTo>
                  <a:lnTo>
                    <a:pt x="35" y="748"/>
                  </a:lnTo>
                  <a:lnTo>
                    <a:pt x="37" y="763"/>
                  </a:lnTo>
                  <a:lnTo>
                    <a:pt x="49" y="759"/>
                  </a:lnTo>
                  <a:lnTo>
                    <a:pt x="56" y="795"/>
                  </a:lnTo>
                  <a:lnTo>
                    <a:pt x="112" y="803"/>
                  </a:lnTo>
                  <a:lnTo>
                    <a:pt x="74" y="817"/>
                  </a:lnTo>
                  <a:lnTo>
                    <a:pt x="70" y="844"/>
                  </a:lnTo>
                  <a:lnTo>
                    <a:pt x="54" y="835"/>
                  </a:lnTo>
                  <a:lnTo>
                    <a:pt x="72" y="817"/>
                  </a:lnTo>
                  <a:lnTo>
                    <a:pt x="45" y="810"/>
                  </a:lnTo>
                  <a:lnTo>
                    <a:pt x="41" y="781"/>
                  </a:lnTo>
                  <a:lnTo>
                    <a:pt x="35" y="795"/>
                  </a:lnTo>
                  <a:lnTo>
                    <a:pt x="22" y="768"/>
                  </a:lnTo>
                  <a:lnTo>
                    <a:pt x="29" y="759"/>
                  </a:lnTo>
                  <a:lnTo>
                    <a:pt x="18" y="746"/>
                  </a:lnTo>
                  <a:lnTo>
                    <a:pt x="27" y="729"/>
                  </a:lnTo>
                  <a:lnTo>
                    <a:pt x="18" y="689"/>
                  </a:lnTo>
                  <a:lnTo>
                    <a:pt x="37" y="693"/>
                  </a:lnTo>
                  <a:lnTo>
                    <a:pt x="18" y="673"/>
                  </a:lnTo>
                  <a:lnTo>
                    <a:pt x="22" y="656"/>
                  </a:lnTo>
                  <a:lnTo>
                    <a:pt x="0" y="658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14" y="3993"/>
              <a:ext cx="19" cy="32"/>
            </a:xfrm>
            <a:custGeom>
              <a:avLst/>
              <a:gdLst>
                <a:gd name="T0" fmla="*/ 0 w 20"/>
                <a:gd name="T1" fmla="*/ 11 h 34"/>
                <a:gd name="T2" fmla="*/ 9 w 20"/>
                <a:gd name="T3" fmla="*/ 0 h 34"/>
                <a:gd name="T4" fmla="*/ 17 w 20"/>
                <a:gd name="T5" fmla="*/ 29 h 34"/>
                <a:gd name="T6" fmla="*/ 0 w 20"/>
                <a:gd name="T7" fmla="*/ 11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34">
                  <a:moveTo>
                    <a:pt x="0" y="13"/>
                  </a:moveTo>
                  <a:lnTo>
                    <a:pt x="9" y="0"/>
                  </a:lnTo>
                  <a:lnTo>
                    <a:pt x="19" y="33"/>
                  </a:lnTo>
                  <a:lnTo>
                    <a:pt x="0" y="13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526" y="3831"/>
              <a:ext cx="19" cy="39"/>
            </a:xfrm>
            <a:custGeom>
              <a:avLst/>
              <a:gdLst>
                <a:gd name="T0" fmla="*/ 0 w 19"/>
                <a:gd name="T1" fmla="*/ 29 h 41"/>
                <a:gd name="T2" fmla="*/ 18 w 19"/>
                <a:gd name="T3" fmla="*/ 0 h 41"/>
                <a:gd name="T4" fmla="*/ 18 w 19"/>
                <a:gd name="T5" fmla="*/ 36 h 41"/>
                <a:gd name="T6" fmla="*/ 0 w 19"/>
                <a:gd name="T7" fmla="*/ 29 h 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41">
                  <a:moveTo>
                    <a:pt x="0" y="33"/>
                  </a:moveTo>
                  <a:lnTo>
                    <a:pt x="18" y="0"/>
                  </a:lnTo>
                  <a:lnTo>
                    <a:pt x="18" y="40"/>
                  </a:lnTo>
                  <a:lnTo>
                    <a:pt x="0" y="33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1540" y="4115"/>
              <a:ext cx="21" cy="17"/>
            </a:xfrm>
            <a:custGeom>
              <a:avLst/>
              <a:gdLst>
                <a:gd name="T0" fmla="*/ 0 w 21"/>
                <a:gd name="T1" fmla="*/ 0 h 18"/>
                <a:gd name="T2" fmla="*/ 18 w 21"/>
                <a:gd name="T3" fmla="*/ 2 h 18"/>
                <a:gd name="T4" fmla="*/ 20 w 21"/>
                <a:gd name="T5" fmla="*/ 15 h 18"/>
                <a:gd name="T6" fmla="*/ 0 w 21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" h="18">
                  <a:moveTo>
                    <a:pt x="0" y="0"/>
                  </a:moveTo>
                  <a:lnTo>
                    <a:pt x="18" y="2"/>
                  </a:lnTo>
                  <a:lnTo>
                    <a:pt x="20" y="17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1540" y="4075"/>
              <a:ext cx="32" cy="40"/>
            </a:xfrm>
            <a:custGeom>
              <a:avLst/>
              <a:gdLst>
                <a:gd name="T0" fmla="*/ 0 w 33"/>
                <a:gd name="T1" fmla="*/ 7 h 44"/>
                <a:gd name="T2" fmla="*/ 8 w 33"/>
                <a:gd name="T3" fmla="*/ 0 h 44"/>
                <a:gd name="T4" fmla="*/ 8 w 33"/>
                <a:gd name="T5" fmla="*/ 17 h 44"/>
                <a:gd name="T6" fmla="*/ 30 w 33"/>
                <a:gd name="T7" fmla="*/ 23 h 44"/>
                <a:gd name="T8" fmla="*/ 16 w 33"/>
                <a:gd name="T9" fmla="*/ 35 h 44"/>
                <a:gd name="T10" fmla="*/ 0 w 33"/>
                <a:gd name="T11" fmla="*/ 7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" h="44">
                  <a:moveTo>
                    <a:pt x="0" y="9"/>
                  </a:moveTo>
                  <a:lnTo>
                    <a:pt x="8" y="0"/>
                  </a:lnTo>
                  <a:lnTo>
                    <a:pt x="8" y="21"/>
                  </a:lnTo>
                  <a:lnTo>
                    <a:pt x="32" y="28"/>
                  </a:lnTo>
                  <a:lnTo>
                    <a:pt x="16" y="43"/>
                  </a:lnTo>
                  <a:lnTo>
                    <a:pt x="0" y="9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1563" y="4126"/>
              <a:ext cx="20" cy="17"/>
            </a:xfrm>
            <a:custGeom>
              <a:avLst/>
              <a:gdLst>
                <a:gd name="T0" fmla="*/ 0 w 20"/>
                <a:gd name="T1" fmla="*/ 10 h 18"/>
                <a:gd name="T2" fmla="*/ 6 w 20"/>
                <a:gd name="T3" fmla="*/ 0 h 18"/>
                <a:gd name="T4" fmla="*/ 19 w 20"/>
                <a:gd name="T5" fmla="*/ 15 h 18"/>
                <a:gd name="T6" fmla="*/ 0 w 20"/>
                <a:gd name="T7" fmla="*/ 10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18">
                  <a:moveTo>
                    <a:pt x="0" y="12"/>
                  </a:moveTo>
                  <a:lnTo>
                    <a:pt x="6" y="0"/>
                  </a:lnTo>
                  <a:lnTo>
                    <a:pt x="19" y="17"/>
                  </a:lnTo>
                  <a:lnTo>
                    <a:pt x="0" y="12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1571" y="4092"/>
              <a:ext cx="49" cy="59"/>
            </a:xfrm>
            <a:custGeom>
              <a:avLst/>
              <a:gdLst>
                <a:gd name="T0" fmla="*/ 0 w 50"/>
                <a:gd name="T1" fmla="*/ 46 h 60"/>
                <a:gd name="T2" fmla="*/ 8 w 50"/>
                <a:gd name="T3" fmla="*/ 37 h 60"/>
                <a:gd name="T4" fmla="*/ 32 w 50"/>
                <a:gd name="T5" fmla="*/ 43 h 60"/>
                <a:gd name="T6" fmla="*/ 23 w 50"/>
                <a:gd name="T7" fmla="*/ 30 h 60"/>
                <a:gd name="T8" fmla="*/ 34 w 50"/>
                <a:gd name="T9" fmla="*/ 19 h 60"/>
                <a:gd name="T10" fmla="*/ 17 w 50"/>
                <a:gd name="T11" fmla="*/ 17 h 60"/>
                <a:gd name="T12" fmla="*/ 17 w 50"/>
                <a:gd name="T13" fmla="*/ 4 h 60"/>
                <a:gd name="T14" fmla="*/ 44 w 50"/>
                <a:gd name="T15" fmla="*/ 0 h 60"/>
                <a:gd name="T16" fmla="*/ 47 w 50"/>
                <a:gd name="T17" fmla="*/ 57 h 60"/>
                <a:gd name="T18" fmla="*/ 0 w 50"/>
                <a:gd name="T19" fmla="*/ 46 h 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0" h="60">
                  <a:moveTo>
                    <a:pt x="0" y="48"/>
                  </a:moveTo>
                  <a:lnTo>
                    <a:pt x="8" y="39"/>
                  </a:lnTo>
                  <a:lnTo>
                    <a:pt x="34" y="45"/>
                  </a:lnTo>
                  <a:lnTo>
                    <a:pt x="23" y="30"/>
                  </a:lnTo>
                  <a:lnTo>
                    <a:pt x="36" y="19"/>
                  </a:lnTo>
                  <a:lnTo>
                    <a:pt x="17" y="17"/>
                  </a:lnTo>
                  <a:lnTo>
                    <a:pt x="17" y="4"/>
                  </a:lnTo>
                  <a:lnTo>
                    <a:pt x="46" y="0"/>
                  </a:lnTo>
                  <a:lnTo>
                    <a:pt x="49" y="59"/>
                  </a:lnTo>
                  <a:lnTo>
                    <a:pt x="0" y="48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1595" y="4159"/>
              <a:ext cx="35" cy="17"/>
            </a:xfrm>
            <a:custGeom>
              <a:avLst/>
              <a:gdLst>
                <a:gd name="T0" fmla="*/ 0 w 36"/>
                <a:gd name="T1" fmla="*/ 0 h 19"/>
                <a:gd name="T2" fmla="*/ 30 w 36"/>
                <a:gd name="T3" fmla="*/ 4 h 19"/>
                <a:gd name="T4" fmla="*/ 33 w 36"/>
                <a:gd name="T5" fmla="*/ 14 h 19"/>
                <a:gd name="T6" fmla="*/ 0 w 36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9">
                  <a:moveTo>
                    <a:pt x="0" y="0"/>
                  </a:moveTo>
                  <a:lnTo>
                    <a:pt x="32" y="6"/>
                  </a:lnTo>
                  <a:lnTo>
                    <a:pt x="35" y="18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1627" y="4152"/>
              <a:ext cx="17" cy="16"/>
            </a:xfrm>
            <a:custGeom>
              <a:avLst/>
              <a:gdLst>
                <a:gd name="T0" fmla="*/ 0 w 18"/>
                <a:gd name="T1" fmla="*/ 13 h 18"/>
                <a:gd name="T2" fmla="*/ 4 w 18"/>
                <a:gd name="T3" fmla="*/ 0 h 18"/>
                <a:gd name="T4" fmla="*/ 15 w 18"/>
                <a:gd name="T5" fmla="*/ 13 h 18"/>
                <a:gd name="T6" fmla="*/ 0 w 18"/>
                <a:gd name="T7" fmla="*/ 13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18">
                  <a:moveTo>
                    <a:pt x="0" y="17"/>
                  </a:moveTo>
                  <a:lnTo>
                    <a:pt x="4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1461" y="2767"/>
              <a:ext cx="186" cy="312"/>
            </a:xfrm>
            <a:custGeom>
              <a:avLst/>
              <a:gdLst>
                <a:gd name="T0" fmla="*/ 0 w 191"/>
                <a:gd name="T1" fmla="*/ 193 h 333"/>
                <a:gd name="T2" fmla="*/ 20 w 191"/>
                <a:gd name="T3" fmla="*/ 215 h 333"/>
                <a:gd name="T4" fmla="*/ 55 w 191"/>
                <a:gd name="T5" fmla="*/ 220 h 333"/>
                <a:gd name="T6" fmla="*/ 86 w 191"/>
                <a:gd name="T7" fmla="*/ 258 h 333"/>
                <a:gd name="T8" fmla="*/ 129 w 191"/>
                <a:gd name="T9" fmla="*/ 263 h 333"/>
                <a:gd name="T10" fmla="*/ 124 w 191"/>
                <a:gd name="T11" fmla="*/ 284 h 333"/>
                <a:gd name="T12" fmla="*/ 132 w 191"/>
                <a:gd name="T13" fmla="*/ 291 h 333"/>
                <a:gd name="T14" fmla="*/ 140 w 191"/>
                <a:gd name="T15" fmla="*/ 241 h 333"/>
                <a:gd name="T16" fmla="*/ 132 w 191"/>
                <a:gd name="T17" fmla="*/ 209 h 333"/>
                <a:gd name="T18" fmla="*/ 146 w 191"/>
                <a:gd name="T19" fmla="*/ 207 h 333"/>
                <a:gd name="T20" fmla="*/ 134 w 191"/>
                <a:gd name="T21" fmla="*/ 187 h 333"/>
                <a:gd name="T22" fmla="*/ 171 w 191"/>
                <a:gd name="T23" fmla="*/ 182 h 333"/>
                <a:gd name="T24" fmla="*/ 180 w 191"/>
                <a:gd name="T25" fmla="*/ 195 h 333"/>
                <a:gd name="T26" fmla="*/ 166 w 191"/>
                <a:gd name="T27" fmla="*/ 170 h 333"/>
                <a:gd name="T28" fmla="*/ 169 w 191"/>
                <a:gd name="T29" fmla="*/ 109 h 333"/>
                <a:gd name="T30" fmla="*/ 140 w 191"/>
                <a:gd name="T31" fmla="*/ 111 h 333"/>
                <a:gd name="T32" fmla="*/ 132 w 191"/>
                <a:gd name="T33" fmla="*/ 96 h 333"/>
                <a:gd name="T34" fmla="*/ 101 w 191"/>
                <a:gd name="T35" fmla="*/ 93 h 333"/>
                <a:gd name="T36" fmla="*/ 84 w 191"/>
                <a:gd name="T37" fmla="*/ 56 h 333"/>
                <a:gd name="T38" fmla="*/ 111 w 191"/>
                <a:gd name="T39" fmla="*/ 9 h 333"/>
                <a:gd name="T40" fmla="*/ 107 w 191"/>
                <a:gd name="T41" fmla="*/ 0 h 333"/>
                <a:gd name="T42" fmla="*/ 56 w 191"/>
                <a:gd name="T43" fmla="*/ 24 h 333"/>
                <a:gd name="T44" fmla="*/ 28 w 191"/>
                <a:gd name="T45" fmla="*/ 78 h 333"/>
                <a:gd name="T46" fmla="*/ 19 w 191"/>
                <a:gd name="T47" fmla="*/ 64 h 333"/>
                <a:gd name="T48" fmla="*/ 14 w 191"/>
                <a:gd name="T49" fmla="*/ 90 h 333"/>
                <a:gd name="T50" fmla="*/ 19 w 191"/>
                <a:gd name="T51" fmla="*/ 148 h 333"/>
                <a:gd name="T52" fmla="*/ 28 w 191"/>
                <a:gd name="T53" fmla="*/ 148 h 333"/>
                <a:gd name="T54" fmla="*/ 0 w 191"/>
                <a:gd name="T55" fmla="*/ 193 h 33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91" h="333">
                  <a:moveTo>
                    <a:pt x="0" y="220"/>
                  </a:moveTo>
                  <a:lnTo>
                    <a:pt x="22" y="245"/>
                  </a:lnTo>
                  <a:lnTo>
                    <a:pt x="57" y="251"/>
                  </a:lnTo>
                  <a:lnTo>
                    <a:pt x="90" y="294"/>
                  </a:lnTo>
                  <a:lnTo>
                    <a:pt x="136" y="300"/>
                  </a:lnTo>
                  <a:lnTo>
                    <a:pt x="130" y="323"/>
                  </a:lnTo>
                  <a:lnTo>
                    <a:pt x="140" y="332"/>
                  </a:lnTo>
                  <a:lnTo>
                    <a:pt x="148" y="274"/>
                  </a:lnTo>
                  <a:lnTo>
                    <a:pt x="140" y="238"/>
                  </a:lnTo>
                  <a:lnTo>
                    <a:pt x="154" y="236"/>
                  </a:lnTo>
                  <a:lnTo>
                    <a:pt x="142" y="213"/>
                  </a:lnTo>
                  <a:lnTo>
                    <a:pt x="181" y="207"/>
                  </a:lnTo>
                  <a:lnTo>
                    <a:pt x="190" y="222"/>
                  </a:lnTo>
                  <a:lnTo>
                    <a:pt x="175" y="193"/>
                  </a:lnTo>
                  <a:lnTo>
                    <a:pt x="179" y="124"/>
                  </a:lnTo>
                  <a:lnTo>
                    <a:pt x="148" y="127"/>
                  </a:lnTo>
                  <a:lnTo>
                    <a:pt x="140" y="109"/>
                  </a:lnTo>
                  <a:lnTo>
                    <a:pt x="107" y="106"/>
                  </a:lnTo>
                  <a:lnTo>
                    <a:pt x="88" y="64"/>
                  </a:lnTo>
                  <a:lnTo>
                    <a:pt x="117" y="11"/>
                  </a:lnTo>
                  <a:lnTo>
                    <a:pt x="113" y="0"/>
                  </a:lnTo>
                  <a:lnTo>
                    <a:pt x="59" y="28"/>
                  </a:lnTo>
                  <a:lnTo>
                    <a:pt x="30" y="89"/>
                  </a:lnTo>
                  <a:lnTo>
                    <a:pt x="20" y="73"/>
                  </a:lnTo>
                  <a:lnTo>
                    <a:pt x="14" y="102"/>
                  </a:lnTo>
                  <a:lnTo>
                    <a:pt x="20" y="169"/>
                  </a:lnTo>
                  <a:lnTo>
                    <a:pt x="30" y="169"/>
                  </a:lnTo>
                  <a:lnTo>
                    <a:pt x="0" y="22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1355" y="2791"/>
              <a:ext cx="51" cy="51"/>
            </a:xfrm>
            <a:custGeom>
              <a:avLst/>
              <a:gdLst>
                <a:gd name="T0" fmla="*/ 0 w 53"/>
                <a:gd name="T1" fmla="*/ 0 h 54"/>
                <a:gd name="T2" fmla="*/ 0 w 53"/>
                <a:gd name="T3" fmla="*/ 18 h 54"/>
                <a:gd name="T4" fmla="*/ 10 w 53"/>
                <a:gd name="T5" fmla="*/ 16 h 54"/>
                <a:gd name="T6" fmla="*/ 39 w 53"/>
                <a:gd name="T7" fmla="*/ 47 h 54"/>
                <a:gd name="T8" fmla="*/ 48 w 53"/>
                <a:gd name="T9" fmla="*/ 25 h 54"/>
                <a:gd name="T10" fmla="*/ 31 w 53"/>
                <a:gd name="T11" fmla="*/ 2 h 54"/>
                <a:gd name="T12" fmla="*/ 0 w 53"/>
                <a:gd name="T13" fmla="*/ 0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" h="54">
                  <a:moveTo>
                    <a:pt x="0" y="0"/>
                  </a:moveTo>
                  <a:lnTo>
                    <a:pt x="0" y="20"/>
                  </a:lnTo>
                  <a:lnTo>
                    <a:pt x="10" y="18"/>
                  </a:lnTo>
                  <a:lnTo>
                    <a:pt x="43" y="53"/>
                  </a:lnTo>
                  <a:lnTo>
                    <a:pt x="52" y="27"/>
                  </a:lnTo>
                  <a:lnTo>
                    <a:pt x="33" y="2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362" y="2558"/>
              <a:ext cx="170" cy="65"/>
            </a:xfrm>
            <a:custGeom>
              <a:avLst/>
              <a:gdLst>
                <a:gd name="T0" fmla="*/ 0 w 174"/>
                <a:gd name="T1" fmla="*/ 24 h 69"/>
                <a:gd name="T2" fmla="*/ 21 w 174"/>
                <a:gd name="T3" fmla="*/ 2 h 69"/>
                <a:gd name="T4" fmla="*/ 64 w 174"/>
                <a:gd name="T5" fmla="*/ 0 h 69"/>
                <a:gd name="T6" fmla="*/ 165 w 174"/>
                <a:gd name="T7" fmla="*/ 52 h 69"/>
                <a:gd name="T8" fmla="*/ 110 w 174"/>
                <a:gd name="T9" fmla="*/ 60 h 69"/>
                <a:gd name="T10" fmla="*/ 121 w 174"/>
                <a:gd name="T11" fmla="*/ 48 h 69"/>
                <a:gd name="T12" fmla="*/ 96 w 174"/>
                <a:gd name="T13" fmla="*/ 30 h 69"/>
                <a:gd name="T14" fmla="*/ 45 w 174"/>
                <a:gd name="T15" fmla="*/ 18 h 69"/>
                <a:gd name="T16" fmla="*/ 48 w 174"/>
                <a:gd name="T17" fmla="*/ 8 h 69"/>
                <a:gd name="T18" fmla="*/ 0 w 174"/>
                <a:gd name="T19" fmla="*/ 24 h 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4" h="69">
                  <a:moveTo>
                    <a:pt x="0" y="27"/>
                  </a:moveTo>
                  <a:lnTo>
                    <a:pt x="22" y="2"/>
                  </a:lnTo>
                  <a:lnTo>
                    <a:pt x="68" y="0"/>
                  </a:lnTo>
                  <a:lnTo>
                    <a:pt x="173" y="58"/>
                  </a:lnTo>
                  <a:lnTo>
                    <a:pt x="116" y="68"/>
                  </a:lnTo>
                  <a:lnTo>
                    <a:pt x="127" y="54"/>
                  </a:lnTo>
                  <a:lnTo>
                    <a:pt x="100" y="34"/>
                  </a:lnTo>
                  <a:lnTo>
                    <a:pt x="47" y="20"/>
                  </a:lnTo>
                  <a:lnTo>
                    <a:pt x="50" y="9"/>
                  </a:lnTo>
                  <a:lnTo>
                    <a:pt x="0" y="27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1569" y="2623"/>
              <a:ext cx="52" cy="36"/>
            </a:xfrm>
            <a:custGeom>
              <a:avLst/>
              <a:gdLst>
                <a:gd name="T0" fmla="*/ 0 w 53"/>
                <a:gd name="T1" fmla="*/ 0 h 37"/>
                <a:gd name="T2" fmla="*/ 0 w 53"/>
                <a:gd name="T3" fmla="*/ 34 h 37"/>
                <a:gd name="T4" fmla="*/ 50 w 53"/>
                <a:gd name="T5" fmla="*/ 21 h 37"/>
                <a:gd name="T6" fmla="*/ 27 w 53"/>
                <a:gd name="T7" fmla="*/ 2 h 37"/>
                <a:gd name="T8" fmla="*/ 0 w 53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37">
                  <a:moveTo>
                    <a:pt x="0" y="0"/>
                  </a:moveTo>
                  <a:lnTo>
                    <a:pt x="0" y="36"/>
                  </a:lnTo>
                  <a:lnTo>
                    <a:pt x="52" y="23"/>
                  </a:lnTo>
                  <a:lnTo>
                    <a:pt x="29" y="2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1427" y="2975"/>
              <a:ext cx="76" cy="120"/>
            </a:xfrm>
            <a:custGeom>
              <a:avLst/>
              <a:gdLst>
                <a:gd name="T0" fmla="*/ 0 w 90"/>
                <a:gd name="T1" fmla="*/ 42 h 127"/>
                <a:gd name="T2" fmla="*/ 2 w 90"/>
                <a:gd name="T3" fmla="*/ 64 h 127"/>
                <a:gd name="T4" fmla="*/ 12 w 90"/>
                <a:gd name="T5" fmla="*/ 73 h 127"/>
                <a:gd name="T6" fmla="*/ 6 w 90"/>
                <a:gd name="T7" fmla="*/ 89 h 127"/>
                <a:gd name="T8" fmla="*/ 4 w 90"/>
                <a:gd name="T9" fmla="*/ 108 h 127"/>
                <a:gd name="T10" fmla="*/ 19 w 90"/>
                <a:gd name="T11" fmla="*/ 112 h 127"/>
                <a:gd name="T12" fmla="*/ 32 w 90"/>
                <a:gd name="T13" fmla="*/ 80 h 127"/>
                <a:gd name="T14" fmla="*/ 58 w 90"/>
                <a:gd name="T15" fmla="*/ 57 h 127"/>
                <a:gd name="T16" fmla="*/ 63 w 90"/>
                <a:gd name="T17" fmla="*/ 26 h 127"/>
                <a:gd name="T18" fmla="*/ 39 w 90"/>
                <a:gd name="T19" fmla="*/ 20 h 127"/>
                <a:gd name="T20" fmla="*/ 24 w 90"/>
                <a:gd name="T21" fmla="*/ 0 h 127"/>
                <a:gd name="T22" fmla="*/ 10 w 90"/>
                <a:gd name="T23" fmla="*/ 9 h 127"/>
                <a:gd name="T24" fmla="*/ 0 w 90"/>
                <a:gd name="T25" fmla="*/ 42 h 1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0" h="127">
                  <a:moveTo>
                    <a:pt x="0" y="47"/>
                  </a:moveTo>
                  <a:lnTo>
                    <a:pt x="2" y="72"/>
                  </a:lnTo>
                  <a:lnTo>
                    <a:pt x="16" y="81"/>
                  </a:lnTo>
                  <a:lnTo>
                    <a:pt x="8" y="99"/>
                  </a:lnTo>
                  <a:lnTo>
                    <a:pt x="6" y="121"/>
                  </a:lnTo>
                  <a:lnTo>
                    <a:pt x="26" y="126"/>
                  </a:lnTo>
                  <a:lnTo>
                    <a:pt x="45" y="90"/>
                  </a:lnTo>
                  <a:lnTo>
                    <a:pt x="82" y="63"/>
                  </a:lnTo>
                  <a:lnTo>
                    <a:pt x="89" y="29"/>
                  </a:lnTo>
                  <a:lnTo>
                    <a:pt x="55" y="22"/>
                  </a:lnTo>
                  <a:lnTo>
                    <a:pt x="33" y="0"/>
                  </a:lnTo>
                  <a:lnTo>
                    <a:pt x="14" y="11"/>
                  </a:lnTo>
                  <a:lnTo>
                    <a:pt x="0" y="47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1285" y="2726"/>
              <a:ext cx="34" cy="23"/>
            </a:xfrm>
            <a:custGeom>
              <a:avLst/>
              <a:gdLst>
                <a:gd name="T0" fmla="*/ 0 w 35"/>
                <a:gd name="T1" fmla="*/ 17 h 23"/>
                <a:gd name="T2" fmla="*/ 10 w 35"/>
                <a:gd name="T3" fmla="*/ 0 h 23"/>
                <a:gd name="T4" fmla="*/ 32 w 35"/>
                <a:gd name="T5" fmla="*/ 22 h 23"/>
                <a:gd name="T6" fmla="*/ 0 w 35"/>
                <a:gd name="T7" fmla="*/ 17 h 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23">
                  <a:moveTo>
                    <a:pt x="0" y="17"/>
                  </a:moveTo>
                  <a:lnTo>
                    <a:pt x="10" y="0"/>
                  </a:lnTo>
                  <a:lnTo>
                    <a:pt x="34" y="22"/>
                  </a:lnTo>
                  <a:lnTo>
                    <a:pt x="0" y="17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1737" y="4061"/>
              <a:ext cx="25" cy="18"/>
            </a:xfrm>
            <a:custGeom>
              <a:avLst/>
              <a:gdLst>
                <a:gd name="T0" fmla="*/ 0 w 25"/>
                <a:gd name="T1" fmla="*/ 16 h 19"/>
                <a:gd name="T2" fmla="*/ 15 w 25"/>
                <a:gd name="T3" fmla="*/ 6 h 19"/>
                <a:gd name="T4" fmla="*/ 6 w 25"/>
                <a:gd name="T5" fmla="*/ 0 h 19"/>
                <a:gd name="T6" fmla="*/ 24 w 25"/>
                <a:gd name="T7" fmla="*/ 0 h 19"/>
                <a:gd name="T8" fmla="*/ 0 w 25"/>
                <a:gd name="T9" fmla="*/ 16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9">
                  <a:moveTo>
                    <a:pt x="0" y="18"/>
                  </a:moveTo>
                  <a:lnTo>
                    <a:pt x="15" y="6"/>
                  </a:lnTo>
                  <a:lnTo>
                    <a:pt x="6" y="0"/>
                  </a:lnTo>
                  <a:lnTo>
                    <a:pt x="24" y="0"/>
                  </a:lnTo>
                  <a:lnTo>
                    <a:pt x="0" y="18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1757" y="4059"/>
              <a:ext cx="27" cy="20"/>
            </a:xfrm>
            <a:custGeom>
              <a:avLst/>
              <a:gdLst>
                <a:gd name="T0" fmla="*/ 0 w 28"/>
                <a:gd name="T1" fmla="*/ 18 h 21"/>
                <a:gd name="T2" fmla="*/ 12 w 28"/>
                <a:gd name="T3" fmla="*/ 0 h 21"/>
                <a:gd name="T4" fmla="*/ 25 w 28"/>
                <a:gd name="T5" fmla="*/ 6 h 21"/>
                <a:gd name="T6" fmla="*/ 0 w 28"/>
                <a:gd name="T7" fmla="*/ 18 h 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21">
                  <a:moveTo>
                    <a:pt x="0" y="20"/>
                  </a:moveTo>
                  <a:lnTo>
                    <a:pt x="12" y="0"/>
                  </a:lnTo>
                  <a:lnTo>
                    <a:pt x="27" y="6"/>
                  </a:lnTo>
                  <a:lnTo>
                    <a:pt x="0" y="2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1842" y="2895"/>
              <a:ext cx="45" cy="65"/>
            </a:xfrm>
            <a:custGeom>
              <a:avLst/>
              <a:gdLst>
                <a:gd name="T0" fmla="*/ 0 w 46"/>
                <a:gd name="T1" fmla="*/ 59 h 67"/>
                <a:gd name="T2" fmla="*/ 4 w 46"/>
                <a:gd name="T3" fmla="*/ 0 h 67"/>
                <a:gd name="T4" fmla="*/ 43 w 46"/>
                <a:gd name="T5" fmla="*/ 26 h 67"/>
                <a:gd name="T6" fmla="*/ 20 w 46"/>
                <a:gd name="T7" fmla="*/ 62 h 67"/>
                <a:gd name="T8" fmla="*/ 0 w 46"/>
                <a:gd name="T9" fmla="*/ 59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67">
                  <a:moveTo>
                    <a:pt x="0" y="63"/>
                  </a:moveTo>
                  <a:lnTo>
                    <a:pt x="4" y="0"/>
                  </a:lnTo>
                  <a:lnTo>
                    <a:pt x="45" y="28"/>
                  </a:lnTo>
                  <a:lnTo>
                    <a:pt x="20" y="66"/>
                  </a:lnTo>
                  <a:lnTo>
                    <a:pt x="0" y="63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1250" y="2657"/>
              <a:ext cx="63" cy="84"/>
            </a:xfrm>
            <a:custGeom>
              <a:avLst/>
              <a:gdLst>
                <a:gd name="T0" fmla="*/ 0 w 64"/>
                <a:gd name="T1" fmla="*/ 61 h 89"/>
                <a:gd name="T2" fmla="*/ 12 w 64"/>
                <a:gd name="T3" fmla="*/ 34 h 89"/>
                <a:gd name="T4" fmla="*/ 29 w 64"/>
                <a:gd name="T5" fmla="*/ 32 h 89"/>
                <a:gd name="T6" fmla="*/ 12 w 64"/>
                <a:gd name="T7" fmla="*/ 8 h 89"/>
                <a:gd name="T8" fmla="*/ 48 w 64"/>
                <a:gd name="T9" fmla="*/ 0 h 89"/>
                <a:gd name="T10" fmla="*/ 52 w 64"/>
                <a:gd name="T11" fmla="*/ 38 h 89"/>
                <a:gd name="T12" fmla="*/ 61 w 64"/>
                <a:gd name="T13" fmla="*/ 40 h 89"/>
                <a:gd name="T14" fmla="*/ 44 w 64"/>
                <a:gd name="T15" fmla="*/ 64 h 89"/>
                <a:gd name="T16" fmla="*/ 33 w 64"/>
                <a:gd name="T17" fmla="*/ 78 h 89"/>
                <a:gd name="T18" fmla="*/ 0 w 64"/>
                <a:gd name="T19" fmla="*/ 61 h 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4" h="89">
                  <a:moveTo>
                    <a:pt x="0" y="69"/>
                  </a:moveTo>
                  <a:lnTo>
                    <a:pt x="12" y="38"/>
                  </a:lnTo>
                  <a:lnTo>
                    <a:pt x="29" y="36"/>
                  </a:lnTo>
                  <a:lnTo>
                    <a:pt x="12" y="9"/>
                  </a:lnTo>
                  <a:lnTo>
                    <a:pt x="50" y="0"/>
                  </a:lnTo>
                  <a:lnTo>
                    <a:pt x="54" y="42"/>
                  </a:lnTo>
                  <a:lnTo>
                    <a:pt x="63" y="45"/>
                  </a:lnTo>
                  <a:lnTo>
                    <a:pt x="46" y="72"/>
                  </a:lnTo>
                  <a:lnTo>
                    <a:pt x="35" y="88"/>
                  </a:lnTo>
                  <a:lnTo>
                    <a:pt x="0" y="69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1731" y="2842"/>
              <a:ext cx="77" cy="127"/>
            </a:xfrm>
            <a:custGeom>
              <a:avLst/>
              <a:gdLst>
                <a:gd name="T0" fmla="*/ 0 w 79"/>
                <a:gd name="T1" fmla="*/ 39 h 138"/>
                <a:gd name="T2" fmla="*/ 10 w 79"/>
                <a:gd name="T3" fmla="*/ 56 h 138"/>
                <a:gd name="T4" fmla="*/ 25 w 79"/>
                <a:gd name="T5" fmla="*/ 65 h 138"/>
                <a:gd name="T6" fmla="*/ 20 w 79"/>
                <a:gd name="T7" fmla="*/ 99 h 138"/>
                <a:gd name="T8" fmla="*/ 29 w 79"/>
                <a:gd name="T9" fmla="*/ 116 h 138"/>
                <a:gd name="T10" fmla="*/ 74 w 79"/>
                <a:gd name="T11" fmla="*/ 109 h 138"/>
                <a:gd name="T12" fmla="*/ 48 w 79"/>
                <a:gd name="T13" fmla="*/ 75 h 138"/>
                <a:gd name="T14" fmla="*/ 65 w 79"/>
                <a:gd name="T15" fmla="*/ 42 h 138"/>
                <a:gd name="T16" fmla="*/ 22 w 79"/>
                <a:gd name="T17" fmla="*/ 0 h 138"/>
                <a:gd name="T18" fmla="*/ 8 w 79"/>
                <a:gd name="T19" fmla="*/ 13 h 138"/>
                <a:gd name="T20" fmla="*/ 12 w 79"/>
                <a:gd name="T21" fmla="*/ 24 h 138"/>
                <a:gd name="T22" fmla="*/ 0 w 79"/>
                <a:gd name="T23" fmla="*/ 39 h 13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" h="138">
                  <a:moveTo>
                    <a:pt x="0" y="46"/>
                  </a:moveTo>
                  <a:lnTo>
                    <a:pt x="10" y="66"/>
                  </a:lnTo>
                  <a:lnTo>
                    <a:pt x="27" y="77"/>
                  </a:lnTo>
                  <a:lnTo>
                    <a:pt x="22" y="117"/>
                  </a:lnTo>
                  <a:lnTo>
                    <a:pt x="31" y="137"/>
                  </a:lnTo>
                  <a:lnTo>
                    <a:pt x="78" y="128"/>
                  </a:lnTo>
                  <a:lnTo>
                    <a:pt x="50" y="88"/>
                  </a:lnTo>
                  <a:lnTo>
                    <a:pt x="69" y="50"/>
                  </a:lnTo>
                  <a:lnTo>
                    <a:pt x="24" y="0"/>
                  </a:lnTo>
                  <a:lnTo>
                    <a:pt x="8" y="15"/>
                  </a:lnTo>
                  <a:lnTo>
                    <a:pt x="12" y="28"/>
                  </a:lnTo>
                  <a:lnTo>
                    <a:pt x="0" y="46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1526" y="2623"/>
              <a:ext cx="44" cy="36"/>
            </a:xfrm>
            <a:custGeom>
              <a:avLst/>
              <a:gdLst>
                <a:gd name="T0" fmla="*/ 0 w 45"/>
                <a:gd name="T1" fmla="*/ 23 h 37"/>
                <a:gd name="T2" fmla="*/ 31 w 45"/>
                <a:gd name="T3" fmla="*/ 21 h 37"/>
                <a:gd name="T4" fmla="*/ 16 w 45"/>
                <a:gd name="T5" fmla="*/ 2 h 37"/>
                <a:gd name="T6" fmla="*/ 42 w 45"/>
                <a:gd name="T7" fmla="*/ 0 h 37"/>
                <a:gd name="T8" fmla="*/ 42 w 45"/>
                <a:gd name="T9" fmla="*/ 34 h 37"/>
                <a:gd name="T10" fmla="*/ 0 w 45"/>
                <a:gd name="T11" fmla="*/ 23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" h="37">
                  <a:moveTo>
                    <a:pt x="0" y="25"/>
                  </a:moveTo>
                  <a:lnTo>
                    <a:pt x="33" y="23"/>
                  </a:lnTo>
                  <a:lnTo>
                    <a:pt x="16" y="2"/>
                  </a:lnTo>
                  <a:lnTo>
                    <a:pt x="44" y="0"/>
                  </a:lnTo>
                  <a:lnTo>
                    <a:pt x="44" y="36"/>
                  </a:lnTo>
                  <a:lnTo>
                    <a:pt x="0" y="25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1294" y="2699"/>
              <a:ext cx="95" cy="56"/>
            </a:xfrm>
            <a:custGeom>
              <a:avLst/>
              <a:gdLst>
                <a:gd name="T0" fmla="*/ 0 w 97"/>
                <a:gd name="T1" fmla="*/ 24 h 60"/>
                <a:gd name="T2" fmla="*/ 16 w 97"/>
                <a:gd name="T3" fmla="*/ 2 h 60"/>
                <a:gd name="T4" fmla="*/ 64 w 97"/>
                <a:gd name="T5" fmla="*/ 0 h 60"/>
                <a:gd name="T6" fmla="*/ 92 w 97"/>
                <a:gd name="T7" fmla="*/ 15 h 60"/>
                <a:gd name="T8" fmla="*/ 70 w 97"/>
                <a:gd name="T9" fmla="*/ 19 h 60"/>
                <a:gd name="T10" fmla="*/ 31 w 97"/>
                <a:gd name="T11" fmla="*/ 51 h 60"/>
                <a:gd name="T12" fmla="*/ 24 w 97"/>
                <a:gd name="T13" fmla="*/ 44 h 60"/>
                <a:gd name="T14" fmla="*/ 0 w 97"/>
                <a:gd name="T15" fmla="*/ 24 h 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" h="60">
                  <a:moveTo>
                    <a:pt x="0" y="28"/>
                  </a:moveTo>
                  <a:lnTo>
                    <a:pt x="16" y="2"/>
                  </a:lnTo>
                  <a:lnTo>
                    <a:pt x="66" y="0"/>
                  </a:lnTo>
                  <a:lnTo>
                    <a:pt x="96" y="17"/>
                  </a:lnTo>
                  <a:lnTo>
                    <a:pt x="73" y="21"/>
                  </a:lnTo>
                  <a:lnTo>
                    <a:pt x="33" y="59"/>
                  </a:lnTo>
                  <a:lnTo>
                    <a:pt x="25" y="50"/>
                  </a:lnTo>
                  <a:lnTo>
                    <a:pt x="0" y="28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866" y="2363"/>
              <a:ext cx="468" cy="363"/>
            </a:xfrm>
            <a:custGeom>
              <a:avLst/>
              <a:gdLst>
                <a:gd name="T0" fmla="*/ 0 w 480"/>
                <a:gd name="T1" fmla="*/ 4 h 387"/>
                <a:gd name="T2" fmla="*/ 20 w 480"/>
                <a:gd name="T3" fmla="*/ 56 h 387"/>
                <a:gd name="T4" fmla="*/ 47 w 480"/>
                <a:gd name="T5" fmla="*/ 82 h 387"/>
                <a:gd name="T6" fmla="*/ 45 w 480"/>
                <a:gd name="T7" fmla="*/ 96 h 387"/>
                <a:gd name="T8" fmla="*/ 31 w 480"/>
                <a:gd name="T9" fmla="*/ 98 h 387"/>
                <a:gd name="T10" fmla="*/ 60 w 480"/>
                <a:gd name="T11" fmla="*/ 109 h 387"/>
                <a:gd name="T12" fmla="*/ 77 w 480"/>
                <a:gd name="T13" fmla="*/ 135 h 387"/>
                <a:gd name="T14" fmla="*/ 74 w 480"/>
                <a:gd name="T15" fmla="*/ 153 h 387"/>
                <a:gd name="T16" fmla="*/ 106 w 480"/>
                <a:gd name="T17" fmla="*/ 187 h 387"/>
                <a:gd name="T18" fmla="*/ 114 w 480"/>
                <a:gd name="T19" fmla="*/ 177 h 387"/>
                <a:gd name="T20" fmla="*/ 37 w 480"/>
                <a:gd name="T21" fmla="*/ 49 h 387"/>
                <a:gd name="T22" fmla="*/ 33 w 480"/>
                <a:gd name="T23" fmla="*/ 13 h 387"/>
                <a:gd name="T24" fmla="*/ 49 w 480"/>
                <a:gd name="T25" fmla="*/ 22 h 387"/>
                <a:gd name="T26" fmla="*/ 79 w 480"/>
                <a:gd name="T27" fmla="*/ 78 h 387"/>
                <a:gd name="T28" fmla="*/ 120 w 480"/>
                <a:gd name="T29" fmla="*/ 119 h 387"/>
                <a:gd name="T30" fmla="*/ 118 w 480"/>
                <a:gd name="T31" fmla="*/ 135 h 387"/>
                <a:gd name="T32" fmla="*/ 173 w 480"/>
                <a:gd name="T33" fmla="*/ 194 h 387"/>
                <a:gd name="T34" fmla="*/ 179 w 480"/>
                <a:gd name="T35" fmla="*/ 219 h 387"/>
                <a:gd name="T36" fmla="*/ 173 w 480"/>
                <a:gd name="T37" fmla="*/ 234 h 387"/>
                <a:gd name="T38" fmla="*/ 187 w 480"/>
                <a:gd name="T39" fmla="*/ 255 h 387"/>
                <a:gd name="T40" fmla="*/ 293 w 480"/>
                <a:gd name="T41" fmla="*/ 314 h 387"/>
                <a:gd name="T42" fmla="*/ 341 w 480"/>
                <a:gd name="T43" fmla="*/ 310 h 387"/>
                <a:gd name="T44" fmla="*/ 373 w 480"/>
                <a:gd name="T45" fmla="*/ 340 h 387"/>
                <a:gd name="T46" fmla="*/ 386 w 480"/>
                <a:gd name="T47" fmla="*/ 311 h 387"/>
                <a:gd name="T48" fmla="*/ 401 w 480"/>
                <a:gd name="T49" fmla="*/ 310 h 387"/>
                <a:gd name="T50" fmla="*/ 386 w 480"/>
                <a:gd name="T51" fmla="*/ 286 h 387"/>
                <a:gd name="T52" fmla="*/ 421 w 480"/>
                <a:gd name="T53" fmla="*/ 279 h 387"/>
                <a:gd name="T54" fmla="*/ 434 w 480"/>
                <a:gd name="T55" fmla="*/ 266 h 387"/>
                <a:gd name="T56" fmla="*/ 438 w 480"/>
                <a:gd name="T57" fmla="*/ 262 h 387"/>
                <a:gd name="T58" fmla="*/ 441 w 480"/>
                <a:gd name="T59" fmla="*/ 275 h 387"/>
                <a:gd name="T60" fmla="*/ 455 w 480"/>
                <a:gd name="T61" fmla="*/ 219 h 387"/>
                <a:gd name="T62" fmla="*/ 438 w 480"/>
                <a:gd name="T63" fmla="*/ 210 h 387"/>
                <a:gd name="T64" fmla="*/ 403 w 480"/>
                <a:gd name="T65" fmla="*/ 219 h 387"/>
                <a:gd name="T66" fmla="*/ 386 w 480"/>
                <a:gd name="T67" fmla="*/ 266 h 387"/>
                <a:gd name="T68" fmla="*/ 339 w 480"/>
                <a:gd name="T69" fmla="*/ 273 h 387"/>
                <a:gd name="T70" fmla="*/ 322 w 480"/>
                <a:gd name="T71" fmla="*/ 259 h 387"/>
                <a:gd name="T72" fmla="*/ 292 w 480"/>
                <a:gd name="T73" fmla="*/ 201 h 387"/>
                <a:gd name="T74" fmla="*/ 290 w 480"/>
                <a:gd name="T75" fmla="*/ 153 h 387"/>
                <a:gd name="T76" fmla="*/ 299 w 480"/>
                <a:gd name="T77" fmla="*/ 131 h 387"/>
                <a:gd name="T78" fmla="*/ 270 w 480"/>
                <a:gd name="T79" fmla="*/ 117 h 387"/>
                <a:gd name="T80" fmla="*/ 233 w 480"/>
                <a:gd name="T81" fmla="*/ 56 h 387"/>
                <a:gd name="T82" fmla="*/ 201 w 480"/>
                <a:gd name="T83" fmla="*/ 68 h 387"/>
                <a:gd name="T84" fmla="*/ 160 w 480"/>
                <a:gd name="T85" fmla="*/ 18 h 387"/>
                <a:gd name="T86" fmla="*/ 91 w 480"/>
                <a:gd name="T87" fmla="*/ 27 h 387"/>
                <a:gd name="T88" fmla="*/ 33 w 480"/>
                <a:gd name="T89" fmla="*/ 0 h 387"/>
                <a:gd name="T90" fmla="*/ 0 w 480"/>
                <a:gd name="T91" fmla="*/ 4 h 38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80" h="387">
                  <a:moveTo>
                    <a:pt x="0" y="4"/>
                  </a:moveTo>
                  <a:lnTo>
                    <a:pt x="22" y="64"/>
                  </a:lnTo>
                  <a:lnTo>
                    <a:pt x="49" y="93"/>
                  </a:lnTo>
                  <a:lnTo>
                    <a:pt x="47" y="109"/>
                  </a:lnTo>
                  <a:lnTo>
                    <a:pt x="33" y="111"/>
                  </a:lnTo>
                  <a:lnTo>
                    <a:pt x="64" y="124"/>
                  </a:lnTo>
                  <a:lnTo>
                    <a:pt x="81" y="153"/>
                  </a:lnTo>
                  <a:lnTo>
                    <a:pt x="78" y="174"/>
                  </a:lnTo>
                  <a:lnTo>
                    <a:pt x="112" y="212"/>
                  </a:lnTo>
                  <a:lnTo>
                    <a:pt x="120" y="201"/>
                  </a:lnTo>
                  <a:lnTo>
                    <a:pt x="39" y="55"/>
                  </a:lnTo>
                  <a:lnTo>
                    <a:pt x="35" y="15"/>
                  </a:lnTo>
                  <a:lnTo>
                    <a:pt x="51" y="24"/>
                  </a:lnTo>
                  <a:lnTo>
                    <a:pt x="83" y="88"/>
                  </a:lnTo>
                  <a:lnTo>
                    <a:pt x="126" y="135"/>
                  </a:lnTo>
                  <a:lnTo>
                    <a:pt x="124" y="153"/>
                  </a:lnTo>
                  <a:lnTo>
                    <a:pt x="182" y="221"/>
                  </a:lnTo>
                  <a:lnTo>
                    <a:pt x="189" y="248"/>
                  </a:lnTo>
                  <a:lnTo>
                    <a:pt x="182" y="265"/>
                  </a:lnTo>
                  <a:lnTo>
                    <a:pt x="197" y="290"/>
                  </a:lnTo>
                  <a:lnTo>
                    <a:pt x="309" y="357"/>
                  </a:lnTo>
                  <a:lnTo>
                    <a:pt x="359" y="352"/>
                  </a:lnTo>
                  <a:lnTo>
                    <a:pt x="393" y="386"/>
                  </a:lnTo>
                  <a:lnTo>
                    <a:pt x="406" y="354"/>
                  </a:lnTo>
                  <a:lnTo>
                    <a:pt x="422" y="352"/>
                  </a:lnTo>
                  <a:lnTo>
                    <a:pt x="406" y="325"/>
                  </a:lnTo>
                  <a:lnTo>
                    <a:pt x="443" y="317"/>
                  </a:lnTo>
                  <a:lnTo>
                    <a:pt x="456" y="303"/>
                  </a:lnTo>
                  <a:lnTo>
                    <a:pt x="460" y="297"/>
                  </a:lnTo>
                  <a:lnTo>
                    <a:pt x="464" y="312"/>
                  </a:lnTo>
                  <a:lnTo>
                    <a:pt x="479" y="248"/>
                  </a:lnTo>
                  <a:lnTo>
                    <a:pt x="460" y="239"/>
                  </a:lnTo>
                  <a:lnTo>
                    <a:pt x="424" y="248"/>
                  </a:lnTo>
                  <a:lnTo>
                    <a:pt x="406" y="303"/>
                  </a:lnTo>
                  <a:lnTo>
                    <a:pt x="357" y="310"/>
                  </a:lnTo>
                  <a:lnTo>
                    <a:pt x="338" y="294"/>
                  </a:lnTo>
                  <a:lnTo>
                    <a:pt x="307" y="228"/>
                  </a:lnTo>
                  <a:lnTo>
                    <a:pt x="305" y="174"/>
                  </a:lnTo>
                  <a:lnTo>
                    <a:pt x="315" y="149"/>
                  </a:lnTo>
                  <a:lnTo>
                    <a:pt x="284" y="133"/>
                  </a:lnTo>
                  <a:lnTo>
                    <a:pt x="245" y="64"/>
                  </a:lnTo>
                  <a:lnTo>
                    <a:pt x="211" y="77"/>
                  </a:lnTo>
                  <a:lnTo>
                    <a:pt x="168" y="20"/>
                  </a:lnTo>
                  <a:lnTo>
                    <a:pt x="95" y="31"/>
                  </a:lnTo>
                  <a:lnTo>
                    <a:pt x="35" y="0"/>
                  </a:lnTo>
                  <a:lnTo>
                    <a:pt x="0" y="4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1326" y="2713"/>
              <a:ext cx="63" cy="81"/>
            </a:xfrm>
            <a:custGeom>
              <a:avLst/>
              <a:gdLst>
                <a:gd name="T0" fmla="*/ 0 w 64"/>
                <a:gd name="T1" fmla="*/ 38 h 88"/>
                <a:gd name="T2" fmla="*/ 24 w 64"/>
                <a:gd name="T3" fmla="*/ 74 h 88"/>
                <a:gd name="T4" fmla="*/ 54 w 64"/>
                <a:gd name="T5" fmla="*/ 74 h 88"/>
                <a:gd name="T6" fmla="*/ 61 w 64"/>
                <a:gd name="T7" fmla="*/ 0 h 88"/>
                <a:gd name="T8" fmla="*/ 38 w 64"/>
                <a:gd name="T9" fmla="*/ 4 h 88"/>
                <a:gd name="T10" fmla="*/ 0 w 64"/>
                <a:gd name="T11" fmla="*/ 3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4" h="88">
                  <a:moveTo>
                    <a:pt x="0" y="44"/>
                  </a:moveTo>
                  <a:lnTo>
                    <a:pt x="24" y="87"/>
                  </a:lnTo>
                  <a:lnTo>
                    <a:pt x="56" y="87"/>
                  </a:lnTo>
                  <a:lnTo>
                    <a:pt x="63" y="0"/>
                  </a:lnTo>
                  <a:lnTo>
                    <a:pt x="40" y="4"/>
                  </a:lnTo>
                  <a:lnTo>
                    <a:pt x="0" y="44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1395" y="2817"/>
              <a:ext cx="83" cy="48"/>
            </a:xfrm>
            <a:custGeom>
              <a:avLst/>
              <a:gdLst>
                <a:gd name="T0" fmla="*/ 0 w 85"/>
                <a:gd name="T1" fmla="*/ 24 h 51"/>
                <a:gd name="T2" fmla="*/ 6 w 85"/>
                <a:gd name="T3" fmla="*/ 0 h 51"/>
                <a:gd name="T4" fmla="*/ 22 w 85"/>
                <a:gd name="T5" fmla="*/ 13 h 51"/>
                <a:gd name="T6" fmla="*/ 55 w 85"/>
                <a:gd name="T7" fmla="*/ 0 h 51"/>
                <a:gd name="T8" fmla="*/ 80 w 85"/>
                <a:gd name="T9" fmla="*/ 18 h 51"/>
                <a:gd name="T10" fmla="*/ 73 w 85"/>
                <a:gd name="T11" fmla="*/ 44 h 51"/>
                <a:gd name="T12" fmla="*/ 71 w 85"/>
                <a:gd name="T13" fmla="*/ 23 h 51"/>
                <a:gd name="T14" fmla="*/ 55 w 85"/>
                <a:gd name="T15" fmla="*/ 13 h 51"/>
                <a:gd name="T16" fmla="*/ 36 w 85"/>
                <a:gd name="T17" fmla="*/ 27 h 51"/>
                <a:gd name="T18" fmla="*/ 43 w 85"/>
                <a:gd name="T19" fmla="*/ 40 h 51"/>
                <a:gd name="T20" fmla="*/ 32 w 85"/>
                <a:gd name="T21" fmla="*/ 44 h 51"/>
                <a:gd name="T22" fmla="*/ 0 w 85"/>
                <a:gd name="T23" fmla="*/ 24 h 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5" h="51">
                  <a:moveTo>
                    <a:pt x="0" y="27"/>
                  </a:moveTo>
                  <a:lnTo>
                    <a:pt x="6" y="0"/>
                  </a:lnTo>
                  <a:lnTo>
                    <a:pt x="24" y="15"/>
                  </a:lnTo>
                  <a:lnTo>
                    <a:pt x="57" y="0"/>
                  </a:lnTo>
                  <a:lnTo>
                    <a:pt x="84" y="20"/>
                  </a:lnTo>
                  <a:lnTo>
                    <a:pt x="77" y="50"/>
                  </a:lnTo>
                  <a:lnTo>
                    <a:pt x="75" y="25"/>
                  </a:lnTo>
                  <a:lnTo>
                    <a:pt x="57" y="15"/>
                  </a:lnTo>
                  <a:lnTo>
                    <a:pt x="38" y="31"/>
                  </a:lnTo>
                  <a:lnTo>
                    <a:pt x="45" y="45"/>
                  </a:lnTo>
                  <a:lnTo>
                    <a:pt x="34" y="50"/>
                  </a:lnTo>
                  <a:lnTo>
                    <a:pt x="0" y="27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1710" y="3366"/>
              <a:ext cx="131" cy="160"/>
            </a:xfrm>
            <a:custGeom>
              <a:avLst/>
              <a:gdLst>
                <a:gd name="T0" fmla="*/ 0 w 134"/>
                <a:gd name="T1" fmla="*/ 58 h 169"/>
                <a:gd name="T2" fmla="*/ 12 w 134"/>
                <a:gd name="T3" fmla="*/ 9 h 169"/>
                <a:gd name="T4" fmla="*/ 56 w 134"/>
                <a:gd name="T5" fmla="*/ 0 h 169"/>
                <a:gd name="T6" fmla="*/ 70 w 134"/>
                <a:gd name="T7" fmla="*/ 15 h 169"/>
                <a:gd name="T8" fmla="*/ 74 w 134"/>
                <a:gd name="T9" fmla="*/ 51 h 169"/>
                <a:gd name="T10" fmla="*/ 105 w 134"/>
                <a:gd name="T11" fmla="*/ 58 h 169"/>
                <a:gd name="T12" fmla="*/ 110 w 134"/>
                <a:gd name="T13" fmla="*/ 82 h 169"/>
                <a:gd name="T14" fmla="*/ 127 w 134"/>
                <a:gd name="T15" fmla="*/ 87 h 169"/>
                <a:gd name="T16" fmla="*/ 124 w 134"/>
                <a:gd name="T17" fmla="*/ 118 h 169"/>
                <a:gd name="T18" fmla="*/ 109 w 134"/>
                <a:gd name="T19" fmla="*/ 151 h 169"/>
                <a:gd name="T20" fmla="*/ 65 w 134"/>
                <a:gd name="T21" fmla="*/ 151 h 169"/>
                <a:gd name="T22" fmla="*/ 76 w 134"/>
                <a:gd name="T23" fmla="*/ 113 h 169"/>
                <a:gd name="T24" fmla="*/ 0 w 134"/>
                <a:gd name="T25" fmla="*/ 58 h 16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4" h="169">
                  <a:moveTo>
                    <a:pt x="0" y="64"/>
                  </a:moveTo>
                  <a:lnTo>
                    <a:pt x="12" y="11"/>
                  </a:lnTo>
                  <a:lnTo>
                    <a:pt x="58" y="0"/>
                  </a:lnTo>
                  <a:lnTo>
                    <a:pt x="74" y="17"/>
                  </a:lnTo>
                  <a:lnTo>
                    <a:pt x="78" y="57"/>
                  </a:lnTo>
                  <a:lnTo>
                    <a:pt x="109" y="64"/>
                  </a:lnTo>
                  <a:lnTo>
                    <a:pt x="116" y="92"/>
                  </a:lnTo>
                  <a:lnTo>
                    <a:pt x="133" y="97"/>
                  </a:lnTo>
                  <a:lnTo>
                    <a:pt x="130" y="132"/>
                  </a:lnTo>
                  <a:lnTo>
                    <a:pt x="114" y="168"/>
                  </a:lnTo>
                  <a:lnTo>
                    <a:pt x="67" y="168"/>
                  </a:lnTo>
                  <a:lnTo>
                    <a:pt x="80" y="126"/>
                  </a:lnTo>
                  <a:lnTo>
                    <a:pt x="0" y="64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1423" y="3002"/>
              <a:ext cx="194" cy="343"/>
            </a:xfrm>
            <a:custGeom>
              <a:avLst/>
              <a:gdLst>
                <a:gd name="T0" fmla="*/ 0 w 199"/>
                <a:gd name="T1" fmla="*/ 76 h 366"/>
                <a:gd name="T2" fmla="*/ 4 w 199"/>
                <a:gd name="T3" fmla="*/ 101 h 366"/>
                <a:gd name="T4" fmla="*/ 37 w 199"/>
                <a:gd name="T5" fmla="*/ 146 h 366"/>
                <a:gd name="T6" fmla="*/ 75 w 199"/>
                <a:gd name="T7" fmla="*/ 251 h 366"/>
                <a:gd name="T8" fmla="*/ 160 w 199"/>
                <a:gd name="T9" fmla="*/ 321 h 366"/>
                <a:gd name="T10" fmla="*/ 174 w 199"/>
                <a:gd name="T11" fmla="*/ 308 h 366"/>
                <a:gd name="T12" fmla="*/ 181 w 199"/>
                <a:gd name="T13" fmla="*/ 286 h 366"/>
                <a:gd name="T14" fmla="*/ 171 w 199"/>
                <a:gd name="T15" fmla="*/ 277 h 366"/>
                <a:gd name="T16" fmla="*/ 177 w 199"/>
                <a:gd name="T17" fmla="*/ 272 h 366"/>
                <a:gd name="T18" fmla="*/ 188 w 199"/>
                <a:gd name="T19" fmla="*/ 216 h 366"/>
                <a:gd name="T20" fmla="*/ 174 w 199"/>
                <a:gd name="T21" fmla="*/ 190 h 366"/>
                <a:gd name="T22" fmla="*/ 162 w 199"/>
                <a:gd name="T23" fmla="*/ 190 h 366"/>
                <a:gd name="T24" fmla="*/ 162 w 199"/>
                <a:gd name="T25" fmla="*/ 161 h 366"/>
                <a:gd name="T26" fmla="*/ 146 w 199"/>
                <a:gd name="T27" fmla="*/ 173 h 366"/>
                <a:gd name="T28" fmla="*/ 125 w 199"/>
                <a:gd name="T29" fmla="*/ 163 h 366"/>
                <a:gd name="T30" fmla="*/ 112 w 199"/>
                <a:gd name="T31" fmla="*/ 130 h 366"/>
                <a:gd name="T32" fmla="*/ 133 w 199"/>
                <a:gd name="T33" fmla="*/ 90 h 366"/>
                <a:gd name="T34" fmla="*/ 171 w 199"/>
                <a:gd name="T35" fmla="*/ 72 h 366"/>
                <a:gd name="T36" fmla="*/ 160 w 199"/>
                <a:gd name="T37" fmla="*/ 64 h 366"/>
                <a:gd name="T38" fmla="*/ 167 w 199"/>
                <a:gd name="T39" fmla="*/ 45 h 366"/>
                <a:gd name="T40" fmla="*/ 123 w 199"/>
                <a:gd name="T41" fmla="*/ 38 h 366"/>
                <a:gd name="T42" fmla="*/ 91 w 199"/>
                <a:gd name="T43" fmla="*/ 0 h 366"/>
                <a:gd name="T44" fmla="*/ 83 w 199"/>
                <a:gd name="T45" fmla="*/ 29 h 366"/>
                <a:gd name="T46" fmla="*/ 50 w 199"/>
                <a:gd name="T47" fmla="*/ 54 h 366"/>
                <a:gd name="T48" fmla="*/ 31 w 199"/>
                <a:gd name="T49" fmla="*/ 83 h 366"/>
                <a:gd name="T50" fmla="*/ 12 w 199"/>
                <a:gd name="T51" fmla="*/ 79 h 366"/>
                <a:gd name="T52" fmla="*/ 14 w 199"/>
                <a:gd name="T53" fmla="*/ 60 h 366"/>
                <a:gd name="T54" fmla="*/ 0 w 199"/>
                <a:gd name="T55" fmla="*/ 76 h 36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99" h="366">
                  <a:moveTo>
                    <a:pt x="0" y="86"/>
                  </a:moveTo>
                  <a:lnTo>
                    <a:pt x="4" y="115"/>
                  </a:lnTo>
                  <a:lnTo>
                    <a:pt x="39" y="166"/>
                  </a:lnTo>
                  <a:lnTo>
                    <a:pt x="79" y="286"/>
                  </a:lnTo>
                  <a:lnTo>
                    <a:pt x="168" y="365"/>
                  </a:lnTo>
                  <a:lnTo>
                    <a:pt x="183" y="351"/>
                  </a:lnTo>
                  <a:lnTo>
                    <a:pt x="191" y="325"/>
                  </a:lnTo>
                  <a:lnTo>
                    <a:pt x="179" y="316"/>
                  </a:lnTo>
                  <a:lnTo>
                    <a:pt x="187" y="309"/>
                  </a:lnTo>
                  <a:lnTo>
                    <a:pt x="198" y="246"/>
                  </a:lnTo>
                  <a:lnTo>
                    <a:pt x="183" y="217"/>
                  </a:lnTo>
                  <a:lnTo>
                    <a:pt x="170" y="217"/>
                  </a:lnTo>
                  <a:lnTo>
                    <a:pt x="170" y="184"/>
                  </a:lnTo>
                  <a:lnTo>
                    <a:pt x="154" y="197"/>
                  </a:lnTo>
                  <a:lnTo>
                    <a:pt x="131" y="186"/>
                  </a:lnTo>
                  <a:lnTo>
                    <a:pt x="118" y="148"/>
                  </a:lnTo>
                  <a:lnTo>
                    <a:pt x="139" y="102"/>
                  </a:lnTo>
                  <a:lnTo>
                    <a:pt x="179" y="82"/>
                  </a:lnTo>
                  <a:lnTo>
                    <a:pt x="168" y="73"/>
                  </a:lnTo>
                  <a:lnTo>
                    <a:pt x="175" y="51"/>
                  </a:lnTo>
                  <a:lnTo>
                    <a:pt x="129" y="44"/>
                  </a:lnTo>
                  <a:lnTo>
                    <a:pt x="95" y="0"/>
                  </a:lnTo>
                  <a:lnTo>
                    <a:pt x="87" y="33"/>
                  </a:lnTo>
                  <a:lnTo>
                    <a:pt x="52" y="62"/>
                  </a:lnTo>
                  <a:lnTo>
                    <a:pt x="33" y="95"/>
                  </a:lnTo>
                  <a:lnTo>
                    <a:pt x="12" y="90"/>
                  </a:lnTo>
                  <a:lnTo>
                    <a:pt x="14" y="68"/>
                  </a:lnTo>
                  <a:lnTo>
                    <a:pt x="0" y="86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1779" y="2891"/>
              <a:ext cx="66" cy="72"/>
            </a:xfrm>
            <a:custGeom>
              <a:avLst/>
              <a:gdLst>
                <a:gd name="T0" fmla="*/ 0 w 67"/>
                <a:gd name="T1" fmla="*/ 30 h 78"/>
                <a:gd name="T2" fmla="*/ 17 w 67"/>
                <a:gd name="T3" fmla="*/ 0 h 78"/>
                <a:gd name="T4" fmla="*/ 64 w 67"/>
                <a:gd name="T5" fmla="*/ 6 h 78"/>
                <a:gd name="T6" fmla="*/ 59 w 67"/>
                <a:gd name="T7" fmla="*/ 60 h 78"/>
                <a:gd name="T8" fmla="*/ 27 w 67"/>
                <a:gd name="T9" fmla="*/ 66 h 78"/>
                <a:gd name="T10" fmla="*/ 0 w 67"/>
                <a:gd name="T11" fmla="*/ 3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" h="78">
                  <a:moveTo>
                    <a:pt x="0" y="35"/>
                  </a:moveTo>
                  <a:lnTo>
                    <a:pt x="17" y="0"/>
                  </a:lnTo>
                  <a:lnTo>
                    <a:pt x="66" y="6"/>
                  </a:lnTo>
                  <a:lnTo>
                    <a:pt x="61" y="70"/>
                  </a:lnTo>
                  <a:lnTo>
                    <a:pt x="27" y="77"/>
                  </a:lnTo>
                  <a:lnTo>
                    <a:pt x="0" y="35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1721" y="2796"/>
              <a:ext cx="17" cy="19"/>
            </a:xfrm>
            <a:custGeom>
              <a:avLst/>
              <a:gdLst>
                <a:gd name="T0" fmla="*/ 0 w 18"/>
                <a:gd name="T1" fmla="*/ 18 h 19"/>
                <a:gd name="T2" fmla="*/ 12 w 18"/>
                <a:gd name="T3" fmla="*/ 15 h 19"/>
                <a:gd name="T4" fmla="*/ 15 w 18"/>
                <a:gd name="T5" fmla="*/ 0 h 19"/>
                <a:gd name="T6" fmla="*/ 0 w 18"/>
                <a:gd name="T7" fmla="*/ 18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19">
                  <a:moveTo>
                    <a:pt x="0" y="18"/>
                  </a:moveTo>
                  <a:lnTo>
                    <a:pt x="14" y="15"/>
                  </a:lnTo>
                  <a:lnTo>
                    <a:pt x="17" y="0"/>
                  </a:lnTo>
                  <a:lnTo>
                    <a:pt x="0" y="18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1775" y="3579"/>
              <a:ext cx="85" cy="103"/>
            </a:xfrm>
            <a:custGeom>
              <a:avLst/>
              <a:gdLst>
                <a:gd name="T0" fmla="*/ 0 w 87"/>
                <a:gd name="T1" fmla="*/ 76 h 109"/>
                <a:gd name="T2" fmla="*/ 15 w 87"/>
                <a:gd name="T3" fmla="*/ 4 h 109"/>
                <a:gd name="T4" fmla="*/ 25 w 87"/>
                <a:gd name="T5" fmla="*/ 0 h 109"/>
                <a:gd name="T6" fmla="*/ 73 w 87"/>
                <a:gd name="T7" fmla="*/ 40 h 109"/>
                <a:gd name="T8" fmla="*/ 82 w 87"/>
                <a:gd name="T9" fmla="*/ 55 h 109"/>
                <a:gd name="T10" fmla="*/ 79 w 87"/>
                <a:gd name="T11" fmla="*/ 74 h 109"/>
                <a:gd name="T12" fmla="*/ 57 w 87"/>
                <a:gd name="T13" fmla="*/ 96 h 109"/>
                <a:gd name="T14" fmla="*/ 0 w 87"/>
                <a:gd name="T15" fmla="*/ 76 h 10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7" h="109">
                  <a:moveTo>
                    <a:pt x="0" y="85"/>
                  </a:moveTo>
                  <a:lnTo>
                    <a:pt x="15" y="4"/>
                  </a:lnTo>
                  <a:lnTo>
                    <a:pt x="27" y="0"/>
                  </a:lnTo>
                  <a:lnTo>
                    <a:pt x="77" y="44"/>
                  </a:lnTo>
                  <a:lnTo>
                    <a:pt x="86" y="61"/>
                  </a:lnTo>
                  <a:lnTo>
                    <a:pt x="83" y="83"/>
                  </a:lnTo>
                  <a:lnTo>
                    <a:pt x="59" y="108"/>
                  </a:lnTo>
                  <a:lnTo>
                    <a:pt x="0" y="85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1545" y="2767"/>
              <a:ext cx="210" cy="218"/>
            </a:xfrm>
            <a:custGeom>
              <a:avLst/>
              <a:gdLst>
                <a:gd name="T0" fmla="*/ 0 w 215"/>
                <a:gd name="T1" fmla="*/ 56 h 233"/>
                <a:gd name="T2" fmla="*/ 18 w 215"/>
                <a:gd name="T3" fmla="*/ 91 h 233"/>
                <a:gd name="T4" fmla="*/ 49 w 215"/>
                <a:gd name="T5" fmla="*/ 94 h 233"/>
                <a:gd name="T6" fmla="*/ 58 w 215"/>
                <a:gd name="T7" fmla="*/ 109 h 233"/>
                <a:gd name="T8" fmla="*/ 87 w 215"/>
                <a:gd name="T9" fmla="*/ 107 h 233"/>
                <a:gd name="T10" fmla="*/ 83 w 215"/>
                <a:gd name="T11" fmla="*/ 167 h 233"/>
                <a:gd name="T12" fmla="*/ 95 w 215"/>
                <a:gd name="T13" fmla="*/ 193 h 233"/>
                <a:gd name="T14" fmla="*/ 114 w 215"/>
                <a:gd name="T15" fmla="*/ 203 h 233"/>
                <a:gd name="T16" fmla="*/ 147 w 215"/>
                <a:gd name="T17" fmla="*/ 178 h 233"/>
                <a:gd name="T18" fmla="*/ 135 w 215"/>
                <a:gd name="T19" fmla="*/ 175 h 233"/>
                <a:gd name="T20" fmla="*/ 129 w 215"/>
                <a:gd name="T21" fmla="*/ 140 h 233"/>
                <a:gd name="T22" fmla="*/ 154 w 215"/>
                <a:gd name="T23" fmla="*/ 148 h 233"/>
                <a:gd name="T24" fmla="*/ 189 w 215"/>
                <a:gd name="T25" fmla="*/ 127 h 233"/>
                <a:gd name="T26" fmla="*/ 181 w 215"/>
                <a:gd name="T27" fmla="*/ 109 h 233"/>
                <a:gd name="T28" fmla="*/ 191 w 215"/>
                <a:gd name="T29" fmla="*/ 94 h 233"/>
                <a:gd name="T30" fmla="*/ 188 w 215"/>
                <a:gd name="T31" fmla="*/ 83 h 233"/>
                <a:gd name="T32" fmla="*/ 204 w 215"/>
                <a:gd name="T33" fmla="*/ 70 h 233"/>
                <a:gd name="T34" fmla="*/ 186 w 215"/>
                <a:gd name="T35" fmla="*/ 68 h 233"/>
                <a:gd name="T36" fmla="*/ 186 w 215"/>
                <a:gd name="T37" fmla="*/ 52 h 233"/>
                <a:gd name="T38" fmla="*/ 154 w 215"/>
                <a:gd name="T39" fmla="*/ 35 h 233"/>
                <a:gd name="T40" fmla="*/ 168 w 215"/>
                <a:gd name="T41" fmla="*/ 29 h 233"/>
                <a:gd name="T42" fmla="*/ 79 w 215"/>
                <a:gd name="T43" fmla="*/ 33 h 233"/>
                <a:gd name="T44" fmla="*/ 49 w 215"/>
                <a:gd name="T45" fmla="*/ 0 h 233"/>
                <a:gd name="T46" fmla="*/ 52 w 215"/>
                <a:gd name="T47" fmla="*/ 18 h 233"/>
                <a:gd name="T48" fmla="*/ 27 w 215"/>
                <a:gd name="T49" fmla="*/ 27 h 233"/>
                <a:gd name="T50" fmla="*/ 33 w 215"/>
                <a:gd name="T51" fmla="*/ 52 h 233"/>
                <a:gd name="T52" fmla="*/ 22 w 215"/>
                <a:gd name="T53" fmla="*/ 61 h 233"/>
                <a:gd name="T54" fmla="*/ 18 w 215"/>
                <a:gd name="T55" fmla="*/ 38 h 233"/>
                <a:gd name="T56" fmla="*/ 27 w 215"/>
                <a:gd name="T57" fmla="*/ 9 h 233"/>
                <a:gd name="T58" fmla="*/ 0 w 215"/>
                <a:gd name="T59" fmla="*/ 56 h 23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15" h="233">
                  <a:moveTo>
                    <a:pt x="0" y="64"/>
                  </a:moveTo>
                  <a:lnTo>
                    <a:pt x="18" y="104"/>
                  </a:lnTo>
                  <a:lnTo>
                    <a:pt x="51" y="107"/>
                  </a:lnTo>
                  <a:lnTo>
                    <a:pt x="60" y="124"/>
                  </a:lnTo>
                  <a:lnTo>
                    <a:pt x="91" y="122"/>
                  </a:lnTo>
                  <a:lnTo>
                    <a:pt x="87" y="191"/>
                  </a:lnTo>
                  <a:lnTo>
                    <a:pt x="99" y="220"/>
                  </a:lnTo>
                  <a:lnTo>
                    <a:pt x="120" y="232"/>
                  </a:lnTo>
                  <a:lnTo>
                    <a:pt x="155" y="203"/>
                  </a:lnTo>
                  <a:lnTo>
                    <a:pt x="141" y="200"/>
                  </a:lnTo>
                  <a:lnTo>
                    <a:pt x="135" y="160"/>
                  </a:lnTo>
                  <a:lnTo>
                    <a:pt x="162" y="169"/>
                  </a:lnTo>
                  <a:lnTo>
                    <a:pt x="199" y="145"/>
                  </a:lnTo>
                  <a:lnTo>
                    <a:pt x="189" y="124"/>
                  </a:lnTo>
                  <a:lnTo>
                    <a:pt x="201" y="107"/>
                  </a:lnTo>
                  <a:lnTo>
                    <a:pt x="197" y="95"/>
                  </a:lnTo>
                  <a:lnTo>
                    <a:pt x="214" y="80"/>
                  </a:lnTo>
                  <a:lnTo>
                    <a:pt x="195" y="78"/>
                  </a:lnTo>
                  <a:lnTo>
                    <a:pt x="195" y="60"/>
                  </a:lnTo>
                  <a:lnTo>
                    <a:pt x="162" y="40"/>
                  </a:lnTo>
                  <a:lnTo>
                    <a:pt x="176" y="33"/>
                  </a:lnTo>
                  <a:lnTo>
                    <a:pt x="83" y="37"/>
                  </a:lnTo>
                  <a:lnTo>
                    <a:pt x="51" y="0"/>
                  </a:lnTo>
                  <a:lnTo>
                    <a:pt x="54" y="20"/>
                  </a:lnTo>
                  <a:lnTo>
                    <a:pt x="29" y="31"/>
                  </a:lnTo>
                  <a:lnTo>
                    <a:pt x="35" y="60"/>
                  </a:lnTo>
                  <a:lnTo>
                    <a:pt x="24" y="69"/>
                  </a:lnTo>
                  <a:lnTo>
                    <a:pt x="18" y="44"/>
                  </a:lnTo>
                  <a:lnTo>
                    <a:pt x="29" y="11"/>
                  </a:lnTo>
                  <a:lnTo>
                    <a:pt x="0" y="64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2551" y="2272"/>
              <a:ext cx="319" cy="368"/>
            </a:xfrm>
            <a:custGeom>
              <a:avLst/>
              <a:gdLst>
                <a:gd name="T0" fmla="*/ 0 w 327"/>
                <a:gd name="T1" fmla="*/ 181 h 393"/>
                <a:gd name="T2" fmla="*/ 2 w 327"/>
                <a:gd name="T3" fmla="*/ 188 h 393"/>
                <a:gd name="T4" fmla="*/ 58 w 327"/>
                <a:gd name="T5" fmla="*/ 231 h 393"/>
                <a:gd name="T6" fmla="*/ 179 w 327"/>
                <a:gd name="T7" fmla="*/ 326 h 393"/>
                <a:gd name="T8" fmla="*/ 179 w 327"/>
                <a:gd name="T9" fmla="*/ 344 h 393"/>
                <a:gd name="T10" fmla="*/ 192 w 327"/>
                <a:gd name="T11" fmla="*/ 339 h 393"/>
                <a:gd name="T12" fmla="*/ 218 w 327"/>
                <a:gd name="T13" fmla="*/ 331 h 393"/>
                <a:gd name="T14" fmla="*/ 310 w 327"/>
                <a:gd name="T15" fmla="*/ 259 h 393"/>
                <a:gd name="T16" fmla="*/ 273 w 327"/>
                <a:gd name="T17" fmla="*/ 210 h 393"/>
                <a:gd name="T18" fmla="*/ 273 w 327"/>
                <a:gd name="T19" fmla="*/ 130 h 393"/>
                <a:gd name="T20" fmla="*/ 269 w 327"/>
                <a:gd name="T21" fmla="*/ 95 h 393"/>
                <a:gd name="T22" fmla="*/ 244 w 327"/>
                <a:gd name="T23" fmla="*/ 58 h 393"/>
                <a:gd name="T24" fmla="*/ 257 w 327"/>
                <a:gd name="T25" fmla="*/ 47 h 393"/>
                <a:gd name="T26" fmla="*/ 263 w 327"/>
                <a:gd name="T27" fmla="*/ 0 h 393"/>
                <a:gd name="T28" fmla="*/ 154 w 327"/>
                <a:gd name="T29" fmla="*/ 7 h 393"/>
                <a:gd name="T30" fmla="*/ 99 w 327"/>
                <a:gd name="T31" fmla="*/ 35 h 393"/>
                <a:gd name="T32" fmla="*/ 110 w 327"/>
                <a:gd name="T33" fmla="*/ 93 h 393"/>
                <a:gd name="T34" fmla="*/ 87 w 327"/>
                <a:gd name="T35" fmla="*/ 95 h 393"/>
                <a:gd name="T36" fmla="*/ 73 w 327"/>
                <a:gd name="T37" fmla="*/ 101 h 393"/>
                <a:gd name="T38" fmla="*/ 77 w 327"/>
                <a:gd name="T39" fmla="*/ 117 h 393"/>
                <a:gd name="T40" fmla="*/ 8 w 327"/>
                <a:gd name="T41" fmla="*/ 152 h 393"/>
                <a:gd name="T42" fmla="*/ 0 w 327"/>
                <a:gd name="T43" fmla="*/ 181 h 39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7" h="393">
                  <a:moveTo>
                    <a:pt x="0" y="206"/>
                  </a:moveTo>
                  <a:lnTo>
                    <a:pt x="2" y="215"/>
                  </a:lnTo>
                  <a:lnTo>
                    <a:pt x="60" y="264"/>
                  </a:lnTo>
                  <a:lnTo>
                    <a:pt x="189" y="372"/>
                  </a:lnTo>
                  <a:lnTo>
                    <a:pt x="189" y="392"/>
                  </a:lnTo>
                  <a:lnTo>
                    <a:pt x="202" y="387"/>
                  </a:lnTo>
                  <a:lnTo>
                    <a:pt x="229" y="378"/>
                  </a:lnTo>
                  <a:lnTo>
                    <a:pt x="326" y="296"/>
                  </a:lnTo>
                  <a:lnTo>
                    <a:pt x="287" y="239"/>
                  </a:lnTo>
                  <a:lnTo>
                    <a:pt x="287" y="148"/>
                  </a:lnTo>
                  <a:lnTo>
                    <a:pt x="283" y="108"/>
                  </a:lnTo>
                  <a:lnTo>
                    <a:pt x="256" y="66"/>
                  </a:lnTo>
                  <a:lnTo>
                    <a:pt x="270" y="53"/>
                  </a:lnTo>
                  <a:lnTo>
                    <a:pt x="277" y="0"/>
                  </a:lnTo>
                  <a:lnTo>
                    <a:pt x="162" y="8"/>
                  </a:lnTo>
                  <a:lnTo>
                    <a:pt x="104" y="39"/>
                  </a:lnTo>
                  <a:lnTo>
                    <a:pt x="116" y="106"/>
                  </a:lnTo>
                  <a:lnTo>
                    <a:pt x="91" y="108"/>
                  </a:lnTo>
                  <a:lnTo>
                    <a:pt x="77" y="115"/>
                  </a:lnTo>
                  <a:lnTo>
                    <a:pt x="81" y="133"/>
                  </a:lnTo>
                  <a:lnTo>
                    <a:pt x="8" y="173"/>
                  </a:lnTo>
                  <a:lnTo>
                    <a:pt x="0" y="206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2866" y="3106"/>
              <a:ext cx="195" cy="237"/>
            </a:xfrm>
            <a:custGeom>
              <a:avLst/>
              <a:gdLst>
                <a:gd name="T0" fmla="*/ 0 w 200"/>
                <a:gd name="T1" fmla="*/ 208 h 252"/>
                <a:gd name="T2" fmla="*/ 22 w 200"/>
                <a:gd name="T3" fmla="*/ 200 h 252"/>
                <a:gd name="T4" fmla="*/ 145 w 200"/>
                <a:gd name="T5" fmla="*/ 222 h 252"/>
                <a:gd name="T6" fmla="*/ 173 w 200"/>
                <a:gd name="T7" fmla="*/ 214 h 252"/>
                <a:gd name="T8" fmla="*/ 155 w 200"/>
                <a:gd name="T9" fmla="*/ 194 h 252"/>
                <a:gd name="T10" fmla="*/ 155 w 200"/>
                <a:gd name="T11" fmla="*/ 128 h 252"/>
                <a:gd name="T12" fmla="*/ 189 w 200"/>
                <a:gd name="T13" fmla="*/ 128 h 252"/>
                <a:gd name="T14" fmla="*/ 184 w 200"/>
                <a:gd name="T15" fmla="*/ 90 h 252"/>
                <a:gd name="T16" fmla="*/ 155 w 200"/>
                <a:gd name="T17" fmla="*/ 95 h 252"/>
                <a:gd name="T18" fmla="*/ 151 w 200"/>
                <a:gd name="T19" fmla="*/ 31 h 252"/>
                <a:gd name="T20" fmla="*/ 137 w 200"/>
                <a:gd name="T21" fmla="*/ 20 h 252"/>
                <a:gd name="T22" fmla="*/ 120 w 200"/>
                <a:gd name="T23" fmla="*/ 22 h 252"/>
                <a:gd name="T24" fmla="*/ 114 w 200"/>
                <a:gd name="T25" fmla="*/ 39 h 252"/>
                <a:gd name="T26" fmla="*/ 95 w 200"/>
                <a:gd name="T27" fmla="*/ 40 h 252"/>
                <a:gd name="T28" fmla="*/ 68 w 200"/>
                <a:gd name="T29" fmla="*/ 0 h 252"/>
                <a:gd name="T30" fmla="*/ 10 w 200"/>
                <a:gd name="T31" fmla="*/ 8 h 252"/>
                <a:gd name="T32" fmla="*/ 31 w 200"/>
                <a:gd name="T33" fmla="*/ 92 h 252"/>
                <a:gd name="T34" fmla="*/ 0 w 200"/>
                <a:gd name="T35" fmla="*/ 208 h 25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00" h="252">
                  <a:moveTo>
                    <a:pt x="0" y="235"/>
                  </a:moveTo>
                  <a:lnTo>
                    <a:pt x="24" y="226"/>
                  </a:lnTo>
                  <a:lnTo>
                    <a:pt x="153" y="251"/>
                  </a:lnTo>
                  <a:lnTo>
                    <a:pt x="182" y="242"/>
                  </a:lnTo>
                  <a:lnTo>
                    <a:pt x="163" y="219"/>
                  </a:lnTo>
                  <a:lnTo>
                    <a:pt x="163" y="145"/>
                  </a:lnTo>
                  <a:lnTo>
                    <a:pt x="199" y="145"/>
                  </a:lnTo>
                  <a:lnTo>
                    <a:pt x="194" y="102"/>
                  </a:lnTo>
                  <a:lnTo>
                    <a:pt x="163" y="107"/>
                  </a:lnTo>
                  <a:lnTo>
                    <a:pt x="159" y="35"/>
                  </a:lnTo>
                  <a:lnTo>
                    <a:pt x="145" y="22"/>
                  </a:lnTo>
                  <a:lnTo>
                    <a:pt x="126" y="24"/>
                  </a:lnTo>
                  <a:lnTo>
                    <a:pt x="120" y="44"/>
                  </a:lnTo>
                  <a:lnTo>
                    <a:pt x="99" y="46"/>
                  </a:lnTo>
                  <a:lnTo>
                    <a:pt x="72" y="0"/>
                  </a:lnTo>
                  <a:lnTo>
                    <a:pt x="10" y="8"/>
                  </a:lnTo>
                  <a:lnTo>
                    <a:pt x="33" y="104"/>
                  </a:lnTo>
                  <a:lnTo>
                    <a:pt x="0" y="235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2873" y="3088"/>
              <a:ext cx="19" cy="22"/>
            </a:xfrm>
            <a:custGeom>
              <a:avLst/>
              <a:gdLst>
                <a:gd name="T0" fmla="*/ 0 w 19"/>
                <a:gd name="T1" fmla="*/ 4 h 24"/>
                <a:gd name="T2" fmla="*/ 6 w 19"/>
                <a:gd name="T3" fmla="*/ 19 h 24"/>
                <a:gd name="T4" fmla="*/ 18 w 19"/>
                <a:gd name="T5" fmla="*/ 0 h 24"/>
                <a:gd name="T6" fmla="*/ 0 w 19"/>
                <a:gd name="T7" fmla="*/ 4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24">
                  <a:moveTo>
                    <a:pt x="0" y="4"/>
                  </a:moveTo>
                  <a:lnTo>
                    <a:pt x="6" y="23"/>
                  </a:lnTo>
                  <a:lnTo>
                    <a:pt x="18" y="0"/>
                  </a:lnTo>
                  <a:lnTo>
                    <a:pt x="0" y="4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2991" y="3340"/>
              <a:ext cx="149" cy="174"/>
            </a:xfrm>
            <a:custGeom>
              <a:avLst/>
              <a:gdLst>
                <a:gd name="T0" fmla="*/ 0 w 152"/>
                <a:gd name="T1" fmla="*/ 123 h 186"/>
                <a:gd name="T2" fmla="*/ 0 w 152"/>
                <a:gd name="T3" fmla="*/ 75 h 186"/>
                <a:gd name="T4" fmla="*/ 16 w 152"/>
                <a:gd name="T5" fmla="*/ 75 h 186"/>
                <a:gd name="T6" fmla="*/ 16 w 152"/>
                <a:gd name="T7" fmla="*/ 11 h 186"/>
                <a:gd name="T8" fmla="*/ 46 w 152"/>
                <a:gd name="T9" fmla="*/ 4 h 186"/>
                <a:gd name="T10" fmla="*/ 56 w 152"/>
                <a:gd name="T11" fmla="*/ 15 h 186"/>
                <a:gd name="T12" fmla="*/ 79 w 152"/>
                <a:gd name="T13" fmla="*/ 0 h 186"/>
                <a:gd name="T14" fmla="*/ 124 w 152"/>
                <a:gd name="T15" fmla="*/ 67 h 186"/>
                <a:gd name="T16" fmla="*/ 145 w 152"/>
                <a:gd name="T17" fmla="*/ 79 h 186"/>
                <a:gd name="T18" fmla="*/ 86 w 152"/>
                <a:gd name="T19" fmla="*/ 138 h 186"/>
                <a:gd name="T20" fmla="*/ 52 w 152"/>
                <a:gd name="T21" fmla="*/ 138 h 186"/>
                <a:gd name="T22" fmla="*/ 33 w 152"/>
                <a:gd name="T23" fmla="*/ 159 h 186"/>
                <a:gd name="T24" fmla="*/ 14 w 152"/>
                <a:gd name="T25" fmla="*/ 162 h 186"/>
                <a:gd name="T26" fmla="*/ 14 w 152"/>
                <a:gd name="T27" fmla="*/ 142 h 186"/>
                <a:gd name="T28" fmla="*/ 0 w 152"/>
                <a:gd name="T29" fmla="*/ 123 h 1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2" h="186">
                  <a:moveTo>
                    <a:pt x="0" y="140"/>
                  </a:moveTo>
                  <a:lnTo>
                    <a:pt x="0" y="85"/>
                  </a:lnTo>
                  <a:lnTo>
                    <a:pt x="16" y="85"/>
                  </a:lnTo>
                  <a:lnTo>
                    <a:pt x="16" y="13"/>
                  </a:lnTo>
                  <a:lnTo>
                    <a:pt x="48" y="4"/>
                  </a:lnTo>
                  <a:lnTo>
                    <a:pt x="58" y="17"/>
                  </a:lnTo>
                  <a:lnTo>
                    <a:pt x="83" y="0"/>
                  </a:lnTo>
                  <a:lnTo>
                    <a:pt x="130" y="77"/>
                  </a:lnTo>
                  <a:lnTo>
                    <a:pt x="151" y="90"/>
                  </a:lnTo>
                  <a:lnTo>
                    <a:pt x="90" y="158"/>
                  </a:lnTo>
                  <a:lnTo>
                    <a:pt x="54" y="158"/>
                  </a:lnTo>
                  <a:lnTo>
                    <a:pt x="35" y="182"/>
                  </a:lnTo>
                  <a:lnTo>
                    <a:pt x="14" y="185"/>
                  </a:lnTo>
                  <a:lnTo>
                    <a:pt x="14" y="162"/>
                  </a:lnTo>
                  <a:lnTo>
                    <a:pt x="0" y="14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137" y="3043"/>
              <a:ext cx="27" cy="40"/>
            </a:xfrm>
            <a:custGeom>
              <a:avLst/>
              <a:gdLst>
                <a:gd name="T0" fmla="*/ 0 w 28"/>
                <a:gd name="T1" fmla="*/ 4 h 43"/>
                <a:gd name="T2" fmla="*/ 4 w 28"/>
                <a:gd name="T3" fmla="*/ 17 h 43"/>
                <a:gd name="T4" fmla="*/ 10 w 28"/>
                <a:gd name="T5" fmla="*/ 36 h 43"/>
                <a:gd name="T6" fmla="*/ 25 w 28"/>
                <a:gd name="T7" fmla="*/ 13 h 43"/>
                <a:gd name="T8" fmla="*/ 22 w 28"/>
                <a:gd name="T9" fmla="*/ 0 h 43"/>
                <a:gd name="T10" fmla="*/ 0 w 28"/>
                <a:gd name="T11" fmla="*/ 4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" h="43">
                  <a:moveTo>
                    <a:pt x="0" y="4"/>
                  </a:moveTo>
                  <a:lnTo>
                    <a:pt x="4" y="19"/>
                  </a:lnTo>
                  <a:lnTo>
                    <a:pt x="10" y="42"/>
                  </a:lnTo>
                  <a:lnTo>
                    <a:pt x="27" y="15"/>
                  </a:lnTo>
                  <a:lnTo>
                    <a:pt x="24" y="0"/>
                  </a:lnTo>
                  <a:lnTo>
                    <a:pt x="0" y="4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2812" y="2757"/>
              <a:ext cx="127" cy="212"/>
            </a:xfrm>
            <a:custGeom>
              <a:avLst/>
              <a:gdLst>
                <a:gd name="T0" fmla="*/ 0 w 130"/>
                <a:gd name="T1" fmla="*/ 140 h 227"/>
                <a:gd name="T2" fmla="*/ 16 w 130"/>
                <a:gd name="T3" fmla="*/ 104 h 227"/>
                <a:gd name="T4" fmla="*/ 47 w 130"/>
                <a:gd name="T5" fmla="*/ 108 h 227"/>
                <a:gd name="T6" fmla="*/ 80 w 130"/>
                <a:gd name="T7" fmla="*/ 31 h 227"/>
                <a:gd name="T8" fmla="*/ 95 w 130"/>
                <a:gd name="T9" fmla="*/ 20 h 227"/>
                <a:gd name="T10" fmla="*/ 89 w 130"/>
                <a:gd name="T11" fmla="*/ 4 h 227"/>
                <a:gd name="T12" fmla="*/ 97 w 130"/>
                <a:gd name="T13" fmla="*/ 0 h 227"/>
                <a:gd name="T14" fmla="*/ 108 w 130"/>
                <a:gd name="T15" fmla="*/ 48 h 227"/>
                <a:gd name="T16" fmla="*/ 89 w 130"/>
                <a:gd name="T17" fmla="*/ 56 h 227"/>
                <a:gd name="T18" fmla="*/ 110 w 130"/>
                <a:gd name="T19" fmla="*/ 94 h 227"/>
                <a:gd name="T20" fmla="*/ 97 w 130"/>
                <a:gd name="T21" fmla="*/ 138 h 227"/>
                <a:gd name="T22" fmla="*/ 123 w 130"/>
                <a:gd name="T23" fmla="*/ 174 h 227"/>
                <a:gd name="T24" fmla="*/ 118 w 130"/>
                <a:gd name="T25" fmla="*/ 197 h 227"/>
                <a:gd name="T26" fmla="*/ 78 w 130"/>
                <a:gd name="T27" fmla="*/ 185 h 227"/>
                <a:gd name="T28" fmla="*/ 45 w 130"/>
                <a:gd name="T29" fmla="*/ 185 h 227"/>
                <a:gd name="T30" fmla="*/ 20 w 130"/>
                <a:gd name="T31" fmla="*/ 185 h 227"/>
                <a:gd name="T32" fmla="*/ 20 w 130"/>
                <a:gd name="T33" fmla="*/ 154 h 227"/>
                <a:gd name="T34" fmla="*/ 0 w 130"/>
                <a:gd name="T35" fmla="*/ 140 h 22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0" h="227">
                  <a:moveTo>
                    <a:pt x="0" y="161"/>
                  </a:moveTo>
                  <a:lnTo>
                    <a:pt x="16" y="119"/>
                  </a:lnTo>
                  <a:lnTo>
                    <a:pt x="49" y="124"/>
                  </a:lnTo>
                  <a:lnTo>
                    <a:pt x="84" y="35"/>
                  </a:lnTo>
                  <a:lnTo>
                    <a:pt x="99" y="22"/>
                  </a:lnTo>
                  <a:lnTo>
                    <a:pt x="93" y="4"/>
                  </a:lnTo>
                  <a:lnTo>
                    <a:pt x="101" y="0"/>
                  </a:lnTo>
                  <a:lnTo>
                    <a:pt x="114" y="55"/>
                  </a:lnTo>
                  <a:lnTo>
                    <a:pt x="93" y="64"/>
                  </a:lnTo>
                  <a:lnTo>
                    <a:pt x="116" y="108"/>
                  </a:lnTo>
                  <a:lnTo>
                    <a:pt x="101" y="159"/>
                  </a:lnTo>
                  <a:lnTo>
                    <a:pt x="129" y="199"/>
                  </a:lnTo>
                  <a:lnTo>
                    <a:pt x="124" y="226"/>
                  </a:lnTo>
                  <a:lnTo>
                    <a:pt x="82" y="212"/>
                  </a:lnTo>
                  <a:lnTo>
                    <a:pt x="47" y="212"/>
                  </a:lnTo>
                  <a:lnTo>
                    <a:pt x="20" y="212"/>
                  </a:lnTo>
                  <a:lnTo>
                    <a:pt x="20" y="177"/>
                  </a:lnTo>
                  <a:lnTo>
                    <a:pt x="0" y="161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0" y="2791"/>
              <a:ext cx="204" cy="157"/>
            </a:xfrm>
            <a:custGeom>
              <a:avLst/>
              <a:gdLst>
                <a:gd name="T0" fmla="*/ 0 w 209"/>
                <a:gd name="T1" fmla="*/ 111 h 167"/>
                <a:gd name="T2" fmla="*/ 14 w 209"/>
                <a:gd name="T3" fmla="*/ 66 h 167"/>
                <a:gd name="T4" fmla="*/ 62 w 209"/>
                <a:gd name="T5" fmla="*/ 53 h 167"/>
                <a:gd name="T6" fmla="*/ 66 w 209"/>
                <a:gd name="T7" fmla="*/ 37 h 167"/>
                <a:gd name="T8" fmla="*/ 91 w 209"/>
                <a:gd name="T9" fmla="*/ 34 h 167"/>
                <a:gd name="T10" fmla="*/ 125 w 209"/>
                <a:gd name="T11" fmla="*/ 0 h 167"/>
                <a:gd name="T12" fmla="*/ 137 w 209"/>
                <a:gd name="T13" fmla="*/ 37 h 167"/>
                <a:gd name="T14" fmla="*/ 160 w 209"/>
                <a:gd name="T15" fmla="*/ 53 h 167"/>
                <a:gd name="T16" fmla="*/ 198 w 209"/>
                <a:gd name="T17" fmla="*/ 107 h 167"/>
                <a:gd name="T18" fmla="*/ 106 w 209"/>
                <a:gd name="T19" fmla="*/ 120 h 167"/>
                <a:gd name="T20" fmla="*/ 77 w 209"/>
                <a:gd name="T21" fmla="*/ 107 h 167"/>
                <a:gd name="T22" fmla="*/ 62 w 209"/>
                <a:gd name="T23" fmla="*/ 133 h 167"/>
                <a:gd name="T24" fmla="*/ 37 w 209"/>
                <a:gd name="T25" fmla="*/ 133 h 167"/>
                <a:gd name="T26" fmla="*/ 22 w 209"/>
                <a:gd name="T27" fmla="*/ 147 h 167"/>
                <a:gd name="T28" fmla="*/ 0 w 209"/>
                <a:gd name="T29" fmla="*/ 111 h 16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9" h="167">
                  <a:moveTo>
                    <a:pt x="0" y="125"/>
                  </a:moveTo>
                  <a:lnTo>
                    <a:pt x="14" y="74"/>
                  </a:lnTo>
                  <a:lnTo>
                    <a:pt x="66" y="60"/>
                  </a:lnTo>
                  <a:lnTo>
                    <a:pt x="70" y="42"/>
                  </a:lnTo>
                  <a:lnTo>
                    <a:pt x="95" y="38"/>
                  </a:lnTo>
                  <a:lnTo>
                    <a:pt x="131" y="0"/>
                  </a:lnTo>
                  <a:lnTo>
                    <a:pt x="143" y="42"/>
                  </a:lnTo>
                  <a:lnTo>
                    <a:pt x="168" y="60"/>
                  </a:lnTo>
                  <a:lnTo>
                    <a:pt x="208" y="121"/>
                  </a:lnTo>
                  <a:lnTo>
                    <a:pt x="112" y="136"/>
                  </a:lnTo>
                  <a:lnTo>
                    <a:pt x="81" y="121"/>
                  </a:lnTo>
                  <a:lnTo>
                    <a:pt x="66" y="150"/>
                  </a:lnTo>
                  <a:lnTo>
                    <a:pt x="39" y="150"/>
                  </a:lnTo>
                  <a:lnTo>
                    <a:pt x="24" y="166"/>
                  </a:lnTo>
                  <a:lnTo>
                    <a:pt x="0" y="125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2891" y="2553"/>
              <a:ext cx="169" cy="310"/>
            </a:xfrm>
            <a:custGeom>
              <a:avLst/>
              <a:gdLst>
                <a:gd name="T0" fmla="*/ 0 w 173"/>
                <a:gd name="T1" fmla="*/ 164 h 331"/>
                <a:gd name="T2" fmla="*/ 23 w 173"/>
                <a:gd name="T3" fmla="*/ 180 h 331"/>
                <a:gd name="T4" fmla="*/ 18 w 173"/>
                <a:gd name="T5" fmla="*/ 195 h 331"/>
                <a:gd name="T6" fmla="*/ 29 w 173"/>
                <a:gd name="T7" fmla="*/ 242 h 331"/>
                <a:gd name="T8" fmla="*/ 10 w 173"/>
                <a:gd name="T9" fmla="*/ 250 h 331"/>
                <a:gd name="T10" fmla="*/ 31 w 173"/>
                <a:gd name="T11" fmla="*/ 289 h 331"/>
                <a:gd name="T12" fmla="*/ 82 w 173"/>
                <a:gd name="T13" fmla="*/ 277 h 331"/>
                <a:gd name="T14" fmla="*/ 86 w 173"/>
                <a:gd name="T15" fmla="*/ 261 h 331"/>
                <a:gd name="T16" fmla="*/ 109 w 173"/>
                <a:gd name="T17" fmla="*/ 258 h 331"/>
                <a:gd name="T18" fmla="*/ 145 w 173"/>
                <a:gd name="T19" fmla="*/ 227 h 331"/>
                <a:gd name="T20" fmla="*/ 132 w 173"/>
                <a:gd name="T21" fmla="*/ 191 h 331"/>
                <a:gd name="T22" fmla="*/ 148 w 173"/>
                <a:gd name="T23" fmla="*/ 142 h 331"/>
                <a:gd name="T24" fmla="*/ 161 w 173"/>
                <a:gd name="T25" fmla="*/ 140 h 331"/>
                <a:gd name="T26" fmla="*/ 164 w 173"/>
                <a:gd name="T27" fmla="*/ 74 h 331"/>
                <a:gd name="T28" fmla="*/ 39 w 173"/>
                <a:gd name="T29" fmla="*/ 0 h 331"/>
                <a:gd name="T30" fmla="*/ 25 w 173"/>
                <a:gd name="T31" fmla="*/ 6 h 331"/>
                <a:gd name="T32" fmla="*/ 25 w 173"/>
                <a:gd name="T33" fmla="*/ 35 h 331"/>
                <a:gd name="T34" fmla="*/ 39 w 173"/>
                <a:gd name="T35" fmla="*/ 54 h 331"/>
                <a:gd name="T36" fmla="*/ 31 w 173"/>
                <a:gd name="T37" fmla="*/ 119 h 331"/>
                <a:gd name="T38" fmla="*/ 0 w 173"/>
                <a:gd name="T39" fmla="*/ 164 h 33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73" h="331">
                  <a:moveTo>
                    <a:pt x="0" y="187"/>
                  </a:moveTo>
                  <a:lnTo>
                    <a:pt x="25" y="205"/>
                  </a:lnTo>
                  <a:lnTo>
                    <a:pt x="18" y="222"/>
                  </a:lnTo>
                  <a:lnTo>
                    <a:pt x="31" y="276"/>
                  </a:lnTo>
                  <a:lnTo>
                    <a:pt x="10" y="285"/>
                  </a:lnTo>
                  <a:lnTo>
                    <a:pt x="33" y="330"/>
                  </a:lnTo>
                  <a:lnTo>
                    <a:pt x="86" y="316"/>
                  </a:lnTo>
                  <a:lnTo>
                    <a:pt x="90" y="298"/>
                  </a:lnTo>
                  <a:lnTo>
                    <a:pt x="115" y="294"/>
                  </a:lnTo>
                  <a:lnTo>
                    <a:pt x="151" y="258"/>
                  </a:lnTo>
                  <a:lnTo>
                    <a:pt x="138" y="218"/>
                  </a:lnTo>
                  <a:lnTo>
                    <a:pt x="155" y="162"/>
                  </a:lnTo>
                  <a:lnTo>
                    <a:pt x="169" y="160"/>
                  </a:lnTo>
                  <a:lnTo>
                    <a:pt x="172" y="84"/>
                  </a:lnTo>
                  <a:lnTo>
                    <a:pt x="41" y="0"/>
                  </a:lnTo>
                  <a:lnTo>
                    <a:pt x="27" y="6"/>
                  </a:lnTo>
                  <a:lnTo>
                    <a:pt x="27" y="40"/>
                  </a:lnTo>
                  <a:lnTo>
                    <a:pt x="41" y="62"/>
                  </a:lnTo>
                  <a:lnTo>
                    <a:pt x="33" y="136"/>
                  </a:lnTo>
                  <a:lnTo>
                    <a:pt x="0" y="187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2853" y="2929"/>
              <a:ext cx="123" cy="167"/>
            </a:xfrm>
            <a:custGeom>
              <a:avLst/>
              <a:gdLst>
                <a:gd name="T0" fmla="*/ 0 w 126"/>
                <a:gd name="T1" fmla="*/ 136 h 177"/>
                <a:gd name="T2" fmla="*/ 14 w 126"/>
                <a:gd name="T3" fmla="*/ 157 h 177"/>
                <a:gd name="T4" fmla="*/ 29 w 126"/>
                <a:gd name="T5" fmla="*/ 150 h 177"/>
                <a:gd name="T6" fmla="*/ 52 w 126"/>
                <a:gd name="T7" fmla="*/ 152 h 177"/>
                <a:gd name="T8" fmla="*/ 75 w 126"/>
                <a:gd name="T9" fmla="*/ 134 h 177"/>
                <a:gd name="T10" fmla="*/ 81 w 126"/>
                <a:gd name="T11" fmla="*/ 105 h 177"/>
                <a:gd name="T12" fmla="*/ 104 w 126"/>
                <a:gd name="T13" fmla="*/ 76 h 177"/>
                <a:gd name="T14" fmla="*/ 119 w 126"/>
                <a:gd name="T15" fmla="*/ 0 h 177"/>
                <a:gd name="T16" fmla="*/ 91 w 126"/>
                <a:gd name="T17" fmla="*/ 0 h 177"/>
                <a:gd name="T18" fmla="*/ 79 w 126"/>
                <a:gd name="T19" fmla="*/ 13 h 177"/>
                <a:gd name="T20" fmla="*/ 75 w 126"/>
                <a:gd name="T21" fmla="*/ 38 h 177"/>
                <a:gd name="T22" fmla="*/ 35 w 126"/>
                <a:gd name="T23" fmla="*/ 27 h 177"/>
                <a:gd name="T24" fmla="*/ 33 w 126"/>
                <a:gd name="T25" fmla="*/ 43 h 177"/>
                <a:gd name="T26" fmla="*/ 50 w 126"/>
                <a:gd name="T27" fmla="*/ 43 h 177"/>
                <a:gd name="T28" fmla="*/ 45 w 126"/>
                <a:gd name="T29" fmla="*/ 107 h 177"/>
                <a:gd name="T30" fmla="*/ 23 w 126"/>
                <a:gd name="T31" fmla="*/ 99 h 177"/>
                <a:gd name="T32" fmla="*/ 0 w 126"/>
                <a:gd name="T33" fmla="*/ 136 h 17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6" h="177">
                  <a:moveTo>
                    <a:pt x="0" y="153"/>
                  </a:moveTo>
                  <a:lnTo>
                    <a:pt x="14" y="176"/>
                  </a:lnTo>
                  <a:lnTo>
                    <a:pt x="31" y="169"/>
                  </a:lnTo>
                  <a:lnTo>
                    <a:pt x="54" y="171"/>
                  </a:lnTo>
                  <a:lnTo>
                    <a:pt x="79" y="151"/>
                  </a:lnTo>
                  <a:lnTo>
                    <a:pt x="85" y="118"/>
                  </a:lnTo>
                  <a:lnTo>
                    <a:pt x="110" y="86"/>
                  </a:lnTo>
                  <a:lnTo>
                    <a:pt x="125" y="0"/>
                  </a:lnTo>
                  <a:lnTo>
                    <a:pt x="95" y="0"/>
                  </a:lnTo>
                  <a:lnTo>
                    <a:pt x="83" y="15"/>
                  </a:lnTo>
                  <a:lnTo>
                    <a:pt x="79" y="42"/>
                  </a:lnTo>
                  <a:lnTo>
                    <a:pt x="37" y="31"/>
                  </a:lnTo>
                  <a:lnTo>
                    <a:pt x="35" y="49"/>
                  </a:lnTo>
                  <a:lnTo>
                    <a:pt x="52" y="49"/>
                  </a:lnTo>
                  <a:lnTo>
                    <a:pt x="47" y="120"/>
                  </a:lnTo>
                  <a:lnTo>
                    <a:pt x="25" y="111"/>
                  </a:lnTo>
                  <a:lnTo>
                    <a:pt x="0" y="153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2873" y="2902"/>
              <a:ext cx="296" cy="346"/>
            </a:xfrm>
            <a:custGeom>
              <a:avLst/>
              <a:gdLst>
                <a:gd name="T0" fmla="*/ 0 w 303"/>
                <a:gd name="T1" fmla="*/ 192 h 368"/>
                <a:gd name="T2" fmla="*/ 0 w 303"/>
                <a:gd name="T3" fmla="*/ 199 h 368"/>
                <a:gd name="T4" fmla="*/ 60 w 303"/>
                <a:gd name="T5" fmla="*/ 192 h 368"/>
                <a:gd name="T6" fmla="*/ 83 w 303"/>
                <a:gd name="T7" fmla="*/ 233 h 368"/>
                <a:gd name="T8" fmla="*/ 105 w 303"/>
                <a:gd name="T9" fmla="*/ 231 h 368"/>
                <a:gd name="T10" fmla="*/ 108 w 303"/>
                <a:gd name="T11" fmla="*/ 214 h 368"/>
                <a:gd name="T12" fmla="*/ 129 w 303"/>
                <a:gd name="T13" fmla="*/ 210 h 368"/>
                <a:gd name="T14" fmla="*/ 145 w 303"/>
                <a:gd name="T15" fmla="*/ 224 h 368"/>
                <a:gd name="T16" fmla="*/ 147 w 303"/>
                <a:gd name="T17" fmla="*/ 287 h 368"/>
                <a:gd name="T18" fmla="*/ 177 w 303"/>
                <a:gd name="T19" fmla="*/ 283 h 368"/>
                <a:gd name="T20" fmla="*/ 265 w 303"/>
                <a:gd name="T21" fmla="*/ 324 h 368"/>
                <a:gd name="T22" fmla="*/ 265 w 303"/>
                <a:gd name="T23" fmla="*/ 306 h 368"/>
                <a:gd name="T24" fmla="*/ 248 w 303"/>
                <a:gd name="T25" fmla="*/ 296 h 368"/>
                <a:gd name="T26" fmla="*/ 250 w 303"/>
                <a:gd name="T27" fmla="*/ 251 h 368"/>
                <a:gd name="T28" fmla="*/ 277 w 303"/>
                <a:gd name="T29" fmla="*/ 233 h 368"/>
                <a:gd name="T30" fmla="*/ 262 w 303"/>
                <a:gd name="T31" fmla="*/ 204 h 368"/>
                <a:gd name="T32" fmla="*/ 258 w 303"/>
                <a:gd name="T33" fmla="*/ 149 h 368"/>
                <a:gd name="T34" fmla="*/ 254 w 303"/>
                <a:gd name="T35" fmla="*/ 135 h 368"/>
                <a:gd name="T36" fmla="*/ 265 w 303"/>
                <a:gd name="T37" fmla="*/ 114 h 368"/>
                <a:gd name="T38" fmla="*/ 277 w 303"/>
                <a:gd name="T39" fmla="*/ 67 h 368"/>
                <a:gd name="T40" fmla="*/ 288 w 303"/>
                <a:gd name="T41" fmla="*/ 51 h 368"/>
                <a:gd name="T42" fmla="*/ 281 w 303"/>
                <a:gd name="T43" fmla="*/ 24 h 368"/>
                <a:gd name="T44" fmla="*/ 232 w 303"/>
                <a:gd name="T45" fmla="*/ 0 h 368"/>
                <a:gd name="T46" fmla="*/ 141 w 303"/>
                <a:gd name="T47" fmla="*/ 13 h 368"/>
                <a:gd name="T48" fmla="*/ 108 w 303"/>
                <a:gd name="T49" fmla="*/ 0 h 368"/>
                <a:gd name="T50" fmla="*/ 98 w 303"/>
                <a:gd name="T51" fmla="*/ 23 h 368"/>
                <a:gd name="T52" fmla="*/ 81 w 303"/>
                <a:gd name="T53" fmla="*/ 100 h 368"/>
                <a:gd name="T54" fmla="*/ 60 w 303"/>
                <a:gd name="T55" fmla="*/ 127 h 368"/>
                <a:gd name="T56" fmla="*/ 56 w 303"/>
                <a:gd name="T57" fmla="*/ 156 h 368"/>
                <a:gd name="T58" fmla="*/ 31 w 303"/>
                <a:gd name="T59" fmla="*/ 174 h 368"/>
                <a:gd name="T60" fmla="*/ 10 w 303"/>
                <a:gd name="T61" fmla="*/ 172 h 368"/>
                <a:gd name="T62" fmla="*/ 0 w 303"/>
                <a:gd name="T63" fmla="*/ 192 h 3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03" h="368">
                  <a:moveTo>
                    <a:pt x="0" y="217"/>
                  </a:moveTo>
                  <a:lnTo>
                    <a:pt x="0" y="226"/>
                  </a:lnTo>
                  <a:lnTo>
                    <a:pt x="62" y="217"/>
                  </a:lnTo>
                  <a:lnTo>
                    <a:pt x="87" y="264"/>
                  </a:lnTo>
                  <a:lnTo>
                    <a:pt x="110" y="262"/>
                  </a:lnTo>
                  <a:lnTo>
                    <a:pt x="114" y="242"/>
                  </a:lnTo>
                  <a:lnTo>
                    <a:pt x="135" y="237"/>
                  </a:lnTo>
                  <a:lnTo>
                    <a:pt x="152" y="253"/>
                  </a:lnTo>
                  <a:lnTo>
                    <a:pt x="154" y="324"/>
                  </a:lnTo>
                  <a:lnTo>
                    <a:pt x="185" y="320"/>
                  </a:lnTo>
                  <a:lnTo>
                    <a:pt x="277" y="367"/>
                  </a:lnTo>
                  <a:lnTo>
                    <a:pt x="277" y="346"/>
                  </a:lnTo>
                  <a:lnTo>
                    <a:pt x="260" y="335"/>
                  </a:lnTo>
                  <a:lnTo>
                    <a:pt x="262" y="284"/>
                  </a:lnTo>
                  <a:lnTo>
                    <a:pt x="291" y="264"/>
                  </a:lnTo>
                  <a:lnTo>
                    <a:pt x="274" y="231"/>
                  </a:lnTo>
                  <a:lnTo>
                    <a:pt x="270" y="169"/>
                  </a:lnTo>
                  <a:lnTo>
                    <a:pt x="266" y="153"/>
                  </a:lnTo>
                  <a:lnTo>
                    <a:pt x="277" y="129"/>
                  </a:lnTo>
                  <a:lnTo>
                    <a:pt x="291" y="75"/>
                  </a:lnTo>
                  <a:lnTo>
                    <a:pt x="302" y="57"/>
                  </a:lnTo>
                  <a:lnTo>
                    <a:pt x="295" y="28"/>
                  </a:lnTo>
                  <a:lnTo>
                    <a:pt x="243" y="0"/>
                  </a:lnTo>
                  <a:lnTo>
                    <a:pt x="147" y="15"/>
                  </a:lnTo>
                  <a:lnTo>
                    <a:pt x="114" y="0"/>
                  </a:lnTo>
                  <a:lnTo>
                    <a:pt x="102" y="26"/>
                  </a:lnTo>
                  <a:lnTo>
                    <a:pt x="85" y="113"/>
                  </a:lnTo>
                  <a:lnTo>
                    <a:pt x="62" y="144"/>
                  </a:lnTo>
                  <a:lnTo>
                    <a:pt x="58" y="177"/>
                  </a:lnTo>
                  <a:lnTo>
                    <a:pt x="33" y="197"/>
                  </a:lnTo>
                  <a:lnTo>
                    <a:pt x="10" y="195"/>
                  </a:lnTo>
                  <a:lnTo>
                    <a:pt x="0" y="217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2698" y="2767"/>
              <a:ext cx="45" cy="117"/>
            </a:xfrm>
            <a:custGeom>
              <a:avLst/>
              <a:gdLst>
                <a:gd name="T0" fmla="*/ 0 w 46"/>
                <a:gd name="T1" fmla="*/ 25 h 124"/>
                <a:gd name="T2" fmla="*/ 19 w 46"/>
                <a:gd name="T3" fmla="*/ 109 h 124"/>
                <a:gd name="T4" fmla="*/ 32 w 46"/>
                <a:gd name="T5" fmla="*/ 107 h 124"/>
                <a:gd name="T6" fmla="*/ 43 w 46"/>
                <a:gd name="T7" fmla="*/ 11 h 124"/>
                <a:gd name="T8" fmla="*/ 32 w 46"/>
                <a:gd name="T9" fmla="*/ 0 h 124"/>
                <a:gd name="T10" fmla="*/ 23 w 46"/>
                <a:gd name="T11" fmla="*/ 8 h 124"/>
                <a:gd name="T12" fmla="*/ 0 w 46"/>
                <a:gd name="T13" fmla="*/ 25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124">
                  <a:moveTo>
                    <a:pt x="0" y="29"/>
                  </a:moveTo>
                  <a:lnTo>
                    <a:pt x="19" y="123"/>
                  </a:lnTo>
                  <a:lnTo>
                    <a:pt x="34" y="120"/>
                  </a:lnTo>
                  <a:lnTo>
                    <a:pt x="45" y="13"/>
                  </a:lnTo>
                  <a:lnTo>
                    <a:pt x="34" y="0"/>
                  </a:lnTo>
                  <a:lnTo>
                    <a:pt x="25" y="8"/>
                  </a:lnTo>
                  <a:lnTo>
                    <a:pt x="0" y="29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2829" y="2958"/>
              <a:ext cx="31" cy="22"/>
            </a:xfrm>
            <a:custGeom>
              <a:avLst/>
              <a:gdLst>
                <a:gd name="T0" fmla="*/ 0 w 31"/>
                <a:gd name="T1" fmla="*/ 19 h 24"/>
                <a:gd name="T2" fmla="*/ 4 w 31"/>
                <a:gd name="T3" fmla="*/ 0 h 24"/>
                <a:gd name="T4" fmla="*/ 30 w 31"/>
                <a:gd name="T5" fmla="*/ 0 h 24"/>
                <a:gd name="T6" fmla="*/ 30 w 31"/>
                <a:gd name="T7" fmla="*/ 17 h 24"/>
                <a:gd name="T8" fmla="*/ 0 w 31"/>
                <a:gd name="T9" fmla="*/ 19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24">
                  <a:moveTo>
                    <a:pt x="0" y="23"/>
                  </a:moveTo>
                  <a:lnTo>
                    <a:pt x="4" y="0"/>
                  </a:lnTo>
                  <a:lnTo>
                    <a:pt x="30" y="0"/>
                  </a:lnTo>
                  <a:lnTo>
                    <a:pt x="30" y="20"/>
                  </a:lnTo>
                  <a:lnTo>
                    <a:pt x="0" y="23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198" y="2654"/>
              <a:ext cx="237" cy="281"/>
            </a:xfrm>
            <a:custGeom>
              <a:avLst/>
              <a:gdLst>
                <a:gd name="T0" fmla="*/ 0 w 242"/>
                <a:gd name="T1" fmla="*/ 184 h 299"/>
                <a:gd name="T2" fmla="*/ 16 w 242"/>
                <a:gd name="T3" fmla="*/ 169 h 299"/>
                <a:gd name="T4" fmla="*/ 18 w 242"/>
                <a:gd name="T5" fmla="*/ 137 h 299"/>
                <a:gd name="T6" fmla="*/ 48 w 242"/>
                <a:gd name="T7" fmla="*/ 94 h 299"/>
                <a:gd name="T8" fmla="*/ 58 w 242"/>
                <a:gd name="T9" fmla="*/ 18 h 299"/>
                <a:gd name="T10" fmla="*/ 83 w 242"/>
                <a:gd name="T11" fmla="*/ 0 h 299"/>
                <a:gd name="T12" fmla="*/ 100 w 242"/>
                <a:gd name="T13" fmla="*/ 53 h 299"/>
                <a:gd name="T14" fmla="*/ 152 w 242"/>
                <a:gd name="T15" fmla="*/ 98 h 299"/>
                <a:gd name="T16" fmla="*/ 133 w 242"/>
                <a:gd name="T17" fmla="*/ 124 h 299"/>
                <a:gd name="T18" fmla="*/ 150 w 242"/>
                <a:gd name="T19" fmla="*/ 132 h 299"/>
                <a:gd name="T20" fmla="*/ 169 w 242"/>
                <a:gd name="T21" fmla="*/ 163 h 299"/>
                <a:gd name="T22" fmla="*/ 231 w 242"/>
                <a:gd name="T23" fmla="*/ 180 h 299"/>
                <a:gd name="T24" fmla="*/ 185 w 242"/>
                <a:gd name="T25" fmla="*/ 235 h 299"/>
                <a:gd name="T26" fmla="*/ 135 w 242"/>
                <a:gd name="T27" fmla="*/ 256 h 299"/>
                <a:gd name="T28" fmla="*/ 91 w 242"/>
                <a:gd name="T29" fmla="*/ 263 h 299"/>
                <a:gd name="T30" fmla="*/ 41 w 242"/>
                <a:gd name="T31" fmla="*/ 242 h 299"/>
                <a:gd name="T32" fmla="*/ 25 w 242"/>
                <a:gd name="T33" fmla="*/ 204 h 299"/>
                <a:gd name="T34" fmla="*/ 0 w 242"/>
                <a:gd name="T35" fmla="*/ 184 h 29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2" h="299">
                  <a:moveTo>
                    <a:pt x="0" y="209"/>
                  </a:moveTo>
                  <a:lnTo>
                    <a:pt x="16" y="191"/>
                  </a:lnTo>
                  <a:lnTo>
                    <a:pt x="18" y="155"/>
                  </a:lnTo>
                  <a:lnTo>
                    <a:pt x="50" y="106"/>
                  </a:lnTo>
                  <a:lnTo>
                    <a:pt x="60" y="20"/>
                  </a:lnTo>
                  <a:lnTo>
                    <a:pt x="87" y="0"/>
                  </a:lnTo>
                  <a:lnTo>
                    <a:pt x="104" y="60"/>
                  </a:lnTo>
                  <a:lnTo>
                    <a:pt x="158" y="111"/>
                  </a:lnTo>
                  <a:lnTo>
                    <a:pt x="139" y="140"/>
                  </a:lnTo>
                  <a:lnTo>
                    <a:pt x="156" y="149"/>
                  </a:lnTo>
                  <a:lnTo>
                    <a:pt x="177" y="184"/>
                  </a:lnTo>
                  <a:lnTo>
                    <a:pt x="241" y="204"/>
                  </a:lnTo>
                  <a:lnTo>
                    <a:pt x="193" y="266"/>
                  </a:lnTo>
                  <a:lnTo>
                    <a:pt x="141" y="289"/>
                  </a:lnTo>
                  <a:lnTo>
                    <a:pt x="95" y="298"/>
                  </a:lnTo>
                  <a:lnTo>
                    <a:pt x="43" y="275"/>
                  </a:lnTo>
                  <a:lnTo>
                    <a:pt x="27" y="231"/>
                  </a:lnTo>
                  <a:lnTo>
                    <a:pt x="0" y="209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336" y="2757"/>
              <a:ext cx="22" cy="37"/>
            </a:xfrm>
            <a:custGeom>
              <a:avLst/>
              <a:gdLst>
                <a:gd name="T0" fmla="*/ 0 w 23"/>
                <a:gd name="T1" fmla="*/ 26 h 40"/>
                <a:gd name="T2" fmla="*/ 12 w 23"/>
                <a:gd name="T3" fmla="*/ 33 h 40"/>
                <a:gd name="T4" fmla="*/ 20 w 23"/>
                <a:gd name="T5" fmla="*/ 24 h 40"/>
                <a:gd name="T6" fmla="*/ 11 w 23"/>
                <a:gd name="T7" fmla="*/ 22 h 40"/>
                <a:gd name="T8" fmla="*/ 20 w 23"/>
                <a:gd name="T9" fmla="*/ 15 h 40"/>
                <a:gd name="T10" fmla="*/ 16 w 23"/>
                <a:gd name="T11" fmla="*/ 0 h 40"/>
                <a:gd name="T12" fmla="*/ 0 w 23"/>
                <a:gd name="T13" fmla="*/ 26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" h="40">
                  <a:moveTo>
                    <a:pt x="0" y="30"/>
                  </a:moveTo>
                  <a:lnTo>
                    <a:pt x="14" y="39"/>
                  </a:lnTo>
                  <a:lnTo>
                    <a:pt x="22" y="28"/>
                  </a:lnTo>
                  <a:lnTo>
                    <a:pt x="12" y="26"/>
                  </a:lnTo>
                  <a:lnTo>
                    <a:pt x="22" y="17"/>
                  </a:lnTo>
                  <a:lnTo>
                    <a:pt x="18" y="0"/>
                  </a:lnTo>
                  <a:lnTo>
                    <a:pt x="0" y="3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2816" y="2958"/>
              <a:ext cx="92" cy="117"/>
            </a:xfrm>
            <a:custGeom>
              <a:avLst/>
              <a:gdLst>
                <a:gd name="T0" fmla="*/ 0 w 94"/>
                <a:gd name="T1" fmla="*/ 51 h 125"/>
                <a:gd name="T2" fmla="*/ 10 w 94"/>
                <a:gd name="T3" fmla="*/ 35 h 125"/>
                <a:gd name="T4" fmla="*/ 18 w 94"/>
                <a:gd name="T5" fmla="*/ 37 h 125"/>
                <a:gd name="T6" fmla="*/ 12 w 94"/>
                <a:gd name="T7" fmla="*/ 21 h 125"/>
                <a:gd name="T8" fmla="*/ 40 w 94"/>
                <a:gd name="T9" fmla="*/ 20 h 125"/>
                <a:gd name="T10" fmla="*/ 40 w 94"/>
                <a:gd name="T11" fmla="*/ 0 h 125"/>
                <a:gd name="T12" fmla="*/ 74 w 94"/>
                <a:gd name="T13" fmla="*/ 0 h 125"/>
                <a:gd name="T14" fmla="*/ 72 w 94"/>
                <a:gd name="T15" fmla="*/ 17 h 125"/>
                <a:gd name="T16" fmla="*/ 89 w 94"/>
                <a:gd name="T17" fmla="*/ 17 h 125"/>
                <a:gd name="T18" fmla="*/ 84 w 94"/>
                <a:gd name="T19" fmla="*/ 79 h 125"/>
                <a:gd name="T20" fmla="*/ 63 w 94"/>
                <a:gd name="T21" fmla="*/ 71 h 125"/>
                <a:gd name="T22" fmla="*/ 38 w 94"/>
                <a:gd name="T23" fmla="*/ 109 h 125"/>
                <a:gd name="T24" fmla="*/ 0 w 94"/>
                <a:gd name="T25" fmla="*/ 51 h 1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4" h="125">
                  <a:moveTo>
                    <a:pt x="0" y="59"/>
                  </a:moveTo>
                  <a:lnTo>
                    <a:pt x="10" y="39"/>
                  </a:lnTo>
                  <a:lnTo>
                    <a:pt x="18" y="42"/>
                  </a:lnTo>
                  <a:lnTo>
                    <a:pt x="12" y="24"/>
                  </a:lnTo>
                  <a:lnTo>
                    <a:pt x="42" y="22"/>
                  </a:lnTo>
                  <a:lnTo>
                    <a:pt x="42" y="0"/>
                  </a:lnTo>
                  <a:lnTo>
                    <a:pt x="78" y="0"/>
                  </a:lnTo>
                  <a:lnTo>
                    <a:pt x="76" y="19"/>
                  </a:lnTo>
                  <a:lnTo>
                    <a:pt x="93" y="19"/>
                  </a:lnTo>
                  <a:lnTo>
                    <a:pt x="88" y="90"/>
                  </a:lnTo>
                  <a:lnTo>
                    <a:pt x="65" y="81"/>
                  </a:lnTo>
                  <a:lnTo>
                    <a:pt x="40" y="124"/>
                  </a:lnTo>
                  <a:lnTo>
                    <a:pt x="0" y="59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2423" y="2741"/>
              <a:ext cx="48" cy="19"/>
            </a:xfrm>
            <a:custGeom>
              <a:avLst/>
              <a:gdLst>
                <a:gd name="T0" fmla="*/ 0 w 49"/>
                <a:gd name="T1" fmla="*/ 18 h 19"/>
                <a:gd name="T2" fmla="*/ 2 w 49"/>
                <a:gd name="T3" fmla="*/ 0 h 19"/>
                <a:gd name="T4" fmla="*/ 46 w 49"/>
                <a:gd name="T5" fmla="*/ 6 h 19"/>
                <a:gd name="T6" fmla="*/ 0 w 49"/>
                <a:gd name="T7" fmla="*/ 18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9" h="19">
                  <a:moveTo>
                    <a:pt x="0" y="18"/>
                  </a:moveTo>
                  <a:lnTo>
                    <a:pt x="2" y="0"/>
                  </a:lnTo>
                  <a:lnTo>
                    <a:pt x="48" y="6"/>
                  </a:lnTo>
                  <a:lnTo>
                    <a:pt x="0" y="18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2638" y="2789"/>
              <a:ext cx="68" cy="123"/>
            </a:xfrm>
            <a:custGeom>
              <a:avLst/>
              <a:gdLst>
                <a:gd name="T0" fmla="*/ 0 w 70"/>
                <a:gd name="T1" fmla="*/ 108 h 132"/>
                <a:gd name="T2" fmla="*/ 6 w 70"/>
                <a:gd name="T3" fmla="*/ 29 h 132"/>
                <a:gd name="T4" fmla="*/ 2 w 70"/>
                <a:gd name="T5" fmla="*/ 4 h 132"/>
                <a:gd name="T6" fmla="*/ 44 w 70"/>
                <a:gd name="T7" fmla="*/ 0 h 132"/>
                <a:gd name="T8" fmla="*/ 65 w 70"/>
                <a:gd name="T9" fmla="*/ 90 h 132"/>
                <a:gd name="T10" fmla="*/ 16 w 70"/>
                <a:gd name="T11" fmla="*/ 114 h 132"/>
                <a:gd name="T12" fmla="*/ 0 w 70"/>
                <a:gd name="T13" fmla="*/ 108 h 1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" h="132">
                  <a:moveTo>
                    <a:pt x="0" y="124"/>
                  </a:moveTo>
                  <a:lnTo>
                    <a:pt x="6" y="33"/>
                  </a:lnTo>
                  <a:lnTo>
                    <a:pt x="2" y="4"/>
                  </a:lnTo>
                  <a:lnTo>
                    <a:pt x="46" y="0"/>
                  </a:lnTo>
                  <a:lnTo>
                    <a:pt x="69" y="104"/>
                  </a:lnTo>
                  <a:lnTo>
                    <a:pt x="16" y="131"/>
                  </a:lnTo>
                  <a:lnTo>
                    <a:pt x="0" y="124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2452" y="2757"/>
              <a:ext cx="115" cy="106"/>
            </a:xfrm>
            <a:custGeom>
              <a:avLst/>
              <a:gdLst>
                <a:gd name="T0" fmla="*/ 0 w 118"/>
                <a:gd name="T1" fmla="*/ 31 h 113"/>
                <a:gd name="T2" fmla="*/ 18 w 118"/>
                <a:gd name="T3" fmla="*/ 20 h 113"/>
                <a:gd name="T4" fmla="*/ 18 w 118"/>
                <a:gd name="T5" fmla="*/ 0 h 113"/>
                <a:gd name="T6" fmla="*/ 56 w 118"/>
                <a:gd name="T7" fmla="*/ 6 h 113"/>
                <a:gd name="T8" fmla="*/ 67 w 118"/>
                <a:gd name="T9" fmla="*/ 13 h 113"/>
                <a:gd name="T10" fmla="*/ 92 w 118"/>
                <a:gd name="T11" fmla="*/ 4 h 113"/>
                <a:gd name="T12" fmla="*/ 106 w 118"/>
                <a:gd name="T13" fmla="*/ 45 h 113"/>
                <a:gd name="T14" fmla="*/ 111 w 118"/>
                <a:gd name="T15" fmla="*/ 78 h 113"/>
                <a:gd name="T16" fmla="*/ 102 w 118"/>
                <a:gd name="T17" fmla="*/ 77 h 113"/>
                <a:gd name="T18" fmla="*/ 100 w 118"/>
                <a:gd name="T19" fmla="*/ 94 h 113"/>
                <a:gd name="T20" fmla="*/ 83 w 118"/>
                <a:gd name="T21" fmla="*/ 98 h 113"/>
                <a:gd name="T22" fmla="*/ 83 w 118"/>
                <a:gd name="T23" fmla="*/ 78 h 113"/>
                <a:gd name="T24" fmla="*/ 73 w 118"/>
                <a:gd name="T25" fmla="*/ 78 h 113"/>
                <a:gd name="T26" fmla="*/ 57 w 118"/>
                <a:gd name="T27" fmla="*/ 51 h 113"/>
                <a:gd name="T28" fmla="*/ 25 w 118"/>
                <a:gd name="T29" fmla="*/ 67 h 113"/>
                <a:gd name="T30" fmla="*/ 0 w 118"/>
                <a:gd name="T31" fmla="*/ 31 h 1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8" h="113">
                  <a:moveTo>
                    <a:pt x="0" y="35"/>
                  </a:moveTo>
                  <a:lnTo>
                    <a:pt x="18" y="22"/>
                  </a:lnTo>
                  <a:lnTo>
                    <a:pt x="18" y="0"/>
                  </a:lnTo>
                  <a:lnTo>
                    <a:pt x="58" y="6"/>
                  </a:lnTo>
                  <a:lnTo>
                    <a:pt x="71" y="15"/>
                  </a:lnTo>
                  <a:lnTo>
                    <a:pt x="96" y="4"/>
                  </a:lnTo>
                  <a:lnTo>
                    <a:pt x="112" y="51"/>
                  </a:lnTo>
                  <a:lnTo>
                    <a:pt x="117" y="89"/>
                  </a:lnTo>
                  <a:lnTo>
                    <a:pt x="108" y="87"/>
                  </a:lnTo>
                  <a:lnTo>
                    <a:pt x="106" y="107"/>
                  </a:lnTo>
                  <a:lnTo>
                    <a:pt x="87" y="112"/>
                  </a:lnTo>
                  <a:lnTo>
                    <a:pt x="87" y="89"/>
                  </a:lnTo>
                  <a:lnTo>
                    <a:pt x="77" y="89"/>
                  </a:lnTo>
                  <a:lnTo>
                    <a:pt x="60" y="58"/>
                  </a:lnTo>
                  <a:lnTo>
                    <a:pt x="27" y="76"/>
                  </a:lnTo>
                  <a:lnTo>
                    <a:pt x="0" y="35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370" y="2207"/>
              <a:ext cx="300" cy="314"/>
            </a:xfrm>
            <a:custGeom>
              <a:avLst/>
              <a:gdLst>
                <a:gd name="T0" fmla="*/ 0 w 307"/>
                <a:gd name="T1" fmla="*/ 8 h 334"/>
                <a:gd name="T2" fmla="*/ 7 w 307"/>
                <a:gd name="T3" fmla="*/ 0 h 334"/>
                <a:gd name="T4" fmla="*/ 30 w 307"/>
                <a:gd name="T5" fmla="*/ 22 h 334"/>
                <a:gd name="T6" fmla="*/ 59 w 307"/>
                <a:gd name="T7" fmla="*/ 4 h 334"/>
                <a:gd name="T8" fmla="*/ 59 w 307"/>
                <a:gd name="T9" fmla="*/ 22 h 334"/>
                <a:gd name="T10" fmla="*/ 73 w 307"/>
                <a:gd name="T11" fmla="*/ 25 h 334"/>
                <a:gd name="T12" fmla="*/ 75 w 307"/>
                <a:gd name="T13" fmla="*/ 45 h 334"/>
                <a:gd name="T14" fmla="*/ 115 w 307"/>
                <a:gd name="T15" fmla="*/ 67 h 334"/>
                <a:gd name="T16" fmla="*/ 152 w 307"/>
                <a:gd name="T17" fmla="*/ 59 h 334"/>
                <a:gd name="T18" fmla="*/ 149 w 307"/>
                <a:gd name="T19" fmla="*/ 49 h 334"/>
                <a:gd name="T20" fmla="*/ 196 w 307"/>
                <a:gd name="T21" fmla="*/ 29 h 334"/>
                <a:gd name="T22" fmla="*/ 260 w 307"/>
                <a:gd name="T23" fmla="*/ 67 h 334"/>
                <a:gd name="T24" fmla="*/ 264 w 307"/>
                <a:gd name="T25" fmla="*/ 82 h 334"/>
                <a:gd name="T26" fmla="*/ 252 w 307"/>
                <a:gd name="T27" fmla="*/ 116 h 334"/>
                <a:gd name="T28" fmla="*/ 252 w 307"/>
                <a:gd name="T29" fmla="*/ 164 h 334"/>
                <a:gd name="T30" fmla="*/ 271 w 307"/>
                <a:gd name="T31" fmla="*/ 178 h 334"/>
                <a:gd name="T32" fmla="*/ 256 w 307"/>
                <a:gd name="T33" fmla="*/ 200 h 334"/>
                <a:gd name="T34" fmla="*/ 292 w 307"/>
                <a:gd name="T35" fmla="*/ 255 h 334"/>
                <a:gd name="T36" fmla="*/ 269 w 307"/>
                <a:gd name="T37" fmla="*/ 294 h 334"/>
                <a:gd name="T38" fmla="*/ 202 w 307"/>
                <a:gd name="T39" fmla="*/ 280 h 334"/>
                <a:gd name="T40" fmla="*/ 191 w 307"/>
                <a:gd name="T41" fmla="*/ 255 h 334"/>
                <a:gd name="T42" fmla="*/ 146 w 307"/>
                <a:gd name="T43" fmla="*/ 264 h 334"/>
                <a:gd name="T44" fmla="*/ 111 w 307"/>
                <a:gd name="T45" fmla="*/ 241 h 334"/>
                <a:gd name="T46" fmla="*/ 88 w 307"/>
                <a:gd name="T47" fmla="*/ 196 h 334"/>
                <a:gd name="T48" fmla="*/ 71 w 307"/>
                <a:gd name="T49" fmla="*/ 187 h 334"/>
                <a:gd name="T50" fmla="*/ 67 w 307"/>
                <a:gd name="T51" fmla="*/ 199 h 334"/>
                <a:gd name="T52" fmla="*/ 48 w 307"/>
                <a:gd name="T53" fmla="*/ 152 h 334"/>
                <a:gd name="T54" fmla="*/ 19 w 307"/>
                <a:gd name="T55" fmla="*/ 124 h 334"/>
                <a:gd name="T56" fmla="*/ 32 w 307"/>
                <a:gd name="T57" fmla="*/ 82 h 334"/>
                <a:gd name="T58" fmla="*/ 21 w 307"/>
                <a:gd name="T59" fmla="*/ 77 h 334"/>
                <a:gd name="T60" fmla="*/ 9 w 307"/>
                <a:gd name="T61" fmla="*/ 53 h 334"/>
                <a:gd name="T62" fmla="*/ 0 w 307"/>
                <a:gd name="T63" fmla="*/ 8 h 33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07" h="334">
                  <a:moveTo>
                    <a:pt x="0" y="8"/>
                  </a:moveTo>
                  <a:lnTo>
                    <a:pt x="7" y="0"/>
                  </a:lnTo>
                  <a:lnTo>
                    <a:pt x="32" y="24"/>
                  </a:lnTo>
                  <a:lnTo>
                    <a:pt x="61" y="4"/>
                  </a:lnTo>
                  <a:lnTo>
                    <a:pt x="61" y="24"/>
                  </a:lnTo>
                  <a:lnTo>
                    <a:pt x="77" y="29"/>
                  </a:lnTo>
                  <a:lnTo>
                    <a:pt x="79" y="51"/>
                  </a:lnTo>
                  <a:lnTo>
                    <a:pt x="121" y="75"/>
                  </a:lnTo>
                  <a:lnTo>
                    <a:pt x="160" y="67"/>
                  </a:lnTo>
                  <a:lnTo>
                    <a:pt x="156" y="55"/>
                  </a:lnTo>
                  <a:lnTo>
                    <a:pt x="206" y="33"/>
                  </a:lnTo>
                  <a:lnTo>
                    <a:pt x="272" y="75"/>
                  </a:lnTo>
                  <a:lnTo>
                    <a:pt x="276" y="93"/>
                  </a:lnTo>
                  <a:lnTo>
                    <a:pt x="264" y="131"/>
                  </a:lnTo>
                  <a:lnTo>
                    <a:pt x="264" y="185"/>
                  </a:lnTo>
                  <a:lnTo>
                    <a:pt x="283" y="201"/>
                  </a:lnTo>
                  <a:lnTo>
                    <a:pt x="268" y="227"/>
                  </a:lnTo>
                  <a:lnTo>
                    <a:pt x="306" y="288"/>
                  </a:lnTo>
                  <a:lnTo>
                    <a:pt x="281" y="333"/>
                  </a:lnTo>
                  <a:lnTo>
                    <a:pt x="212" y="317"/>
                  </a:lnTo>
                  <a:lnTo>
                    <a:pt x="200" y="288"/>
                  </a:lnTo>
                  <a:lnTo>
                    <a:pt x="152" y="299"/>
                  </a:lnTo>
                  <a:lnTo>
                    <a:pt x="117" y="272"/>
                  </a:lnTo>
                  <a:lnTo>
                    <a:pt x="92" y="221"/>
                  </a:lnTo>
                  <a:lnTo>
                    <a:pt x="75" y="212"/>
                  </a:lnTo>
                  <a:lnTo>
                    <a:pt x="71" y="225"/>
                  </a:lnTo>
                  <a:lnTo>
                    <a:pt x="50" y="172"/>
                  </a:lnTo>
                  <a:lnTo>
                    <a:pt x="19" y="140"/>
                  </a:lnTo>
                  <a:lnTo>
                    <a:pt x="34" y="93"/>
                  </a:lnTo>
                  <a:lnTo>
                    <a:pt x="21" y="87"/>
                  </a:lnTo>
                  <a:lnTo>
                    <a:pt x="9" y="60"/>
                  </a:lnTo>
                  <a:lnTo>
                    <a:pt x="0" y="8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283" y="2266"/>
              <a:ext cx="160" cy="171"/>
            </a:xfrm>
            <a:custGeom>
              <a:avLst/>
              <a:gdLst>
                <a:gd name="T0" fmla="*/ 0 w 164"/>
                <a:gd name="T1" fmla="*/ 77 h 184"/>
                <a:gd name="T2" fmla="*/ 8 w 164"/>
                <a:gd name="T3" fmla="*/ 98 h 184"/>
                <a:gd name="T4" fmla="*/ 78 w 164"/>
                <a:gd name="T5" fmla="*/ 132 h 184"/>
                <a:gd name="T6" fmla="*/ 78 w 164"/>
                <a:gd name="T7" fmla="*/ 146 h 184"/>
                <a:gd name="T8" fmla="*/ 98 w 164"/>
                <a:gd name="T9" fmla="*/ 155 h 184"/>
                <a:gd name="T10" fmla="*/ 123 w 164"/>
                <a:gd name="T11" fmla="*/ 158 h 184"/>
                <a:gd name="T12" fmla="*/ 146 w 164"/>
                <a:gd name="T13" fmla="*/ 140 h 184"/>
                <a:gd name="T14" fmla="*/ 155 w 164"/>
                <a:gd name="T15" fmla="*/ 140 h 184"/>
                <a:gd name="T16" fmla="*/ 135 w 164"/>
                <a:gd name="T17" fmla="*/ 96 h 184"/>
                <a:gd name="T18" fmla="*/ 104 w 164"/>
                <a:gd name="T19" fmla="*/ 69 h 184"/>
                <a:gd name="T20" fmla="*/ 119 w 164"/>
                <a:gd name="T21" fmla="*/ 27 h 184"/>
                <a:gd name="T22" fmla="*/ 106 w 164"/>
                <a:gd name="T23" fmla="*/ 22 h 184"/>
                <a:gd name="T24" fmla="*/ 98 w 164"/>
                <a:gd name="T25" fmla="*/ 0 h 184"/>
                <a:gd name="T26" fmla="*/ 60 w 164"/>
                <a:gd name="T27" fmla="*/ 0 h 184"/>
                <a:gd name="T28" fmla="*/ 44 w 164"/>
                <a:gd name="T29" fmla="*/ 18 h 184"/>
                <a:gd name="T30" fmla="*/ 37 w 164"/>
                <a:gd name="T31" fmla="*/ 54 h 184"/>
                <a:gd name="T32" fmla="*/ 0 w 164"/>
                <a:gd name="T33" fmla="*/ 77 h 18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4" h="184">
                  <a:moveTo>
                    <a:pt x="0" y="89"/>
                  </a:moveTo>
                  <a:lnTo>
                    <a:pt x="8" y="113"/>
                  </a:lnTo>
                  <a:lnTo>
                    <a:pt x="82" y="153"/>
                  </a:lnTo>
                  <a:lnTo>
                    <a:pt x="82" y="169"/>
                  </a:lnTo>
                  <a:lnTo>
                    <a:pt x="102" y="180"/>
                  </a:lnTo>
                  <a:lnTo>
                    <a:pt x="129" y="183"/>
                  </a:lnTo>
                  <a:lnTo>
                    <a:pt x="154" y="162"/>
                  </a:lnTo>
                  <a:lnTo>
                    <a:pt x="163" y="162"/>
                  </a:lnTo>
                  <a:lnTo>
                    <a:pt x="141" y="111"/>
                  </a:lnTo>
                  <a:lnTo>
                    <a:pt x="110" y="80"/>
                  </a:lnTo>
                  <a:lnTo>
                    <a:pt x="125" y="31"/>
                  </a:lnTo>
                  <a:lnTo>
                    <a:pt x="112" y="26"/>
                  </a:lnTo>
                  <a:lnTo>
                    <a:pt x="102" y="0"/>
                  </a:lnTo>
                  <a:lnTo>
                    <a:pt x="63" y="0"/>
                  </a:lnTo>
                  <a:lnTo>
                    <a:pt x="46" y="20"/>
                  </a:lnTo>
                  <a:lnTo>
                    <a:pt x="39" y="62"/>
                  </a:lnTo>
                  <a:lnTo>
                    <a:pt x="0" y="89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383" y="2435"/>
              <a:ext cx="27" cy="18"/>
            </a:xfrm>
            <a:custGeom>
              <a:avLst/>
              <a:gdLst>
                <a:gd name="T0" fmla="*/ 0 w 28"/>
                <a:gd name="T1" fmla="*/ 0 h 20"/>
                <a:gd name="T2" fmla="*/ 12 w 28"/>
                <a:gd name="T3" fmla="*/ 15 h 20"/>
                <a:gd name="T4" fmla="*/ 25 w 28"/>
                <a:gd name="T5" fmla="*/ 4 h 20"/>
                <a:gd name="T6" fmla="*/ 0 w 28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20">
                  <a:moveTo>
                    <a:pt x="0" y="0"/>
                  </a:moveTo>
                  <a:lnTo>
                    <a:pt x="12" y="19"/>
                  </a:lnTo>
                  <a:lnTo>
                    <a:pt x="27" y="4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216" y="2350"/>
              <a:ext cx="26" cy="81"/>
            </a:xfrm>
            <a:custGeom>
              <a:avLst/>
              <a:gdLst>
                <a:gd name="T0" fmla="*/ 0 w 27"/>
                <a:gd name="T1" fmla="*/ 37 h 87"/>
                <a:gd name="T2" fmla="*/ 12 w 27"/>
                <a:gd name="T3" fmla="*/ 74 h 87"/>
                <a:gd name="T4" fmla="*/ 13 w 27"/>
                <a:gd name="T5" fmla="*/ 72 h 87"/>
                <a:gd name="T6" fmla="*/ 20 w 27"/>
                <a:gd name="T7" fmla="*/ 33 h 87"/>
                <a:gd name="T8" fmla="*/ 12 w 27"/>
                <a:gd name="T9" fmla="*/ 37 h 87"/>
                <a:gd name="T10" fmla="*/ 13 w 27"/>
                <a:gd name="T11" fmla="*/ 19 h 87"/>
                <a:gd name="T12" fmla="*/ 20 w 27"/>
                <a:gd name="T13" fmla="*/ 9 h 87"/>
                <a:gd name="T14" fmla="*/ 24 w 27"/>
                <a:gd name="T15" fmla="*/ 0 h 87"/>
                <a:gd name="T16" fmla="*/ 14 w 27"/>
                <a:gd name="T17" fmla="*/ 2 h 87"/>
                <a:gd name="T18" fmla="*/ 0 w 27"/>
                <a:gd name="T19" fmla="*/ 37 h 8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7" h="87">
                  <a:moveTo>
                    <a:pt x="0" y="43"/>
                  </a:moveTo>
                  <a:lnTo>
                    <a:pt x="12" y="86"/>
                  </a:lnTo>
                  <a:lnTo>
                    <a:pt x="14" y="83"/>
                  </a:lnTo>
                  <a:lnTo>
                    <a:pt x="22" y="38"/>
                  </a:lnTo>
                  <a:lnTo>
                    <a:pt x="12" y="43"/>
                  </a:lnTo>
                  <a:lnTo>
                    <a:pt x="14" y="22"/>
                  </a:lnTo>
                  <a:lnTo>
                    <a:pt x="22" y="11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0" y="43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551" y="2796"/>
              <a:ext cx="93" cy="120"/>
            </a:xfrm>
            <a:custGeom>
              <a:avLst/>
              <a:gdLst>
                <a:gd name="T0" fmla="*/ 0 w 95"/>
                <a:gd name="T1" fmla="*/ 74 h 128"/>
                <a:gd name="T2" fmla="*/ 2 w 95"/>
                <a:gd name="T3" fmla="*/ 56 h 128"/>
                <a:gd name="T4" fmla="*/ 4 w 95"/>
                <a:gd name="T5" fmla="*/ 40 h 128"/>
                <a:gd name="T6" fmla="*/ 12 w 95"/>
                <a:gd name="T7" fmla="*/ 40 h 128"/>
                <a:gd name="T8" fmla="*/ 8 w 95"/>
                <a:gd name="T9" fmla="*/ 9 h 128"/>
                <a:gd name="T10" fmla="*/ 35 w 95"/>
                <a:gd name="T11" fmla="*/ 0 h 128"/>
                <a:gd name="T12" fmla="*/ 52 w 95"/>
                <a:gd name="T13" fmla="*/ 6 h 128"/>
                <a:gd name="T14" fmla="*/ 60 w 95"/>
                <a:gd name="T15" fmla="*/ 18 h 128"/>
                <a:gd name="T16" fmla="*/ 90 w 95"/>
                <a:gd name="T17" fmla="*/ 22 h 128"/>
                <a:gd name="T18" fmla="*/ 83 w 95"/>
                <a:gd name="T19" fmla="*/ 101 h 128"/>
                <a:gd name="T20" fmla="*/ 14 w 95"/>
                <a:gd name="T21" fmla="*/ 112 h 128"/>
                <a:gd name="T22" fmla="*/ 16 w 95"/>
                <a:gd name="T23" fmla="*/ 86 h 128"/>
                <a:gd name="T24" fmla="*/ 0 w 95"/>
                <a:gd name="T25" fmla="*/ 74 h 1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5" h="128">
                  <a:moveTo>
                    <a:pt x="0" y="84"/>
                  </a:moveTo>
                  <a:lnTo>
                    <a:pt x="2" y="64"/>
                  </a:lnTo>
                  <a:lnTo>
                    <a:pt x="4" y="46"/>
                  </a:lnTo>
                  <a:lnTo>
                    <a:pt x="12" y="46"/>
                  </a:lnTo>
                  <a:lnTo>
                    <a:pt x="8" y="11"/>
                  </a:lnTo>
                  <a:lnTo>
                    <a:pt x="37" y="0"/>
                  </a:lnTo>
                  <a:lnTo>
                    <a:pt x="54" y="6"/>
                  </a:lnTo>
                  <a:lnTo>
                    <a:pt x="62" y="20"/>
                  </a:lnTo>
                  <a:lnTo>
                    <a:pt x="94" y="24"/>
                  </a:lnTo>
                  <a:lnTo>
                    <a:pt x="87" y="115"/>
                  </a:lnTo>
                  <a:lnTo>
                    <a:pt x="14" y="127"/>
                  </a:lnTo>
                  <a:lnTo>
                    <a:pt x="16" y="98"/>
                  </a:lnTo>
                  <a:lnTo>
                    <a:pt x="0" y="84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27" y="2346"/>
              <a:ext cx="69" cy="91"/>
            </a:xfrm>
            <a:custGeom>
              <a:avLst/>
              <a:gdLst>
                <a:gd name="T0" fmla="*/ 0 w 71"/>
                <a:gd name="T1" fmla="*/ 40 h 97"/>
                <a:gd name="T2" fmla="*/ 2 w 71"/>
                <a:gd name="T3" fmla="*/ 23 h 97"/>
                <a:gd name="T4" fmla="*/ 10 w 71"/>
                <a:gd name="T5" fmla="*/ 13 h 97"/>
                <a:gd name="T6" fmla="*/ 25 w 71"/>
                <a:gd name="T7" fmla="*/ 22 h 97"/>
                <a:gd name="T8" fmla="*/ 57 w 71"/>
                <a:gd name="T9" fmla="*/ 0 h 97"/>
                <a:gd name="T10" fmla="*/ 66 w 71"/>
                <a:gd name="T11" fmla="*/ 23 h 97"/>
                <a:gd name="T12" fmla="*/ 31 w 71"/>
                <a:gd name="T13" fmla="*/ 37 h 97"/>
                <a:gd name="T14" fmla="*/ 48 w 71"/>
                <a:gd name="T15" fmla="*/ 54 h 97"/>
                <a:gd name="T16" fmla="*/ 40 w 71"/>
                <a:gd name="T17" fmla="*/ 68 h 97"/>
                <a:gd name="T18" fmla="*/ 19 w 71"/>
                <a:gd name="T19" fmla="*/ 84 h 97"/>
                <a:gd name="T20" fmla="*/ 2 w 71"/>
                <a:gd name="T21" fmla="*/ 78 h 97"/>
                <a:gd name="T22" fmla="*/ 10 w 71"/>
                <a:gd name="T23" fmla="*/ 37 h 97"/>
                <a:gd name="T24" fmla="*/ 0 w 71"/>
                <a:gd name="T25" fmla="*/ 40 h 9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1" h="97">
                  <a:moveTo>
                    <a:pt x="0" y="46"/>
                  </a:moveTo>
                  <a:lnTo>
                    <a:pt x="2" y="26"/>
                  </a:lnTo>
                  <a:lnTo>
                    <a:pt x="10" y="15"/>
                  </a:lnTo>
                  <a:lnTo>
                    <a:pt x="27" y="24"/>
                  </a:lnTo>
                  <a:lnTo>
                    <a:pt x="61" y="0"/>
                  </a:lnTo>
                  <a:lnTo>
                    <a:pt x="70" y="26"/>
                  </a:lnTo>
                  <a:lnTo>
                    <a:pt x="33" y="42"/>
                  </a:lnTo>
                  <a:lnTo>
                    <a:pt x="50" y="62"/>
                  </a:lnTo>
                  <a:lnTo>
                    <a:pt x="42" y="78"/>
                  </a:lnTo>
                  <a:lnTo>
                    <a:pt x="21" y="96"/>
                  </a:lnTo>
                  <a:lnTo>
                    <a:pt x="2" y="89"/>
                  </a:lnTo>
                  <a:lnTo>
                    <a:pt x="10" y="42"/>
                  </a:lnTo>
                  <a:lnTo>
                    <a:pt x="0" y="46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216" y="2912"/>
              <a:ext cx="122" cy="175"/>
            </a:xfrm>
            <a:custGeom>
              <a:avLst/>
              <a:gdLst>
                <a:gd name="T0" fmla="*/ 0 w 125"/>
                <a:gd name="T1" fmla="*/ 11 h 185"/>
                <a:gd name="T2" fmla="*/ 14 w 125"/>
                <a:gd name="T3" fmla="*/ 44 h 185"/>
                <a:gd name="T4" fmla="*/ 0 w 125"/>
                <a:gd name="T5" fmla="*/ 77 h 185"/>
                <a:gd name="T6" fmla="*/ 12 w 125"/>
                <a:gd name="T7" fmla="*/ 87 h 185"/>
                <a:gd name="T8" fmla="*/ 2 w 125"/>
                <a:gd name="T9" fmla="*/ 98 h 185"/>
                <a:gd name="T10" fmla="*/ 80 w 125"/>
                <a:gd name="T11" fmla="*/ 165 h 185"/>
                <a:gd name="T12" fmla="*/ 111 w 125"/>
                <a:gd name="T13" fmla="*/ 111 h 185"/>
                <a:gd name="T14" fmla="*/ 103 w 125"/>
                <a:gd name="T15" fmla="*/ 96 h 185"/>
                <a:gd name="T16" fmla="*/ 103 w 125"/>
                <a:gd name="T17" fmla="*/ 31 h 185"/>
                <a:gd name="T18" fmla="*/ 118 w 125"/>
                <a:gd name="T19" fmla="*/ 11 h 185"/>
                <a:gd name="T20" fmla="*/ 74 w 125"/>
                <a:gd name="T21" fmla="*/ 20 h 185"/>
                <a:gd name="T22" fmla="*/ 24 w 125"/>
                <a:gd name="T23" fmla="*/ 0 h 185"/>
                <a:gd name="T24" fmla="*/ 0 w 125"/>
                <a:gd name="T25" fmla="*/ 11 h 1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5" h="185">
                  <a:moveTo>
                    <a:pt x="0" y="13"/>
                  </a:moveTo>
                  <a:lnTo>
                    <a:pt x="14" y="50"/>
                  </a:lnTo>
                  <a:lnTo>
                    <a:pt x="0" y="86"/>
                  </a:lnTo>
                  <a:lnTo>
                    <a:pt x="12" y="97"/>
                  </a:lnTo>
                  <a:lnTo>
                    <a:pt x="2" y="110"/>
                  </a:lnTo>
                  <a:lnTo>
                    <a:pt x="84" y="184"/>
                  </a:lnTo>
                  <a:lnTo>
                    <a:pt x="117" y="124"/>
                  </a:lnTo>
                  <a:lnTo>
                    <a:pt x="109" y="108"/>
                  </a:lnTo>
                  <a:lnTo>
                    <a:pt x="109" y="35"/>
                  </a:lnTo>
                  <a:lnTo>
                    <a:pt x="124" y="13"/>
                  </a:lnTo>
                  <a:lnTo>
                    <a:pt x="78" y="22"/>
                  </a:lnTo>
                  <a:lnTo>
                    <a:pt x="26" y="0"/>
                  </a:lnTo>
                  <a:lnTo>
                    <a:pt x="0" y="13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409" y="2420"/>
              <a:ext cx="30" cy="32"/>
            </a:xfrm>
            <a:custGeom>
              <a:avLst/>
              <a:gdLst>
                <a:gd name="T0" fmla="*/ 0 w 30"/>
                <a:gd name="T1" fmla="*/ 16 h 33"/>
                <a:gd name="T2" fmla="*/ 22 w 30"/>
                <a:gd name="T3" fmla="*/ 0 h 33"/>
                <a:gd name="T4" fmla="*/ 29 w 30"/>
                <a:gd name="T5" fmla="*/ 30 h 33"/>
                <a:gd name="T6" fmla="*/ 0 w 30"/>
                <a:gd name="T7" fmla="*/ 16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33">
                  <a:moveTo>
                    <a:pt x="0" y="18"/>
                  </a:moveTo>
                  <a:lnTo>
                    <a:pt x="22" y="0"/>
                  </a:lnTo>
                  <a:lnTo>
                    <a:pt x="29" y="32"/>
                  </a:lnTo>
                  <a:lnTo>
                    <a:pt x="0" y="18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227" y="2318"/>
              <a:ext cx="29" cy="35"/>
            </a:xfrm>
            <a:custGeom>
              <a:avLst/>
              <a:gdLst>
                <a:gd name="T0" fmla="*/ 0 w 30"/>
                <a:gd name="T1" fmla="*/ 31 h 39"/>
                <a:gd name="T2" fmla="*/ 11 w 30"/>
                <a:gd name="T3" fmla="*/ 28 h 39"/>
                <a:gd name="T4" fmla="*/ 27 w 30"/>
                <a:gd name="T5" fmla="*/ 9 h 39"/>
                <a:gd name="T6" fmla="*/ 15 w 30"/>
                <a:gd name="T7" fmla="*/ 0 h 39"/>
                <a:gd name="T8" fmla="*/ 0 w 30"/>
                <a:gd name="T9" fmla="*/ 31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39">
                  <a:moveTo>
                    <a:pt x="0" y="38"/>
                  </a:moveTo>
                  <a:lnTo>
                    <a:pt x="11" y="35"/>
                  </a:lnTo>
                  <a:lnTo>
                    <a:pt x="29" y="11"/>
                  </a:lnTo>
                  <a:lnTo>
                    <a:pt x="17" y="0"/>
                  </a:lnTo>
                  <a:lnTo>
                    <a:pt x="0" y="38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2504" y="2842"/>
              <a:ext cx="67" cy="74"/>
            </a:xfrm>
            <a:custGeom>
              <a:avLst/>
              <a:gdLst>
                <a:gd name="T0" fmla="*/ 0 w 68"/>
                <a:gd name="T1" fmla="*/ 24 h 80"/>
                <a:gd name="T2" fmla="*/ 20 w 68"/>
                <a:gd name="T3" fmla="*/ 0 h 80"/>
                <a:gd name="T4" fmla="*/ 31 w 68"/>
                <a:gd name="T5" fmla="*/ 0 h 80"/>
                <a:gd name="T6" fmla="*/ 31 w 68"/>
                <a:gd name="T7" fmla="*/ 17 h 80"/>
                <a:gd name="T8" fmla="*/ 48 w 68"/>
                <a:gd name="T9" fmla="*/ 15 h 80"/>
                <a:gd name="T10" fmla="*/ 46 w 68"/>
                <a:gd name="T11" fmla="*/ 31 h 80"/>
                <a:gd name="T12" fmla="*/ 65 w 68"/>
                <a:gd name="T13" fmla="*/ 43 h 80"/>
                <a:gd name="T14" fmla="*/ 60 w 68"/>
                <a:gd name="T15" fmla="*/ 68 h 80"/>
                <a:gd name="T16" fmla="*/ 0 w 68"/>
                <a:gd name="T17" fmla="*/ 24 h 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8" h="80">
                  <a:moveTo>
                    <a:pt x="0" y="28"/>
                  </a:moveTo>
                  <a:lnTo>
                    <a:pt x="20" y="0"/>
                  </a:lnTo>
                  <a:lnTo>
                    <a:pt x="31" y="0"/>
                  </a:lnTo>
                  <a:lnTo>
                    <a:pt x="31" y="19"/>
                  </a:lnTo>
                  <a:lnTo>
                    <a:pt x="50" y="17"/>
                  </a:lnTo>
                  <a:lnTo>
                    <a:pt x="48" y="37"/>
                  </a:lnTo>
                  <a:lnTo>
                    <a:pt x="67" y="50"/>
                  </a:lnTo>
                  <a:lnTo>
                    <a:pt x="62" y="79"/>
                  </a:lnTo>
                  <a:lnTo>
                    <a:pt x="0" y="28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2828" y="2355"/>
              <a:ext cx="248" cy="276"/>
            </a:xfrm>
            <a:custGeom>
              <a:avLst/>
              <a:gdLst>
                <a:gd name="T0" fmla="*/ 0 w 255"/>
                <a:gd name="T1" fmla="*/ 134 h 292"/>
                <a:gd name="T2" fmla="*/ 2 w 255"/>
                <a:gd name="T3" fmla="*/ 53 h 292"/>
                <a:gd name="T4" fmla="*/ 30 w 255"/>
                <a:gd name="T5" fmla="*/ 0 h 292"/>
                <a:gd name="T6" fmla="*/ 89 w 255"/>
                <a:gd name="T7" fmla="*/ 15 h 292"/>
                <a:gd name="T8" fmla="*/ 99 w 255"/>
                <a:gd name="T9" fmla="*/ 33 h 292"/>
                <a:gd name="T10" fmla="*/ 145 w 255"/>
                <a:gd name="T11" fmla="*/ 53 h 292"/>
                <a:gd name="T12" fmla="*/ 160 w 255"/>
                <a:gd name="T13" fmla="*/ 47 h 292"/>
                <a:gd name="T14" fmla="*/ 160 w 255"/>
                <a:gd name="T15" fmla="*/ 17 h 292"/>
                <a:gd name="T16" fmla="*/ 177 w 255"/>
                <a:gd name="T17" fmla="*/ 6 h 292"/>
                <a:gd name="T18" fmla="*/ 240 w 255"/>
                <a:gd name="T19" fmla="*/ 26 h 292"/>
                <a:gd name="T20" fmla="*/ 233 w 255"/>
                <a:gd name="T21" fmla="*/ 59 h 292"/>
                <a:gd name="T22" fmla="*/ 240 w 255"/>
                <a:gd name="T23" fmla="*/ 212 h 292"/>
                <a:gd name="T24" fmla="*/ 240 w 255"/>
                <a:gd name="T25" fmla="*/ 248 h 292"/>
                <a:gd name="T26" fmla="*/ 226 w 255"/>
                <a:gd name="T27" fmla="*/ 248 h 292"/>
                <a:gd name="T28" fmla="*/ 226 w 255"/>
                <a:gd name="T29" fmla="*/ 260 h 292"/>
                <a:gd name="T30" fmla="*/ 103 w 255"/>
                <a:gd name="T31" fmla="*/ 184 h 292"/>
                <a:gd name="T32" fmla="*/ 88 w 255"/>
                <a:gd name="T33" fmla="*/ 192 h 292"/>
                <a:gd name="T34" fmla="*/ 38 w 255"/>
                <a:gd name="T35" fmla="*/ 184 h 292"/>
                <a:gd name="T36" fmla="*/ 0 w 255"/>
                <a:gd name="T37" fmla="*/ 134 h 2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55" h="292">
                  <a:moveTo>
                    <a:pt x="0" y="150"/>
                  </a:moveTo>
                  <a:lnTo>
                    <a:pt x="2" y="59"/>
                  </a:lnTo>
                  <a:lnTo>
                    <a:pt x="32" y="0"/>
                  </a:lnTo>
                  <a:lnTo>
                    <a:pt x="95" y="17"/>
                  </a:lnTo>
                  <a:lnTo>
                    <a:pt x="105" y="37"/>
                  </a:lnTo>
                  <a:lnTo>
                    <a:pt x="153" y="59"/>
                  </a:lnTo>
                  <a:lnTo>
                    <a:pt x="170" y="53"/>
                  </a:lnTo>
                  <a:lnTo>
                    <a:pt x="170" y="19"/>
                  </a:lnTo>
                  <a:lnTo>
                    <a:pt x="187" y="6"/>
                  </a:lnTo>
                  <a:lnTo>
                    <a:pt x="254" y="30"/>
                  </a:lnTo>
                  <a:lnTo>
                    <a:pt x="247" y="66"/>
                  </a:lnTo>
                  <a:lnTo>
                    <a:pt x="254" y="237"/>
                  </a:lnTo>
                  <a:lnTo>
                    <a:pt x="254" y="277"/>
                  </a:lnTo>
                  <a:lnTo>
                    <a:pt x="239" y="277"/>
                  </a:lnTo>
                  <a:lnTo>
                    <a:pt x="239" y="291"/>
                  </a:lnTo>
                  <a:lnTo>
                    <a:pt x="109" y="206"/>
                  </a:lnTo>
                  <a:lnTo>
                    <a:pt x="93" y="215"/>
                  </a:lnTo>
                  <a:lnTo>
                    <a:pt x="40" y="206"/>
                  </a:lnTo>
                  <a:lnTo>
                    <a:pt x="0" y="15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54" y="3228"/>
              <a:ext cx="114" cy="264"/>
            </a:xfrm>
            <a:custGeom>
              <a:avLst/>
              <a:gdLst>
                <a:gd name="T0" fmla="*/ 0 w 117"/>
                <a:gd name="T1" fmla="*/ 176 h 280"/>
                <a:gd name="T2" fmla="*/ 12 w 117"/>
                <a:gd name="T3" fmla="*/ 227 h 280"/>
                <a:gd name="T4" fmla="*/ 32 w 117"/>
                <a:gd name="T5" fmla="*/ 248 h 280"/>
                <a:gd name="T6" fmla="*/ 63 w 117"/>
                <a:gd name="T7" fmla="*/ 227 h 280"/>
                <a:gd name="T8" fmla="*/ 101 w 117"/>
                <a:gd name="T9" fmla="*/ 58 h 280"/>
                <a:gd name="T10" fmla="*/ 110 w 117"/>
                <a:gd name="T11" fmla="*/ 64 h 280"/>
                <a:gd name="T12" fmla="*/ 93 w 117"/>
                <a:gd name="T13" fmla="*/ 0 h 280"/>
                <a:gd name="T14" fmla="*/ 74 w 117"/>
                <a:gd name="T15" fmla="*/ 25 h 280"/>
                <a:gd name="T16" fmla="*/ 74 w 117"/>
                <a:gd name="T17" fmla="*/ 44 h 280"/>
                <a:gd name="T18" fmla="*/ 51 w 117"/>
                <a:gd name="T19" fmla="*/ 64 h 280"/>
                <a:gd name="T20" fmla="*/ 18 w 117"/>
                <a:gd name="T21" fmla="*/ 74 h 280"/>
                <a:gd name="T22" fmla="*/ 12 w 117"/>
                <a:gd name="T23" fmla="*/ 98 h 280"/>
                <a:gd name="T24" fmla="*/ 18 w 117"/>
                <a:gd name="T25" fmla="*/ 139 h 280"/>
                <a:gd name="T26" fmla="*/ 0 w 117"/>
                <a:gd name="T27" fmla="*/ 176 h 2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7" h="280">
                  <a:moveTo>
                    <a:pt x="0" y="198"/>
                  </a:moveTo>
                  <a:lnTo>
                    <a:pt x="12" y="256"/>
                  </a:lnTo>
                  <a:lnTo>
                    <a:pt x="34" y="279"/>
                  </a:lnTo>
                  <a:lnTo>
                    <a:pt x="67" y="256"/>
                  </a:lnTo>
                  <a:lnTo>
                    <a:pt x="107" y="65"/>
                  </a:lnTo>
                  <a:lnTo>
                    <a:pt x="116" y="72"/>
                  </a:lnTo>
                  <a:lnTo>
                    <a:pt x="97" y="0"/>
                  </a:lnTo>
                  <a:lnTo>
                    <a:pt x="78" y="28"/>
                  </a:lnTo>
                  <a:lnTo>
                    <a:pt x="78" y="50"/>
                  </a:lnTo>
                  <a:lnTo>
                    <a:pt x="53" y="72"/>
                  </a:lnTo>
                  <a:lnTo>
                    <a:pt x="18" y="83"/>
                  </a:lnTo>
                  <a:lnTo>
                    <a:pt x="12" y="110"/>
                  </a:lnTo>
                  <a:lnTo>
                    <a:pt x="18" y="156"/>
                  </a:lnTo>
                  <a:lnTo>
                    <a:pt x="0" y="198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3195" y="3178"/>
              <a:ext cx="49" cy="146"/>
            </a:xfrm>
            <a:custGeom>
              <a:avLst/>
              <a:gdLst>
                <a:gd name="T0" fmla="*/ 0 w 51"/>
                <a:gd name="T1" fmla="*/ 73 h 158"/>
                <a:gd name="T2" fmla="*/ 6 w 51"/>
                <a:gd name="T3" fmla="*/ 81 h 158"/>
                <a:gd name="T4" fmla="*/ 23 w 51"/>
                <a:gd name="T5" fmla="*/ 88 h 158"/>
                <a:gd name="T6" fmla="*/ 23 w 51"/>
                <a:gd name="T7" fmla="*/ 115 h 158"/>
                <a:gd name="T8" fmla="*/ 36 w 51"/>
                <a:gd name="T9" fmla="*/ 134 h 158"/>
                <a:gd name="T10" fmla="*/ 46 w 51"/>
                <a:gd name="T11" fmla="*/ 95 h 158"/>
                <a:gd name="T12" fmla="*/ 31 w 51"/>
                <a:gd name="T13" fmla="*/ 70 h 158"/>
                <a:gd name="T14" fmla="*/ 36 w 51"/>
                <a:gd name="T15" fmla="*/ 85 h 158"/>
                <a:gd name="T16" fmla="*/ 27 w 51"/>
                <a:gd name="T17" fmla="*/ 83 h 158"/>
                <a:gd name="T18" fmla="*/ 16 w 51"/>
                <a:gd name="T19" fmla="*/ 49 h 158"/>
                <a:gd name="T20" fmla="*/ 14 w 51"/>
                <a:gd name="T21" fmla="*/ 4 h 158"/>
                <a:gd name="T22" fmla="*/ 4 w 51"/>
                <a:gd name="T23" fmla="*/ 0 h 158"/>
                <a:gd name="T24" fmla="*/ 12 w 51"/>
                <a:gd name="T25" fmla="*/ 22 h 158"/>
                <a:gd name="T26" fmla="*/ 0 w 51"/>
                <a:gd name="T27" fmla="*/ 73 h 15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1" h="158">
                  <a:moveTo>
                    <a:pt x="0" y="86"/>
                  </a:moveTo>
                  <a:lnTo>
                    <a:pt x="6" y="95"/>
                  </a:lnTo>
                  <a:lnTo>
                    <a:pt x="25" y="103"/>
                  </a:lnTo>
                  <a:lnTo>
                    <a:pt x="25" y="134"/>
                  </a:lnTo>
                  <a:lnTo>
                    <a:pt x="39" y="157"/>
                  </a:lnTo>
                  <a:lnTo>
                    <a:pt x="50" y="112"/>
                  </a:lnTo>
                  <a:lnTo>
                    <a:pt x="33" y="82"/>
                  </a:lnTo>
                  <a:lnTo>
                    <a:pt x="39" y="100"/>
                  </a:lnTo>
                  <a:lnTo>
                    <a:pt x="29" y="97"/>
                  </a:lnTo>
                  <a:lnTo>
                    <a:pt x="18" y="57"/>
                  </a:lnTo>
                  <a:lnTo>
                    <a:pt x="16" y="4"/>
                  </a:lnTo>
                  <a:lnTo>
                    <a:pt x="4" y="0"/>
                  </a:lnTo>
                  <a:lnTo>
                    <a:pt x="14" y="26"/>
                  </a:lnTo>
                  <a:lnTo>
                    <a:pt x="0" y="86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499" y="2521"/>
              <a:ext cx="252" cy="287"/>
            </a:xfrm>
            <a:custGeom>
              <a:avLst/>
              <a:gdLst>
                <a:gd name="T0" fmla="*/ 0 w 259"/>
                <a:gd name="T1" fmla="*/ 186 h 306"/>
                <a:gd name="T2" fmla="*/ 10 w 259"/>
                <a:gd name="T3" fmla="*/ 166 h 306"/>
                <a:gd name="T4" fmla="*/ 20 w 259"/>
                <a:gd name="T5" fmla="*/ 177 h 306"/>
                <a:gd name="T6" fmla="*/ 95 w 259"/>
                <a:gd name="T7" fmla="*/ 173 h 306"/>
                <a:gd name="T8" fmla="*/ 83 w 259"/>
                <a:gd name="T9" fmla="*/ 0 h 306"/>
                <a:gd name="T10" fmla="*/ 108 w 259"/>
                <a:gd name="T11" fmla="*/ 0 h 306"/>
                <a:gd name="T12" fmla="*/ 230 w 259"/>
                <a:gd name="T13" fmla="*/ 94 h 306"/>
                <a:gd name="T14" fmla="*/ 230 w 259"/>
                <a:gd name="T15" fmla="*/ 110 h 306"/>
                <a:gd name="T16" fmla="*/ 241 w 259"/>
                <a:gd name="T17" fmla="*/ 108 h 306"/>
                <a:gd name="T18" fmla="*/ 244 w 259"/>
                <a:gd name="T19" fmla="*/ 164 h 306"/>
                <a:gd name="T20" fmla="*/ 232 w 259"/>
                <a:gd name="T21" fmla="*/ 176 h 306"/>
                <a:gd name="T22" fmla="*/ 185 w 259"/>
                <a:gd name="T23" fmla="*/ 182 h 306"/>
                <a:gd name="T24" fmla="*/ 123 w 259"/>
                <a:gd name="T25" fmla="*/ 213 h 306"/>
                <a:gd name="T26" fmla="*/ 102 w 259"/>
                <a:gd name="T27" fmla="*/ 264 h 306"/>
                <a:gd name="T28" fmla="*/ 88 w 259"/>
                <a:gd name="T29" fmla="*/ 258 h 306"/>
                <a:gd name="T30" fmla="*/ 60 w 259"/>
                <a:gd name="T31" fmla="*/ 268 h 306"/>
                <a:gd name="T32" fmla="*/ 47 w 259"/>
                <a:gd name="T33" fmla="*/ 227 h 306"/>
                <a:gd name="T34" fmla="*/ 20 w 259"/>
                <a:gd name="T35" fmla="*/ 236 h 306"/>
                <a:gd name="T36" fmla="*/ 12 w 259"/>
                <a:gd name="T37" fmla="*/ 227 h 306"/>
                <a:gd name="T38" fmla="*/ 0 w 259"/>
                <a:gd name="T39" fmla="*/ 186 h 30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9" h="306">
                  <a:moveTo>
                    <a:pt x="0" y="211"/>
                  </a:moveTo>
                  <a:lnTo>
                    <a:pt x="10" y="189"/>
                  </a:lnTo>
                  <a:lnTo>
                    <a:pt x="22" y="202"/>
                  </a:lnTo>
                  <a:lnTo>
                    <a:pt x="101" y="196"/>
                  </a:lnTo>
                  <a:lnTo>
                    <a:pt x="87" y="0"/>
                  </a:lnTo>
                  <a:lnTo>
                    <a:pt x="114" y="0"/>
                  </a:lnTo>
                  <a:lnTo>
                    <a:pt x="243" y="107"/>
                  </a:lnTo>
                  <a:lnTo>
                    <a:pt x="243" y="125"/>
                  </a:lnTo>
                  <a:lnTo>
                    <a:pt x="255" y="123"/>
                  </a:lnTo>
                  <a:lnTo>
                    <a:pt x="258" y="187"/>
                  </a:lnTo>
                  <a:lnTo>
                    <a:pt x="245" y="200"/>
                  </a:lnTo>
                  <a:lnTo>
                    <a:pt x="195" y="207"/>
                  </a:lnTo>
                  <a:lnTo>
                    <a:pt x="129" y="242"/>
                  </a:lnTo>
                  <a:lnTo>
                    <a:pt x="108" y="300"/>
                  </a:lnTo>
                  <a:lnTo>
                    <a:pt x="93" y="293"/>
                  </a:lnTo>
                  <a:lnTo>
                    <a:pt x="64" y="305"/>
                  </a:lnTo>
                  <a:lnTo>
                    <a:pt x="49" y="258"/>
                  </a:lnTo>
                  <a:lnTo>
                    <a:pt x="22" y="269"/>
                  </a:lnTo>
                  <a:lnTo>
                    <a:pt x="12" y="258"/>
                  </a:lnTo>
                  <a:lnTo>
                    <a:pt x="0" y="211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420" y="2471"/>
              <a:ext cx="190" cy="249"/>
            </a:xfrm>
            <a:custGeom>
              <a:avLst/>
              <a:gdLst>
                <a:gd name="T0" fmla="*/ 0 w 195"/>
                <a:gd name="T1" fmla="*/ 118 h 264"/>
                <a:gd name="T2" fmla="*/ 12 w 195"/>
                <a:gd name="T3" fmla="*/ 131 h 264"/>
                <a:gd name="T4" fmla="*/ 14 w 195"/>
                <a:gd name="T5" fmla="*/ 166 h 264"/>
                <a:gd name="T6" fmla="*/ 4 w 195"/>
                <a:gd name="T7" fmla="*/ 210 h 264"/>
                <a:gd name="T8" fmla="*/ 39 w 195"/>
                <a:gd name="T9" fmla="*/ 200 h 264"/>
                <a:gd name="T10" fmla="*/ 73 w 195"/>
                <a:gd name="T11" fmla="*/ 234 h 264"/>
                <a:gd name="T12" fmla="*/ 83 w 195"/>
                <a:gd name="T13" fmla="*/ 213 h 264"/>
                <a:gd name="T14" fmla="*/ 96 w 195"/>
                <a:gd name="T15" fmla="*/ 227 h 264"/>
                <a:gd name="T16" fmla="*/ 171 w 195"/>
                <a:gd name="T17" fmla="*/ 220 h 264"/>
                <a:gd name="T18" fmla="*/ 158 w 195"/>
                <a:gd name="T19" fmla="*/ 42 h 264"/>
                <a:gd name="T20" fmla="*/ 184 w 195"/>
                <a:gd name="T21" fmla="*/ 42 h 264"/>
                <a:gd name="T22" fmla="*/ 129 w 195"/>
                <a:gd name="T23" fmla="*/ 0 h 264"/>
                <a:gd name="T24" fmla="*/ 127 w 195"/>
                <a:gd name="T25" fmla="*/ 24 h 264"/>
                <a:gd name="T26" fmla="*/ 79 w 195"/>
                <a:gd name="T27" fmla="*/ 22 h 264"/>
                <a:gd name="T28" fmla="*/ 79 w 195"/>
                <a:gd name="T29" fmla="*/ 72 h 264"/>
                <a:gd name="T30" fmla="*/ 58 w 195"/>
                <a:gd name="T31" fmla="*/ 79 h 264"/>
                <a:gd name="T32" fmla="*/ 60 w 195"/>
                <a:gd name="T33" fmla="*/ 111 h 264"/>
                <a:gd name="T34" fmla="*/ 0 w 195"/>
                <a:gd name="T35" fmla="*/ 118 h 26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95" h="264">
                  <a:moveTo>
                    <a:pt x="0" y="132"/>
                  </a:moveTo>
                  <a:lnTo>
                    <a:pt x="12" y="147"/>
                  </a:lnTo>
                  <a:lnTo>
                    <a:pt x="14" y="187"/>
                  </a:lnTo>
                  <a:lnTo>
                    <a:pt x="4" y="236"/>
                  </a:lnTo>
                  <a:lnTo>
                    <a:pt x="41" y="225"/>
                  </a:lnTo>
                  <a:lnTo>
                    <a:pt x="77" y="263"/>
                  </a:lnTo>
                  <a:lnTo>
                    <a:pt x="87" y="240"/>
                  </a:lnTo>
                  <a:lnTo>
                    <a:pt x="102" y="256"/>
                  </a:lnTo>
                  <a:lnTo>
                    <a:pt x="181" y="247"/>
                  </a:lnTo>
                  <a:lnTo>
                    <a:pt x="166" y="48"/>
                  </a:lnTo>
                  <a:lnTo>
                    <a:pt x="194" y="48"/>
                  </a:lnTo>
                  <a:lnTo>
                    <a:pt x="135" y="0"/>
                  </a:lnTo>
                  <a:lnTo>
                    <a:pt x="133" y="26"/>
                  </a:lnTo>
                  <a:lnTo>
                    <a:pt x="83" y="24"/>
                  </a:lnTo>
                  <a:lnTo>
                    <a:pt x="83" y="81"/>
                  </a:lnTo>
                  <a:lnTo>
                    <a:pt x="62" y="89"/>
                  </a:lnTo>
                  <a:lnTo>
                    <a:pt x="64" y="125"/>
                  </a:lnTo>
                  <a:lnTo>
                    <a:pt x="0" y="132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487" y="2300"/>
              <a:ext cx="178" cy="170"/>
            </a:xfrm>
            <a:custGeom>
              <a:avLst/>
              <a:gdLst>
                <a:gd name="T0" fmla="*/ 0 w 183"/>
                <a:gd name="T1" fmla="*/ 155 h 182"/>
                <a:gd name="T2" fmla="*/ 41 w 183"/>
                <a:gd name="T3" fmla="*/ 126 h 182"/>
                <a:gd name="T4" fmla="*/ 53 w 183"/>
                <a:gd name="T5" fmla="*/ 62 h 182"/>
                <a:gd name="T6" fmla="*/ 91 w 183"/>
                <a:gd name="T7" fmla="*/ 31 h 182"/>
                <a:gd name="T8" fmla="*/ 103 w 183"/>
                <a:gd name="T9" fmla="*/ 0 h 182"/>
                <a:gd name="T10" fmla="*/ 158 w 183"/>
                <a:gd name="T11" fmla="*/ 11 h 182"/>
                <a:gd name="T12" fmla="*/ 172 w 183"/>
                <a:gd name="T13" fmla="*/ 70 h 182"/>
                <a:gd name="T14" fmla="*/ 147 w 183"/>
                <a:gd name="T15" fmla="*/ 70 h 182"/>
                <a:gd name="T16" fmla="*/ 134 w 183"/>
                <a:gd name="T17" fmla="*/ 78 h 182"/>
                <a:gd name="T18" fmla="*/ 136 w 183"/>
                <a:gd name="T19" fmla="*/ 93 h 182"/>
                <a:gd name="T20" fmla="*/ 70 w 183"/>
                <a:gd name="T21" fmla="*/ 128 h 182"/>
                <a:gd name="T22" fmla="*/ 62 w 183"/>
                <a:gd name="T23" fmla="*/ 158 h 182"/>
                <a:gd name="T24" fmla="*/ 0 w 183"/>
                <a:gd name="T25" fmla="*/ 155 h 1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3" h="182">
                  <a:moveTo>
                    <a:pt x="0" y="178"/>
                  </a:moveTo>
                  <a:lnTo>
                    <a:pt x="43" y="145"/>
                  </a:lnTo>
                  <a:lnTo>
                    <a:pt x="57" y="71"/>
                  </a:lnTo>
                  <a:lnTo>
                    <a:pt x="97" y="35"/>
                  </a:lnTo>
                  <a:lnTo>
                    <a:pt x="109" y="0"/>
                  </a:lnTo>
                  <a:lnTo>
                    <a:pt x="167" y="13"/>
                  </a:lnTo>
                  <a:lnTo>
                    <a:pt x="182" y="80"/>
                  </a:lnTo>
                  <a:lnTo>
                    <a:pt x="155" y="80"/>
                  </a:lnTo>
                  <a:lnTo>
                    <a:pt x="142" y="89"/>
                  </a:lnTo>
                  <a:lnTo>
                    <a:pt x="144" y="107"/>
                  </a:lnTo>
                  <a:lnTo>
                    <a:pt x="74" y="147"/>
                  </a:lnTo>
                  <a:lnTo>
                    <a:pt x="66" y="181"/>
                  </a:lnTo>
                  <a:lnTo>
                    <a:pt x="0" y="178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151" y="3197"/>
              <a:ext cx="165" cy="315"/>
            </a:xfrm>
            <a:custGeom>
              <a:avLst/>
              <a:gdLst>
                <a:gd name="T0" fmla="*/ 0 w 169"/>
                <a:gd name="T1" fmla="*/ 83 h 335"/>
                <a:gd name="T2" fmla="*/ 4 w 169"/>
                <a:gd name="T3" fmla="*/ 93 h 335"/>
                <a:gd name="T4" fmla="*/ 42 w 169"/>
                <a:gd name="T5" fmla="*/ 106 h 335"/>
                <a:gd name="T6" fmla="*/ 46 w 169"/>
                <a:gd name="T7" fmla="*/ 124 h 335"/>
                <a:gd name="T8" fmla="*/ 44 w 169"/>
                <a:gd name="T9" fmla="*/ 171 h 335"/>
                <a:gd name="T10" fmla="*/ 23 w 169"/>
                <a:gd name="T11" fmla="*/ 218 h 335"/>
                <a:gd name="T12" fmla="*/ 27 w 169"/>
                <a:gd name="T13" fmla="*/ 277 h 335"/>
                <a:gd name="T14" fmla="*/ 29 w 169"/>
                <a:gd name="T15" fmla="*/ 295 h 335"/>
                <a:gd name="T16" fmla="*/ 44 w 169"/>
                <a:gd name="T17" fmla="*/ 295 h 335"/>
                <a:gd name="T18" fmla="*/ 44 w 169"/>
                <a:gd name="T19" fmla="*/ 277 h 335"/>
                <a:gd name="T20" fmla="*/ 82 w 169"/>
                <a:gd name="T21" fmla="*/ 249 h 335"/>
                <a:gd name="T22" fmla="*/ 69 w 169"/>
                <a:gd name="T23" fmla="*/ 171 h 335"/>
                <a:gd name="T24" fmla="*/ 160 w 169"/>
                <a:gd name="T25" fmla="*/ 91 h 335"/>
                <a:gd name="T26" fmla="*/ 160 w 169"/>
                <a:gd name="T27" fmla="*/ 0 h 335"/>
                <a:gd name="T28" fmla="*/ 138 w 169"/>
                <a:gd name="T29" fmla="*/ 17 h 335"/>
                <a:gd name="T30" fmla="*/ 75 w 169"/>
                <a:gd name="T31" fmla="*/ 22 h 335"/>
                <a:gd name="T32" fmla="*/ 75 w 169"/>
                <a:gd name="T33" fmla="*/ 55 h 335"/>
                <a:gd name="T34" fmla="*/ 90 w 169"/>
                <a:gd name="T35" fmla="*/ 82 h 335"/>
                <a:gd name="T36" fmla="*/ 80 w 169"/>
                <a:gd name="T37" fmla="*/ 120 h 335"/>
                <a:gd name="T38" fmla="*/ 65 w 169"/>
                <a:gd name="T39" fmla="*/ 99 h 335"/>
                <a:gd name="T40" fmla="*/ 67 w 169"/>
                <a:gd name="T41" fmla="*/ 73 h 335"/>
                <a:gd name="T42" fmla="*/ 50 w 169"/>
                <a:gd name="T43" fmla="*/ 65 h 335"/>
                <a:gd name="T44" fmla="*/ 0 w 169"/>
                <a:gd name="T45" fmla="*/ 83 h 33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9" h="335">
                  <a:moveTo>
                    <a:pt x="0" y="94"/>
                  </a:moveTo>
                  <a:lnTo>
                    <a:pt x="4" y="105"/>
                  </a:lnTo>
                  <a:lnTo>
                    <a:pt x="44" y="120"/>
                  </a:lnTo>
                  <a:lnTo>
                    <a:pt x="48" y="140"/>
                  </a:lnTo>
                  <a:lnTo>
                    <a:pt x="46" y="194"/>
                  </a:lnTo>
                  <a:lnTo>
                    <a:pt x="25" y="247"/>
                  </a:lnTo>
                  <a:lnTo>
                    <a:pt x="29" y="314"/>
                  </a:lnTo>
                  <a:lnTo>
                    <a:pt x="31" y="334"/>
                  </a:lnTo>
                  <a:lnTo>
                    <a:pt x="46" y="334"/>
                  </a:lnTo>
                  <a:lnTo>
                    <a:pt x="46" y="314"/>
                  </a:lnTo>
                  <a:lnTo>
                    <a:pt x="86" y="282"/>
                  </a:lnTo>
                  <a:lnTo>
                    <a:pt x="73" y="194"/>
                  </a:lnTo>
                  <a:lnTo>
                    <a:pt x="168" y="103"/>
                  </a:lnTo>
                  <a:lnTo>
                    <a:pt x="168" y="0"/>
                  </a:lnTo>
                  <a:lnTo>
                    <a:pt x="144" y="19"/>
                  </a:lnTo>
                  <a:lnTo>
                    <a:pt x="79" y="24"/>
                  </a:lnTo>
                  <a:lnTo>
                    <a:pt x="79" y="62"/>
                  </a:lnTo>
                  <a:lnTo>
                    <a:pt x="94" y="92"/>
                  </a:lnTo>
                  <a:lnTo>
                    <a:pt x="84" y="136"/>
                  </a:lnTo>
                  <a:lnTo>
                    <a:pt x="69" y="112"/>
                  </a:lnTo>
                  <a:lnTo>
                    <a:pt x="71" y="83"/>
                  </a:lnTo>
                  <a:lnTo>
                    <a:pt x="52" y="73"/>
                  </a:lnTo>
                  <a:lnTo>
                    <a:pt x="0" y="94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11" name="Freeform 210"/>
            <p:cNvSpPr>
              <a:spLocks/>
            </p:cNvSpPr>
            <p:nvPr/>
          </p:nvSpPr>
          <p:spPr bwMode="auto">
            <a:xfrm>
              <a:off x="3493" y="2522"/>
              <a:ext cx="121" cy="166"/>
            </a:xfrm>
            <a:custGeom>
              <a:avLst/>
              <a:gdLst>
                <a:gd name="T0" fmla="*/ 0 w 124"/>
                <a:gd name="T1" fmla="*/ 110 h 175"/>
                <a:gd name="T2" fmla="*/ 16 w 124"/>
                <a:gd name="T3" fmla="*/ 157 h 175"/>
                <a:gd name="T4" fmla="*/ 43 w 124"/>
                <a:gd name="T5" fmla="*/ 146 h 175"/>
                <a:gd name="T6" fmla="*/ 87 w 124"/>
                <a:gd name="T7" fmla="*/ 108 h 175"/>
                <a:gd name="T8" fmla="*/ 87 w 124"/>
                <a:gd name="T9" fmla="*/ 90 h 175"/>
                <a:gd name="T10" fmla="*/ 114 w 124"/>
                <a:gd name="T11" fmla="*/ 56 h 175"/>
                <a:gd name="T12" fmla="*/ 117 w 124"/>
                <a:gd name="T13" fmla="*/ 46 h 175"/>
                <a:gd name="T14" fmla="*/ 101 w 124"/>
                <a:gd name="T15" fmla="*/ 27 h 175"/>
                <a:gd name="T16" fmla="*/ 64 w 124"/>
                <a:gd name="T17" fmla="*/ 0 h 175"/>
                <a:gd name="T18" fmla="*/ 58 w 124"/>
                <a:gd name="T19" fmla="*/ 0 h 175"/>
                <a:gd name="T20" fmla="*/ 61 w 124"/>
                <a:gd name="T21" fmla="*/ 13 h 175"/>
                <a:gd name="T22" fmla="*/ 48 w 124"/>
                <a:gd name="T23" fmla="*/ 40 h 175"/>
                <a:gd name="T24" fmla="*/ 58 w 124"/>
                <a:gd name="T25" fmla="*/ 52 h 175"/>
                <a:gd name="T26" fmla="*/ 43 w 124"/>
                <a:gd name="T27" fmla="*/ 92 h 175"/>
                <a:gd name="T28" fmla="*/ 0 w 124"/>
                <a:gd name="T29" fmla="*/ 110 h 1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4" h="175">
                  <a:moveTo>
                    <a:pt x="0" y="122"/>
                  </a:moveTo>
                  <a:lnTo>
                    <a:pt x="16" y="174"/>
                  </a:lnTo>
                  <a:lnTo>
                    <a:pt x="45" y="162"/>
                  </a:lnTo>
                  <a:lnTo>
                    <a:pt x="91" y="120"/>
                  </a:lnTo>
                  <a:lnTo>
                    <a:pt x="91" y="100"/>
                  </a:lnTo>
                  <a:lnTo>
                    <a:pt x="120" y="62"/>
                  </a:lnTo>
                  <a:lnTo>
                    <a:pt x="123" y="51"/>
                  </a:lnTo>
                  <a:lnTo>
                    <a:pt x="106" y="29"/>
                  </a:lnTo>
                  <a:lnTo>
                    <a:pt x="68" y="0"/>
                  </a:lnTo>
                  <a:lnTo>
                    <a:pt x="60" y="0"/>
                  </a:lnTo>
                  <a:lnTo>
                    <a:pt x="64" y="15"/>
                  </a:lnTo>
                  <a:lnTo>
                    <a:pt x="50" y="44"/>
                  </a:lnTo>
                  <a:lnTo>
                    <a:pt x="60" y="58"/>
                  </a:lnTo>
                  <a:lnTo>
                    <a:pt x="45" y="102"/>
                  </a:lnTo>
                  <a:lnTo>
                    <a:pt x="0" y="122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12" name="Freeform 211"/>
            <p:cNvSpPr>
              <a:spLocks/>
            </p:cNvSpPr>
            <p:nvPr/>
          </p:nvSpPr>
          <p:spPr bwMode="auto">
            <a:xfrm>
              <a:off x="2689" y="2551"/>
              <a:ext cx="250" cy="228"/>
            </a:xfrm>
            <a:custGeom>
              <a:avLst/>
              <a:gdLst>
                <a:gd name="T0" fmla="*/ 0 w 256"/>
                <a:gd name="T1" fmla="*/ 154 h 243"/>
                <a:gd name="T2" fmla="*/ 2 w 256"/>
                <a:gd name="T3" fmla="*/ 172 h 243"/>
                <a:gd name="T4" fmla="*/ 31 w 256"/>
                <a:gd name="T5" fmla="*/ 206 h 243"/>
                <a:gd name="T6" fmla="*/ 39 w 256"/>
                <a:gd name="T7" fmla="*/ 199 h 243"/>
                <a:gd name="T8" fmla="*/ 50 w 256"/>
                <a:gd name="T9" fmla="*/ 213 h 243"/>
                <a:gd name="T10" fmla="*/ 67 w 256"/>
                <a:gd name="T11" fmla="*/ 175 h 243"/>
                <a:gd name="T12" fmla="*/ 138 w 256"/>
                <a:gd name="T13" fmla="*/ 195 h 243"/>
                <a:gd name="T14" fmla="*/ 198 w 256"/>
                <a:gd name="T15" fmla="*/ 174 h 243"/>
                <a:gd name="T16" fmla="*/ 200 w 256"/>
                <a:gd name="T17" fmla="*/ 165 h 243"/>
                <a:gd name="T18" fmla="*/ 232 w 256"/>
                <a:gd name="T19" fmla="*/ 119 h 243"/>
                <a:gd name="T20" fmla="*/ 243 w 256"/>
                <a:gd name="T21" fmla="*/ 56 h 243"/>
                <a:gd name="T22" fmla="*/ 227 w 256"/>
                <a:gd name="T23" fmla="*/ 37 h 243"/>
                <a:gd name="T24" fmla="*/ 227 w 256"/>
                <a:gd name="T25" fmla="*/ 9 h 243"/>
                <a:gd name="T26" fmla="*/ 175 w 256"/>
                <a:gd name="T27" fmla="*/ 0 h 243"/>
                <a:gd name="T28" fmla="*/ 84 w 256"/>
                <a:gd name="T29" fmla="*/ 72 h 243"/>
                <a:gd name="T30" fmla="*/ 58 w 256"/>
                <a:gd name="T31" fmla="*/ 80 h 243"/>
                <a:gd name="T32" fmla="*/ 60 w 256"/>
                <a:gd name="T33" fmla="*/ 135 h 243"/>
                <a:gd name="T34" fmla="*/ 48 w 256"/>
                <a:gd name="T35" fmla="*/ 148 h 243"/>
                <a:gd name="T36" fmla="*/ 0 w 256"/>
                <a:gd name="T37" fmla="*/ 154 h 24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56" h="243">
                  <a:moveTo>
                    <a:pt x="0" y="175"/>
                  </a:moveTo>
                  <a:lnTo>
                    <a:pt x="2" y="195"/>
                  </a:lnTo>
                  <a:lnTo>
                    <a:pt x="33" y="235"/>
                  </a:lnTo>
                  <a:lnTo>
                    <a:pt x="41" y="226"/>
                  </a:lnTo>
                  <a:lnTo>
                    <a:pt x="52" y="242"/>
                  </a:lnTo>
                  <a:lnTo>
                    <a:pt x="71" y="199"/>
                  </a:lnTo>
                  <a:lnTo>
                    <a:pt x="144" y="222"/>
                  </a:lnTo>
                  <a:lnTo>
                    <a:pt x="208" y="197"/>
                  </a:lnTo>
                  <a:lnTo>
                    <a:pt x="210" y="188"/>
                  </a:lnTo>
                  <a:lnTo>
                    <a:pt x="244" y="135"/>
                  </a:lnTo>
                  <a:lnTo>
                    <a:pt x="255" y="64"/>
                  </a:lnTo>
                  <a:lnTo>
                    <a:pt x="238" y="42"/>
                  </a:lnTo>
                  <a:lnTo>
                    <a:pt x="238" y="11"/>
                  </a:lnTo>
                  <a:lnTo>
                    <a:pt x="183" y="0"/>
                  </a:lnTo>
                  <a:lnTo>
                    <a:pt x="88" y="82"/>
                  </a:lnTo>
                  <a:lnTo>
                    <a:pt x="60" y="91"/>
                  </a:lnTo>
                  <a:lnTo>
                    <a:pt x="62" y="153"/>
                  </a:lnTo>
                  <a:lnTo>
                    <a:pt x="50" y="168"/>
                  </a:lnTo>
                  <a:lnTo>
                    <a:pt x="0" y="175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13" name="Freeform 212"/>
            <p:cNvSpPr>
              <a:spLocks/>
            </p:cNvSpPr>
            <p:nvPr/>
          </p:nvSpPr>
          <p:spPr bwMode="auto">
            <a:xfrm>
              <a:off x="2729" y="2735"/>
              <a:ext cx="182" cy="186"/>
            </a:xfrm>
            <a:custGeom>
              <a:avLst/>
              <a:gdLst>
                <a:gd name="T0" fmla="*/ 0 w 187"/>
                <a:gd name="T1" fmla="*/ 136 h 197"/>
                <a:gd name="T2" fmla="*/ 12 w 187"/>
                <a:gd name="T3" fmla="*/ 40 h 197"/>
                <a:gd name="T4" fmla="*/ 29 w 187"/>
                <a:gd name="T5" fmla="*/ 0 h 197"/>
                <a:gd name="T6" fmla="*/ 97 w 187"/>
                <a:gd name="T7" fmla="*/ 22 h 197"/>
                <a:gd name="T8" fmla="*/ 159 w 187"/>
                <a:gd name="T9" fmla="*/ 0 h 197"/>
                <a:gd name="T10" fmla="*/ 169 w 187"/>
                <a:gd name="T11" fmla="*/ 24 h 197"/>
                <a:gd name="T12" fmla="*/ 176 w 187"/>
                <a:gd name="T13" fmla="*/ 40 h 197"/>
                <a:gd name="T14" fmla="*/ 162 w 187"/>
                <a:gd name="T15" fmla="*/ 54 h 197"/>
                <a:gd name="T16" fmla="*/ 128 w 187"/>
                <a:gd name="T17" fmla="*/ 133 h 197"/>
                <a:gd name="T18" fmla="*/ 97 w 187"/>
                <a:gd name="T19" fmla="*/ 127 h 197"/>
                <a:gd name="T20" fmla="*/ 85 w 187"/>
                <a:gd name="T21" fmla="*/ 167 h 197"/>
                <a:gd name="T22" fmla="*/ 52 w 187"/>
                <a:gd name="T23" fmla="*/ 175 h 197"/>
                <a:gd name="T24" fmla="*/ 29 w 187"/>
                <a:gd name="T25" fmla="*/ 143 h 197"/>
                <a:gd name="T26" fmla="*/ 0 w 187"/>
                <a:gd name="T27" fmla="*/ 136 h 19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87" h="197">
                  <a:moveTo>
                    <a:pt x="0" y="153"/>
                  </a:moveTo>
                  <a:lnTo>
                    <a:pt x="12" y="44"/>
                  </a:lnTo>
                  <a:lnTo>
                    <a:pt x="31" y="0"/>
                  </a:lnTo>
                  <a:lnTo>
                    <a:pt x="103" y="24"/>
                  </a:lnTo>
                  <a:lnTo>
                    <a:pt x="167" y="0"/>
                  </a:lnTo>
                  <a:lnTo>
                    <a:pt x="179" y="26"/>
                  </a:lnTo>
                  <a:lnTo>
                    <a:pt x="186" y="44"/>
                  </a:lnTo>
                  <a:lnTo>
                    <a:pt x="171" y="60"/>
                  </a:lnTo>
                  <a:lnTo>
                    <a:pt x="136" y="149"/>
                  </a:lnTo>
                  <a:lnTo>
                    <a:pt x="103" y="142"/>
                  </a:lnTo>
                  <a:lnTo>
                    <a:pt x="89" y="187"/>
                  </a:lnTo>
                  <a:lnTo>
                    <a:pt x="54" y="196"/>
                  </a:lnTo>
                  <a:lnTo>
                    <a:pt x="31" y="160"/>
                  </a:lnTo>
                  <a:lnTo>
                    <a:pt x="0" y="153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14" name="Freeform 213"/>
            <p:cNvSpPr>
              <a:spLocks/>
            </p:cNvSpPr>
            <p:nvPr/>
          </p:nvSpPr>
          <p:spPr bwMode="auto">
            <a:xfrm>
              <a:off x="2423" y="2757"/>
              <a:ext cx="48" cy="35"/>
            </a:xfrm>
            <a:custGeom>
              <a:avLst/>
              <a:gdLst>
                <a:gd name="T0" fmla="*/ 0 w 49"/>
                <a:gd name="T1" fmla="*/ 6 h 37"/>
                <a:gd name="T2" fmla="*/ 14 w 49"/>
                <a:gd name="T3" fmla="*/ 19 h 37"/>
                <a:gd name="T4" fmla="*/ 29 w 49"/>
                <a:gd name="T5" fmla="*/ 12 h 37"/>
                <a:gd name="T6" fmla="*/ 20 w 49"/>
                <a:gd name="T7" fmla="*/ 19 h 37"/>
                <a:gd name="T8" fmla="*/ 27 w 49"/>
                <a:gd name="T9" fmla="*/ 32 h 37"/>
                <a:gd name="T10" fmla="*/ 46 w 49"/>
                <a:gd name="T11" fmla="*/ 19 h 37"/>
                <a:gd name="T12" fmla="*/ 46 w 49"/>
                <a:gd name="T13" fmla="*/ 0 h 37"/>
                <a:gd name="T14" fmla="*/ 0 w 49"/>
                <a:gd name="T15" fmla="*/ 6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9" h="37">
                  <a:moveTo>
                    <a:pt x="0" y="6"/>
                  </a:moveTo>
                  <a:lnTo>
                    <a:pt x="14" y="21"/>
                  </a:lnTo>
                  <a:lnTo>
                    <a:pt x="31" y="14"/>
                  </a:lnTo>
                  <a:lnTo>
                    <a:pt x="20" y="21"/>
                  </a:lnTo>
                  <a:lnTo>
                    <a:pt x="29" y="36"/>
                  </a:lnTo>
                  <a:lnTo>
                    <a:pt x="48" y="21"/>
                  </a:lnTo>
                  <a:lnTo>
                    <a:pt x="48" y="0"/>
                  </a:lnTo>
                  <a:lnTo>
                    <a:pt x="0" y="6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15" name="Freeform 214"/>
            <p:cNvSpPr>
              <a:spLocks/>
            </p:cNvSpPr>
            <p:nvPr/>
          </p:nvSpPr>
          <p:spPr bwMode="auto">
            <a:xfrm>
              <a:off x="3473" y="2497"/>
              <a:ext cx="18" cy="33"/>
            </a:xfrm>
            <a:custGeom>
              <a:avLst/>
              <a:gdLst>
                <a:gd name="T0" fmla="*/ 0 w 19"/>
                <a:gd name="T1" fmla="*/ 23 h 37"/>
                <a:gd name="T2" fmla="*/ 9 w 19"/>
                <a:gd name="T3" fmla="*/ 29 h 37"/>
                <a:gd name="T4" fmla="*/ 16 w 19"/>
                <a:gd name="T5" fmla="*/ 26 h 37"/>
                <a:gd name="T6" fmla="*/ 9 w 19"/>
                <a:gd name="T7" fmla="*/ 0 h 37"/>
                <a:gd name="T8" fmla="*/ 0 w 19"/>
                <a:gd name="T9" fmla="*/ 23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37">
                  <a:moveTo>
                    <a:pt x="0" y="29"/>
                  </a:moveTo>
                  <a:lnTo>
                    <a:pt x="9" y="36"/>
                  </a:lnTo>
                  <a:lnTo>
                    <a:pt x="18" y="33"/>
                  </a:lnTo>
                  <a:lnTo>
                    <a:pt x="9" y="0"/>
                  </a:lnTo>
                  <a:lnTo>
                    <a:pt x="0" y="29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16" name="Freeform 215"/>
            <p:cNvSpPr>
              <a:spLocks/>
            </p:cNvSpPr>
            <p:nvPr/>
          </p:nvSpPr>
          <p:spPr bwMode="auto">
            <a:xfrm>
              <a:off x="3137" y="3020"/>
              <a:ext cx="27" cy="27"/>
            </a:xfrm>
            <a:custGeom>
              <a:avLst/>
              <a:gdLst>
                <a:gd name="T0" fmla="*/ 0 w 28"/>
                <a:gd name="T1" fmla="*/ 24 h 29"/>
                <a:gd name="T2" fmla="*/ 10 w 28"/>
                <a:gd name="T3" fmla="*/ 4 h 29"/>
                <a:gd name="T4" fmla="*/ 20 w 28"/>
                <a:gd name="T5" fmla="*/ 0 h 29"/>
                <a:gd name="T6" fmla="*/ 25 w 28"/>
                <a:gd name="T7" fmla="*/ 20 h 29"/>
                <a:gd name="T8" fmla="*/ 0 w 28"/>
                <a:gd name="T9" fmla="*/ 24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29">
                  <a:moveTo>
                    <a:pt x="0" y="28"/>
                  </a:moveTo>
                  <a:lnTo>
                    <a:pt x="10" y="4"/>
                  </a:lnTo>
                  <a:lnTo>
                    <a:pt x="22" y="0"/>
                  </a:lnTo>
                  <a:lnTo>
                    <a:pt x="27" y="23"/>
                  </a:lnTo>
                  <a:lnTo>
                    <a:pt x="0" y="28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17" name="Freeform 216"/>
            <p:cNvSpPr>
              <a:spLocks/>
            </p:cNvSpPr>
            <p:nvPr/>
          </p:nvSpPr>
          <p:spPr bwMode="auto">
            <a:xfrm>
              <a:off x="3223" y="2376"/>
              <a:ext cx="329" cy="329"/>
            </a:xfrm>
            <a:custGeom>
              <a:avLst/>
              <a:gdLst>
                <a:gd name="T0" fmla="*/ 0 w 337"/>
                <a:gd name="T1" fmla="*/ 80 h 351"/>
                <a:gd name="T2" fmla="*/ 4 w 337"/>
                <a:gd name="T3" fmla="*/ 52 h 351"/>
                <a:gd name="T4" fmla="*/ 21 w 337"/>
                <a:gd name="T5" fmla="*/ 58 h 351"/>
                <a:gd name="T6" fmla="*/ 43 w 337"/>
                <a:gd name="T7" fmla="*/ 42 h 351"/>
                <a:gd name="T8" fmla="*/ 50 w 337"/>
                <a:gd name="T9" fmla="*/ 31 h 351"/>
                <a:gd name="T10" fmla="*/ 33 w 337"/>
                <a:gd name="T11" fmla="*/ 13 h 351"/>
                <a:gd name="T12" fmla="*/ 68 w 337"/>
                <a:gd name="T13" fmla="*/ 0 h 351"/>
                <a:gd name="T14" fmla="*/ 135 w 337"/>
                <a:gd name="T15" fmla="*/ 35 h 351"/>
                <a:gd name="T16" fmla="*/ 137 w 337"/>
                <a:gd name="T17" fmla="*/ 49 h 351"/>
                <a:gd name="T18" fmla="*/ 155 w 337"/>
                <a:gd name="T19" fmla="*/ 56 h 351"/>
                <a:gd name="T20" fmla="*/ 169 w 337"/>
                <a:gd name="T21" fmla="*/ 66 h 351"/>
                <a:gd name="T22" fmla="*/ 181 w 337"/>
                <a:gd name="T23" fmla="*/ 58 h 351"/>
                <a:gd name="T24" fmla="*/ 209 w 337"/>
                <a:gd name="T25" fmla="*/ 70 h 351"/>
                <a:gd name="T26" fmla="*/ 247 w 337"/>
                <a:gd name="T27" fmla="*/ 139 h 351"/>
                <a:gd name="T28" fmla="*/ 251 w 337"/>
                <a:gd name="T29" fmla="*/ 145 h 351"/>
                <a:gd name="T30" fmla="*/ 264 w 337"/>
                <a:gd name="T31" fmla="*/ 172 h 351"/>
                <a:gd name="T32" fmla="*/ 311 w 337"/>
                <a:gd name="T33" fmla="*/ 180 h 351"/>
                <a:gd name="T34" fmla="*/ 320 w 337"/>
                <a:gd name="T35" fmla="*/ 191 h 351"/>
                <a:gd name="T36" fmla="*/ 308 w 337"/>
                <a:gd name="T37" fmla="*/ 230 h 351"/>
                <a:gd name="T38" fmla="*/ 264 w 337"/>
                <a:gd name="T39" fmla="*/ 248 h 351"/>
                <a:gd name="T40" fmla="*/ 215 w 337"/>
                <a:gd name="T41" fmla="*/ 259 h 351"/>
                <a:gd name="T42" fmla="*/ 178 w 337"/>
                <a:gd name="T43" fmla="*/ 307 h 351"/>
                <a:gd name="T44" fmla="*/ 178 w 337"/>
                <a:gd name="T45" fmla="*/ 290 h 351"/>
                <a:gd name="T46" fmla="*/ 151 w 337"/>
                <a:gd name="T47" fmla="*/ 277 h 351"/>
                <a:gd name="T48" fmla="*/ 122 w 337"/>
                <a:gd name="T49" fmla="*/ 293 h 351"/>
                <a:gd name="T50" fmla="*/ 95 w 337"/>
                <a:gd name="T51" fmla="*/ 239 h 351"/>
                <a:gd name="T52" fmla="*/ 70 w 337"/>
                <a:gd name="T53" fmla="*/ 216 h 351"/>
                <a:gd name="T54" fmla="*/ 60 w 337"/>
                <a:gd name="T55" fmla="*/ 159 h 351"/>
                <a:gd name="T56" fmla="*/ 0 w 337"/>
                <a:gd name="T57" fmla="*/ 80 h 35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37" h="351">
                  <a:moveTo>
                    <a:pt x="0" y="91"/>
                  </a:moveTo>
                  <a:lnTo>
                    <a:pt x="4" y="60"/>
                  </a:lnTo>
                  <a:lnTo>
                    <a:pt x="22" y="66"/>
                  </a:lnTo>
                  <a:lnTo>
                    <a:pt x="45" y="48"/>
                  </a:lnTo>
                  <a:lnTo>
                    <a:pt x="52" y="35"/>
                  </a:lnTo>
                  <a:lnTo>
                    <a:pt x="35" y="15"/>
                  </a:lnTo>
                  <a:lnTo>
                    <a:pt x="72" y="0"/>
                  </a:lnTo>
                  <a:lnTo>
                    <a:pt x="141" y="40"/>
                  </a:lnTo>
                  <a:lnTo>
                    <a:pt x="143" y="55"/>
                  </a:lnTo>
                  <a:lnTo>
                    <a:pt x="163" y="64"/>
                  </a:lnTo>
                  <a:lnTo>
                    <a:pt x="177" y="75"/>
                  </a:lnTo>
                  <a:lnTo>
                    <a:pt x="190" y="66"/>
                  </a:lnTo>
                  <a:lnTo>
                    <a:pt x="219" y="80"/>
                  </a:lnTo>
                  <a:lnTo>
                    <a:pt x="259" y="158"/>
                  </a:lnTo>
                  <a:lnTo>
                    <a:pt x="263" y="165"/>
                  </a:lnTo>
                  <a:lnTo>
                    <a:pt x="277" y="196"/>
                  </a:lnTo>
                  <a:lnTo>
                    <a:pt x="327" y="205"/>
                  </a:lnTo>
                  <a:lnTo>
                    <a:pt x="336" y="218"/>
                  </a:lnTo>
                  <a:lnTo>
                    <a:pt x="323" y="261"/>
                  </a:lnTo>
                  <a:lnTo>
                    <a:pt x="277" y="283"/>
                  </a:lnTo>
                  <a:lnTo>
                    <a:pt x="225" y="294"/>
                  </a:lnTo>
                  <a:lnTo>
                    <a:pt x="186" y="350"/>
                  </a:lnTo>
                  <a:lnTo>
                    <a:pt x="186" y="330"/>
                  </a:lnTo>
                  <a:lnTo>
                    <a:pt x="159" y="316"/>
                  </a:lnTo>
                  <a:lnTo>
                    <a:pt x="128" y="334"/>
                  </a:lnTo>
                  <a:lnTo>
                    <a:pt x="99" y="272"/>
                  </a:lnTo>
                  <a:lnTo>
                    <a:pt x="74" y="245"/>
                  </a:lnTo>
                  <a:lnTo>
                    <a:pt x="62" y="181"/>
                  </a:lnTo>
                  <a:lnTo>
                    <a:pt x="0" y="91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18" name="Freeform 217"/>
            <p:cNvSpPr>
              <a:spLocks/>
            </p:cNvSpPr>
            <p:nvPr/>
          </p:nvSpPr>
          <p:spPr bwMode="auto">
            <a:xfrm>
              <a:off x="2413" y="2684"/>
              <a:ext cx="99" cy="78"/>
            </a:xfrm>
            <a:custGeom>
              <a:avLst/>
              <a:gdLst>
                <a:gd name="T0" fmla="*/ 0 w 102"/>
                <a:gd name="T1" fmla="*/ 31 h 83"/>
                <a:gd name="T2" fmla="*/ 14 w 102"/>
                <a:gd name="T3" fmla="*/ 52 h 83"/>
                <a:gd name="T4" fmla="*/ 57 w 102"/>
                <a:gd name="T5" fmla="*/ 56 h 83"/>
                <a:gd name="T6" fmla="*/ 12 w 102"/>
                <a:gd name="T7" fmla="*/ 62 h 83"/>
                <a:gd name="T8" fmla="*/ 12 w 102"/>
                <a:gd name="T9" fmla="*/ 72 h 83"/>
                <a:gd name="T10" fmla="*/ 57 w 102"/>
                <a:gd name="T11" fmla="*/ 68 h 83"/>
                <a:gd name="T12" fmla="*/ 95 w 102"/>
                <a:gd name="T13" fmla="*/ 72 h 83"/>
                <a:gd name="T14" fmla="*/ 81 w 102"/>
                <a:gd name="T15" fmla="*/ 31 h 83"/>
                <a:gd name="T16" fmla="*/ 48 w 102"/>
                <a:gd name="T17" fmla="*/ 0 h 83"/>
                <a:gd name="T18" fmla="*/ 14 w 102"/>
                <a:gd name="T19" fmla="*/ 8 h 83"/>
                <a:gd name="T20" fmla="*/ 0 w 102"/>
                <a:gd name="T21" fmla="*/ 31 h 8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2" h="83">
                  <a:moveTo>
                    <a:pt x="0" y="35"/>
                  </a:moveTo>
                  <a:lnTo>
                    <a:pt x="14" y="59"/>
                  </a:lnTo>
                  <a:lnTo>
                    <a:pt x="61" y="64"/>
                  </a:lnTo>
                  <a:lnTo>
                    <a:pt x="12" y="70"/>
                  </a:lnTo>
                  <a:lnTo>
                    <a:pt x="12" y="82"/>
                  </a:lnTo>
                  <a:lnTo>
                    <a:pt x="61" y="77"/>
                  </a:lnTo>
                  <a:lnTo>
                    <a:pt x="101" y="82"/>
                  </a:lnTo>
                  <a:lnTo>
                    <a:pt x="86" y="35"/>
                  </a:lnTo>
                  <a:lnTo>
                    <a:pt x="50" y="0"/>
                  </a:lnTo>
                  <a:lnTo>
                    <a:pt x="14" y="8"/>
                  </a:lnTo>
                  <a:lnTo>
                    <a:pt x="0" y="35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19" name="Freeform 218"/>
            <p:cNvSpPr>
              <a:spLocks/>
            </p:cNvSpPr>
            <p:nvPr/>
          </p:nvSpPr>
          <p:spPr bwMode="auto">
            <a:xfrm>
              <a:off x="2477" y="2809"/>
              <a:ext cx="49" cy="59"/>
            </a:xfrm>
            <a:custGeom>
              <a:avLst/>
              <a:gdLst>
                <a:gd name="T0" fmla="*/ 0 w 50"/>
                <a:gd name="T1" fmla="*/ 16 h 63"/>
                <a:gd name="T2" fmla="*/ 8 w 50"/>
                <a:gd name="T3" fmla="*/ 36 h 63"/>
                <a:gd name="T4" fmla="*/ 29 w 50"/>
                <a:gd name="T5" fmla="*/ 54 h 63"/>
                <a:gd name="T6" fmla="*/ 47 w 50"/>
                <a:gd name="T7" fmla="*/ 28 h 63"/>
                <a:gd name="T8" fmla="*/ 32 w 50"/>
                <a:gd name="T9" fmla="*/ 0 h 63"/>
                <a:gd name="T10" fmla="*/ 0 w 50"/>
                <a:gd name="T11" fmla="*/ 16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" h="63">
                  <a:moveTo>
                    <a:pt x="0" y="18"/>
                  </a:moveTo>
                  <a:lnTo>
                    <a:pt x="8" y="41"/>
                  </a:lnTo>
                  <a:lnTo>
                    <a:pt x="31" y="62"/>
                  </a:lnTo>
                  <a:lnTo>
                    <a:pt x="49" y="32"/>
                  </a:lnTo>
                  <a:lnTo>
                    <a:pt x="34" y="0"/>
                  </a:lnTo>
                  <a:lnTo>
                    <a:pt x="0" y="18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20" name="Freeform 219"/>
            <p:cNvSpPr>
              <a:spLocks/>
            </p:cNvSpPr>
            <p:nvPr/>
          </p:nvSpPr>
          <p:spPr bwMode="auto">
            <a:xfrm>
              <a:off x="3323" y="2774"/>
              <a:ext cx="159" cy="256"/>
            </a:xfrm>
            <a:custGeom>
              <a:avLst/>
              <a:gdLst>
                <a:gd name="T0" fmla="*/ 0 w 163"/>
                <a:gd name="T1" fmla="*/ 223 h 273"/>
                <a:gd name="T2" fmla="*/ 0 w 163"/>
                <a:gd name="T3" fmla="*/ 161 h 273"/>
                <a:gd name="T4" fmla="*/ 12 w 163"/>
                <a:gd name="T5" fmla="*/ 142 h 273"/>
                <a:gd name="T6" fmla="*/ 59 w 163"/>
                <a:gd name="T7" fmla="*/ 122 h 273"/>
                <a:gd name="T8" fmla="*/ 104 w 163"/>
                <a:gd name="T9" fmla="*/ 68 h 273"/>
                <a:gd name="T10" fmla="*/ 45 w 163"/>
                <a:gd name="T11" fmla="*/ 50 h 273"/>
                <a:gd name="T12" fmla="*/ 24 w 163"/>
                <a:gd name="T13" fmla="*/ 17 h 273"/>
                <a:gd name="T14" fmla="*/ 33 w 163"/>
                <a:gd name="T15" fmla="*/ 8 h 273"/>
                <a:gd name="T16" fmla="*/ 59 w 163"/>
                <a:gd name="T17" fmla="*/ 26 h 273"/>
                <a:gd name="T18" fmla="*/ 143 w 163"/>
                <a:gd name="T19" fmla="*/ 0 h 273"/>
                <a:gd name="T20" fmla="*/ 154 w 163"/>
                <a:gd name="T21" fmla="*/ 29 h 273"/>
                <a:gd name="T22" fmla="*/ 99 w 163"/>
                <a:gd name="T23" fmla="*/ 140 h 273"/>
                <a:gd name="T24" fmla="*/ 8 w 163"/>
                <a:gd name="T25" fmla="*/ 239 h 273"/>
                <a:gd name="T26" fmla="*/ 0 w 163"/>
                <a:gd name="T27" fmla="*/ 223 h 2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63" h="273">
                  <a:moveTo>
                    <a:pt x="0" y="254"/>
                  </a:moveTo>
                  <a:lnTo>
                    <a:pt x="0" y="183"/>
                  </a:lnTo>
                  <a:lnTo>
                    <a:pt x="12" y="161"/>
                  </a:lnTo>
                  <a:lnTo>
                    <a:pt x="62" y="139"/>
                  </a:lnTo>
                  <a:lnTo>
                    <a:pt x="110" y="77"/>
                  </a:lnTo>
                  <a:lnTo>
                    <a:pt x="47" y="57"/>
                  </a:lnTo>
                  <a:lnTo>
                    <a:pt x="26" y="19"/>
                  </a:lnTo>
                  <a:lnTo>
                    <a:pt x="35" y="8"/>
                  </a:lnTo>
                  <a:lnTo>
                    <a:pt x="62" y="30"/>
                  </a:lnTo>
                  <a:lnTo>
                    <a:pt x="151" y="0"/>
                  </a:lnTo>
                  <a:lnTo>
                    <a:pt x="162" y="33"/>
                  </a:lnTo>
                  <a:lnTo>
                    <a:pt x="104" y="159"/>
                  </a:lnTo>
                  <a:lnTo>
                    <a:pt x="8" y="272"/>
                  </a:lnTo>
                  <a:lnTo>
                    <a:pt x="0" y="254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21" name="Freeform 220"/>
            <p:cNvSpPr>
              <a:spLocks/>
            </p:cNvSpPr>
            <p:nvPr/>
          </p:nvSpPr>
          <p:spPr bwMode="auto">
            <a:xfrm>
              <a:off x="3075" y="3296"/>
              <a:ext cx="122" cy="135"/>
            </a:xfrm>
            <a:custGeom>
              <a:avLst/>
              <a:gdLst>
                <a:gd name="T0" fmla="*/ 0 w 125"/>
                <a:gd name="T1" fmla="*/ 38 h 144"/>
                <a:gd name="T2" fmla="*/ 26 w 125"/>
                <a:gd name="T3" fmla="*/ 38 h 144"/>
                <a:gd name="T4" fmla="*/ 51 w 125"/>
                <a:gd name="T5" fmla="*/ 18 h 144"/>
                <a:gd name="T6" fmla="*/ 55 w 125"/>
                <a:gd name="T7" fmla="*/ 6 h 144"/>
                <a:gd name="T8" fmla="*/ 76 w 125"/>
                <a:gd name="T9" fmla="*/ 0 h 144"/>
                <a:gd name="T10" fmla="*/ 113 w 125"/>
                <a:gd name="T11" fmla="*/ 13 h 144"/>
                <a:gd name="T12" fmla="*/ 118 w 125"/>
                <a:gd name="T13" fmla="*/ 31 h 144"/>
                <a:gd name="T14" fmla="*/ 115 w 125"/>
                <a:gd name="T15" fmla="*/ 78 h 144"/>
                <a:gd name="T16" fmla="*/ 97 w 125"/>
                <a:gd name="T17" fmla="*/ 126 h 144"/>
                <a:gd name="T18" fmla="*/ 61 w 125"/>
                <a:gd name="T19" fmla="*/ 118 h 144"/>
                <a:gd name="T20" fmla="*/ 41 w 125"/>
                <a:gd name="T21" fmla="*/ 107 h 144"/>
                <a:gd name="T22" fmla="*/ 0 w 125"/>
                <a:gd name="T23" fmla="*/ 38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5" h="144">
                  <a:moveTo>
                    <a:pt x="0" y="44"/>
                  </a:moveTo>
                  <a:lnTo>
                    <a:pt x="28" y="44"/>
                  </a:lnTo>
                  <a:lnTo>
                    <a:pt x="53" y="20"/>
                  </a:lnTo>
                  <a:lnTo>
                    <a:pt x="57" y="6"/>
                  </a:lnTo>
                  <a:lnTo>
                    <a:pt x="80" y="0"/>
                  </a:lnTo>
                  <a:lnTo>
                    <a:pt x="119" y="15"/>
                  </a:lnTo>
                  <a:lnTo>
                    <a:pt x="124" y="35"/>
                  </a:lnTo>
                  <a:lnTo>
                    <a:pt x="121" y="89"/>
                  </a:lnTo>
                  <a:lnTo>
                    <a:pt x="101" y="143"/>
                  </a:lnTo>
                  <a:lnTo>
                    <a:pt x="64" y="134"/>
                  </a:lnTo>
                  <a:lnTo>
                    <a:pt x="43" y="122"/>
                  </a:lnTo>
                  <a:lnTo>
                    <a:pt x="0" y="44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22" name="Freeform 221"/>
            <p:cNvSpPr>
              <a:spLocks/>
            </p:cNvSpPr>
            <p:nvPr/>
          </p:nvSpPr>
          <p:spPr bwMode="auto">
            <a:xfrm>
              <a:off x="2864" y="3321"/>
              <a:ext cx="212" cy="241"/>
            </a:xfrm>
            <a:custGeom>
              <a:avLst/>
              <a:gdLst>
                <a:gd name="T0" fmla="*/ 0 w 218"/>
                <a:gd name="T1" fmla="*/ 7 h 258"/>
                <a:gd name="T2" fmla="*/ 23 w 218"/>
                <a:gd name="T3" fmla="*/ 0 h 258"/>
                <a:gd name="T4" fmla="*/ 148 w 218"/>
                <a:gd name="T5" fmla="*/ 21 h 258"/>
                <a:gd name="T6" fmla="*/ 175 w 218"/>
                <a:gd name="T7" fmla="*/ 13 h 258"/>
                <a:gd name="T8" fmla="*/ 205 w 218"/>
                <a:gd name="T9" fmla="*/ 15 h 258"/>
                <a:gd name="T10" fmla="*/ 181 w 218"/>
                <a:gd name="T11" fmla="*/ 33 h 258"/>
                <a:gd name="T12" fmla="*/ 171 w 218"/>
                <a:gd name="T13" fmla="*/ 21 h 258"/>
                <a:gd name="T14" fmla="*/ 140 w 218"/>
                <a:gd name="T15" fmla="*/ 29 h 258"/>
                <a:gd name="T16" fmla="*/ 140 w 218"/>
                <a:gd name="T17" fmla="*/ 92 h 258"/>
                <a:gd name="T18" fmla="*/ 125 w 218"/>
                <a:gd name="T19" fmla="*/ 92 h 258"/>
                <a:gd name="T20" fmla="*/ 125 w 218"/>
                <a:gd name="T21" fmla="*/ 142 h 258"/>
                <a:gd name="T22" fmla="*/ 125 w 218"/>
                <a:gd name="T23" fmla="*/ 214 h 258"/>
                <a:gd name="T24" fmla="*/ 112 w 218"/>
                <a:gd name="T25" fmla="*/ 224 h 258"/>
                <a:gd name="T26" fmla="*/ 94 w 218"/>
                <a:gd name="T27" fmla="*/ 224 h 258"/>
                <a:gd name="T28" fmla="*/ 83 w 218"/>
                <a:gd name="T29" fmla="*/ 208 h 258"/>
                <a:gd name="T30" fmla="*/ 73 w 218"/>
                <a:gd name="T31" fmla="*/ 217 h 258"/>
                <a:gd name="T32" fmla="*/ 53 w 218"/>
                <a:gd name="T33" fmla="*/ 192 h 258"/>
                <a:gd name="T34" fmla="*/ 43 w 218"/>
                <a:gd name="T35" fmla="*/ 113 h 258"/>
                <a:gd name="T36" fmla="*/ 43 w 218"/>
                <a:gd name="T37" fmla="*/ 104 h 258"/>
                <a:gd name="T38" fmla="*/ 0 w 218"/>
                <a:gd name="T39" fmla="*/ 7 h 2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18" h="258">
                  <a:moveTo>
                    <a:pt x="0" y="8"/>
                  </a:moveTo>
                  <a:lnTo>
                    <a:pt x="25" y="0"/>
                  </a:lnTo>
                  <a:lnTo>
                    <a:pt x="156" y="24"/>
                  </a:lnTo>
                  <a:lnTo>
                    <a:pt x="185" y="15"/>
                  </a:lnTo>
                  <a:lnTo>
                    <a:pt x="217" y="17"/>
                  </a:lnTo>
                  <a:lnTo>
                    <a:pt x="191" y="37"/>
                  </a:lnTo>
                  <a:lnTo>
                    <a:pt x="181" y="24"/>
                  </a:lnTo>
                  <a:lnTo>
                    <a:pt x="148" y="33"/>
                  </a:lnTo>
                  <a:lnTo>
                    <a:pt x="148" y="106"/>
                  </a:lnTo>
                  <a:lnTo>
                    <a:pt x="133" y="106"/>
                  </a:lnTo>
                  <a:lnTo>
                    <a:pt x="133" y="163"/>
                  </a:lnTo>
                  <a:lnTo>
                    <a:pt x="133" y="245"/>
                  </a:lnTo>
                  <a:lnTo>
                    <a:pt x="118" y="257"/>
                  </a:lnTo>
                  <a:lnTo>
                    <a:pt x="100" y="257"/>
                  </a:lnTo>
                  <a:lnTo>
                    <a:pt x="87" y="239"/>
                  </a:lnTo>
                  <a:lnTo>
                    <a:pt x="77" y="248"/>
                  </a:lnTo>
                  <a:lnTo>
                    <a:pt x="56" y="221"/>
                  </a:lnTo>
                  <a:lnTo>
                    <a:pt x="45" y="130"/>
                  </a:lnTo>
                  <a:lnTo>
                    <a:pt x="45" y="119"/>
                  </a:lnTo>
                  <a:lnTo>
                    <a:pt x="0" y="8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23" name="Freeform 222"/>
            <p:cNvSpPr>
              <a:spLocks/>
            </p:cNvSpPr>
            <p:nvPr/>
          </p:nvSpPr>
          <p:spPr bwMode="auto">
            <a:xfrm>
              <a:off x="2421" y="2463"/>
              <a:ext cx="131" cy="134"/>
            </a:xfrm>
            <a:custGeom>
              <a:avLst/>
              <a:gdLst>
                <a:gd name="T0" fmla="*/ 0 w 134"/>
                <a:gd name="T1" fmla="*/ 126 h 142"/>
                <a:gd name="T2" fmla="*/ 62 w 134"/>
                <a:gd name="T3" fmla="*/ 0 h 142"/>
                <a:gd name="T4" fmla="*/ 127 w 134"/>
                <a:gd name="T5" fmla="*/ 2 h 142"/>
                <a:gd name="T6" fmla="*/ 127 w 134"/>
                <a:gd name="T7" fmla="*/ 9 h 142"/>
                <a:gd name="T8" fmla="*/ 127 w 134"/>
                <a:gd name="T9" fmla="*/ 33 h 142"/>
                <a:gd name="T10" fmla="*/ 77 w 134"/>
                <a:gd name="T11" fmla="*/ 31 h 142"/>
                <a:gd name="T12" fmla="*/ 77 w 134"/>
                <a:gd name="T13" fmla="*/ 82 h 142"/>
                <a:gd name="T14" fmla="*/ 60 w 134"/>
                <a:gd name="T15" fmla="*/ 90 h 142"/>
                <a:gd name="T16" fmla="*/ 62 w 134"/>
                <a:gd name="T17" fmla="*/ 119 h 142"/>
                <a:gd name="T18" fmla="*/ 0 w 134"/>
                <a:gd name="T19" fmla="*/ 126 h 1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4" h="142">
                  <a:moveTo>
                    <a:pt x="0" y="141"/>
                  </a:moveTo>
                  <a:lnTo>
                    <a:pt x="64" y="0"/>
                  </a:lnTo>
                  <a:lnTo>
                    <a:pt x="133" y="2"/>
                  </a:lnTo>
                  <a:lnTo>
                    <a:pt x="133" y="11"/>
                  </a:lnTo>
                  <a:lnTo>
                    <a:pt x="133" y="37"/>
                  </a:lnTo>
                  <a:lnTo>
                    <a:pt x="81" y="35"/>
                  </a:lnTo>
                  <a:lnTo>
                    <a:pt x="81" y="92"/>
                  </a:lnTo>
                  <a:lnTo>
                    <a:pt x="62" y="101"/>
                  </a:lnTo>
                  <a:lnTo>
                    <a:pt x="64" y="134"/>
                  </a:lnTo>
                  <a:lnTo>
                    <a:pt x="0" y="141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24" name="Freeform 223"/>
            <p:cNvSpPr>
              <a:spLocks/>
            </p:cNvSpPr>
            <p:nvPr/>
          </p:nvSpPr>
          <p:spPr bwMode="auto">
            <a:xfrm>
              <a:off x="3027" y="2558"/>
              <a:ext cx="256" cy="373"/>
            </a:xfrm>
            <a:custGeom>
              <a:avLst/>
              <a:gdLst>
                <a:gd name="T0" fmla="*/ 0 w 263"/>
                <a:gd name="T1" fmla="*/ 184 h 397"/>
                <a:gd name="T2" fmla="*/ 12 w 263"/>
                <a:gd name="T3" fmla="*/ 220 h 397"/>
                <a:gd name="T4" fmla="*/ 20 w 263"/>
                <a:gd name="T5" fmla="*/ 256 h 397"/>
                <a:gd name="T6" fmla="*/ 45 w 263"/>
                <a:gd name="T7" fmla="*/ 271 h 397"/>
                <a:gd name="T8" fmla="*/ 83 w 263"/>
                <a:gd name="T9" fmla="*/ 324 h 397"/>
                <a:gd name="T10" fmla="*/ 131 w 263"/>
                <a:gd name="T11" fmla="*/ 350 h 397"/>
                <a:gd name="T12" fmla="*/ 179 w 263"/>
                <a:gd name="T13" fmla="*/ 343 h 397"/>
                <a:gd name="T14" fmla="*/ 206 w 263"/>
                <a:gd name="T15" fmla="*/ 331 h 397"/>
                <a:gd name="T16" fmla="*/ 191 w 263"/>
                <a:gd name="T17" fmla="*/ 294 h 397"/>
                <a:gd name="T18" fmla="*/ 165 w 263"/>
                <a:gd name="T19" fmla="*/ 274 h 397"/>
                <a:gd name="T20" fmla="*/ 181 w 263"/>
                <a:gd name="T21" fmla="*/ 258 h 397"/>
                <a:gd name="T22" fmla="*/ 183 w 263"/>
                <a:gd name="T23" fmla="*/ 227 h 397"/>
                <a:gd name="T24" fmla="*/ 212 w 263"/>
                <a:gd name="T25" fmla="*/ 184 h 397"/>
                <a:gd name="T26" fmla="*/ 222 w 263"/>
                <a:gd name="T27" fmla="*/ 110 h 397"/>
                <a:gd name="T28" fmla="*/ 248 w 263"/>
                <a:gd name="T29" fmla="*/ 92 h 397"/>
                <a:gd name="T30" fmla="*/ 231 w 263"/>
                <a:gd name="T31" fmla="*/ 76 h 397"/>
                <a:gd name="T32" fmla="*/ 220 w 263"/>
                <a:gd name="T33" fmla="*/ 20 h 397"/>
                <a:gd name="T34" fmla="*/ 202 w 263"/>
                <a:gd name="T35" fmla="*/ 0 h 397"/>
                <a:gd name="T36" fmla="*/ 179 w 263"/>
                <a:gd name="T37" fmla="*/ 23 h 397"/>
                <a:gd name="T38" fmla="*/ 43 w 263"/>
                <a:gd name="T39" fmla="*/ 20 h 397"/>
                <a:gd name="T40" fmla="*/ 43 w 263"/>
                <a:gd name="T41" fmla="*/ 54 h 397"/>
                <a:gd name="T42" fmla="*/ 31 w 263"/>
                <a:gd name="T43" fmla="*/ 54 h 397"/>
                <a:gd name="T44" fmla="*/ 31 w 263"/>
                <a:gd name="T45" fmla="*/ 66 h 397"/>
                <a:gd name="T46" fmla="*/ 29 w 263"/>
                <a:gd name="T47" fmla="*/ 133 h 397"/>
                <a:gd name="T48" fmla="*/ 14 w 263"/>
                <a:gd name="T49" fmla="*/ 137 h 397"/>
                <a:gd name="T50" fmla="*/ 0 w 263"/>
                <a:gd name="T51" fmla="*/ 184 h 39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63" h="397">
                  <a:moveTo>
                    <a:pt x="0" y="209"/>
                  </a:moveTo>
                  <a:lnTo>
                    <a:pt x="12" y="249"/>
                  </a:lnTo>
                  <a:lnTo>
                    <a:pt x="22" y="291"/>
                  </a:lnTo>
                  <a:lnTo>
                    <a:pt x="47" y="307"/>
                  </a:lnTo>
                  <a:lnTo>
                    <a:pt x="87" y="367"/>
                  </a:lnTo>
                  <a:lnTo>
                    <a:pt x="139" y="396"/>
                  </a:lnTo>
                  <a:lnTo>
                    <a:pt x="189" y="389"/>
                  </a:lnTo>
                  <a:lnTo>
                    <a:pt x="218" y="375"/>
                  </a:lnTo>
                  <a:lnTo>
                    <a:pt x="201" y="333"/>
                  </a:lnTo>
                  <a:lnTo>
                    <a:pt x="174" y="311"/>
                  </a:lnTo>
                  <a:lnTo>
                    <a:pt x="191" y="293"/>
                  </a:lnTo>
                  <a:lnTo>
                    <a:pt x="193" y="258"/>
                  </a:lnTo>
                  <a:lnTo>
                    <a:pt x="224" y="209"/>
                  </a:lnTo>
                  <a:lnTo>
                    <a:pt x="234" y="124"/>
                  </a:lnTo>
                  <a:lnTo>
                    <a:pt x="262" y="104"/>
                  </a:lnTo>
                  <a:lnTo>
                    <a:pt x="243" y="86"/>
                  </a:lnTo>
                  <a:lnTo>
                    <a:pt x="232" y="22"/>
                  </a:lnTo>
                  <a:lnTo>
                    <a:pt x="214" y="0"/>
                  </a:lnTo>
                  <a:lnTo>
                    <a:pt x="189" y="26"/>
                  </a:lnTo>
                  <a:lnTo>
                    <a:pt x="45" y="22"/>
                  </a:lnTo>
                  <a:lnTo>
                    <a:pt x="45" y="62"/>
                  </a:lnTo>
                  <a:lnTo>
                    <a:pt x="33" y="62"/>
                  </a:lnTo>
                  <a:lnTo>
                    <a:pt x="33" y="75"/>
                  </a:lnTo>
                  <a:lnTo>
                    <a:pt x="31" y="151"/>
                  </a:lnTo>
                  <a:lnTo>
                    <a:pt x="14" y="155"/>
                  </a:lnTo>
                  <a:lnTo>
                    <a:pt x="0" y="209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25" name="Freeform 224"/>
            <p:cNvSpPr>
              <a:spLocks/>
            </p:cNvSpPr>
            <p:nvPr/>
          </p:nvSpPr>
          <p:spPr bwMode="auto">
            <a:xfrm>
              <a:off x="3163" y="3493"/>
              <a:ext cx="20" cy="31"/>
            </a:xfrm>
            <a:custGeom>
              <a:avLst/>
              <a:gdLst>
                <a:gd name="T0" fmla="*/ 0 w 20"/>
                <a:gd name="T1" fmla="*/ 15 h 33"/>
                <a:gd name="T2" fmla="*/ 11 w 20"/>
                <a:gd name="T3" fmla="*/ 28 h 33"/>
                <a:gd name="T4" fmla="*/ 19 w 20"/>
                <a:gd name="T5" fmla="*/ 19 h 33"/>
                <a:gd name="T6" fmla="*/ 17 w 20"/>
                <a:gd name="T7" fmla="*/ 0 h 33"/>
                <a:gd name="T8" fmla="*/ 0 w 20"/>
                <a:gd name="T9" fmla="*/ 15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33">
                  <a:moveTo>
                    <a:pt x="0" y="17"/>
                  </a:moveTo>
                  <a:lnTo>
                    <a:pt x="11" y="32"/>
                  </a:lnTo>
                  <a:lnTo>
                    <a:pt x="19" y="21"/>
                  </a:lnTo>
                  <a:lnTo>
                    <a:pt x="17" y="0"/>
                  </a:lnTo>
                  <a:lnTo>
                    <a:pt x="0" y="17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26" name="Freeform 225"/>
            <p:cNvSpPr>
              <a:spLocks/>
            </p:cNvSpPr>
            <p:nvPr/>
          </p:nvSpPr>
          <p:spPr bwMode="auto">
            <a:xfrm>
              <a:off x="3236" y="2268"/>
              <a:ext cx="113" cy="106"/>
            </a:xfrm>
            <a:custGeom>
              <a:avLst/>
              <a:gdLst>
                <a:gd name="T0" fmla="*/ 0 w 116"/>
                <a:gd name="T1" fmla="*/ 91 h 113"/>
                <a:gd name="T2" fmla="*/ 2 w 116"/>
                <a:gd name="T3" fmla="*/ 80 h 113"/>
                <a:gd name="T4" fmla="*/ 18 w 116"/>
                <a:gd name="T5" fmla="*/ 59 h 113"/>
                <a:gd name="T6" fmla="*/ 8 w 116"/>
                <a:gd name="T7" fmla="*/ 50 h 113"/>
                <a:gd name="T8" fmla="*/ 8 w 116"/>
                <a:gd name="T9" fmla="*/ 23 h 113"/>
                <a:gd name="T10" fmla="*/ 18 w 116"/>
                <a:gd name="T11" fmla="*/ 4 h 113"/>
                <a:gd name="T12" fmla="*/ 109 w 116"/>
                <a:gd name="T13" fmla="*/ 0 h 113"/>
                <a:gd name="T14" fmla="*/ 93 w 116"/>
                <a:gd name="T15" fmla="*/ 15 h 113"/>
                <a:gd name="T16" fmla="*/ 88 w 116"/>
                <a:gd name="T17" fmla="*/ 53 h 113"/>
                <a:gd name="T18" fmla="*/ 50 w 116"/>
                <a:gd name="T19" fmla="*/ 77 h 113"/>
                <a:gd name="T20" fmla="*/ 18 w 116"/>
                <a:gd name="T21" fmla="*/ 98 h 113"/>
                <a:gd name="T22" fmla="*/ 0 w 116"/>
                <a:gd name="T23" fmla="*/ 91 h 1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6" h="113">
                  <a:moveTo>
                    <a:pt x="0" y="103"/>
                  </a:moveTo>
                  <a:lnTo>
                    <a:pt x="2" y="91"/>
                  </a:lnTo>
                  <a:lnTo>
                    <a:pt x="18" y="67"/>
                  </a:lnTo>
                  <a:lnTo>
                    <a:pt x="8" y="56"/>
                  </a:lnTo>
                  <a:lnTo>
                    <a:pt x="8" y="26"/>
                  </a:lnTo>
                  <a:lnTo>
                    <a:pt x="18" y="4"/>
                  </a:lnTo>
                  <a:lnTo>
                    <a:pt x="115" y="0"/>
                  </a:lnTo>
                  <a:lnTo>
                    <a:pt x="98" y="17"/>
                  </a:lnTo>
                  <a:lnTo>
                    <a:pt x="92" y="60"/>
                  </a:lnTo>
                  <a:lnTo>
                    <a:pt x="52" y="87"/>
                  </a:lnTo>
                  <a:lnTo>
                    <a:pt x="18" y="112"/>
                  </a:lnTo>
                  <a:lnTo>
                    <a:pt x="0" y="103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27" name="Freeform 226"/>
            <p:cNvSpPr>
              <a:spLocks/>
            </p:cNvSpPr>
            <p:nvPr/>
          </p:nvSpPr>
          <p:spPr bwMode="auto">
            <a:xfrm>
              <a:off x="3148" y="3019"/>
              <a:ext cx="169" cy="201"/>
            </a:xfrm>
            <a:custGeom>
              <a:avLst/>
              <a:gdLst>
                <a:gd name="T0" fmla="*/ 0 w 174"/>
                <a:gd name="T1" fmla="*/ 58 h 214"/>
                <a:gd name="T2" fmla="*/ 2 w 174"/>
                <a:gd name="T3" fmla="*/ 95 h 214"/>
                <a:gd name="T4" fmla="*/ 18 w 174"/>
                <a:gd name="T5" fmla="*/ 131 h 214"/>
                <a:gd name="T6" fmla="*/ 50 w 174"/>
                <a:gd name="T7" fmla="*/ 148 h 214"/>
                <a:gd name="T8" fmla="*/ 62 w 174"/>
                <a:gd name="T9" fmla="*/ 150 h 214"/>
                <a:gd name="T10" fmla="*/ 81 w 174"/>
                <a:gd name="T11" fmla="*/ 188 h 214"/>
                <a:gd name="T12" fmla="*/ 139 w 174"/>
                <a:gd name="T13" fmla="*/ 183 h 214"/>
                <a:gd name="T14" fmla="*/ 163 w 174"/>
                <a:gd name="T15" fmla="*/ 166 h 214"/>
                <a:gd name="T16" fmla="*/ 139 w 174"/>
                <a:gd name="T17" fmla="*/ 94 h 214"/>
                <a:gd name="T18" fmla="*/ 146 w 174"/>
                <a:gd name="T19" fmla="*/ 65 h 214"/>
                <a:gd name="T20" fmla="*/ 66 w 174"/>
                <a:gd name="T21" fmla="*/ 0 h 214"/>
                <a:gd name="T22" fmla="*/ 48 w 174"/>
                <a:gd name="T23" fmla="*/ 33 h 214"/>
                <a:gd name="T24" fmla="*/ 39 w 174"/>
                <a:gd name="T25" fmla="*/ 23 h 214"/>
                <a:gd name="T26" fmla="*/ 33 w 174"/>
                <a:gd name="T27" fmla="*/ 31 h 214"/>
                <a:gd name="T28" fmla="*/ 31 w 174"/>
                <a:gd name="T29" fmla="*/ 0 h 214"/>
                <a:gd name="T30" fmla="*/ 12 w 174"/>
                <a:gd name="T31" fmla="*/ 2 h 214"/>
                <a:gd name="T32" fmla="*/ 14 w 174"/>
                <a:gd name="T33" fmla="*/ 24 h 214"/>
                <a:gd name="T34" fmla="*/ 16 w 174"/>
                <a:gd name="T35" fmla="*/ 39 h 214"/>
                <a:gd name="T36" fmla="*/ 0 w 174"/>
                <a:gd name="T37" fmla="*/ 58 h 21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74" h="214">
                  <a:moveTo>
                    <a:pt x="0" y="66"/>
                  </a:moveTo>
                  <a:lnTo>
                    <a:pt x="2" y="108"/>
                  </a:lnTo>
                  <a:lnTo>
                    <a:pt x="20" y="148"/>
                  </a:lnTo>
                  <a:lnTo>
                    <a:pt x="52" y="168"/>
                  </a:lnTo>
                  <a:lnTo>
                    <a:pt x="66" y="170"/>
                  </a:lnTo>
                  <a:lnTo>
                    <a:pt x="85" y="213"/>
                  </a:lnTo>
                  <a:lnTo>
                    <a:pt x="147" y="208"/>
                  </a:lnTo>
                  <a:lnTo>
                    <a:pt x="173" y="188"/>
                  </a:lnTo>
                  <a:lnTo>
                    <a:pt x="147" y="106"/>
                  </a:lnTo>
                  <a:lnTo>
                    <a:pt x="154" y="73"/>
                  </a:lnTo>
                  <a:lnTo>
                    <a:pt x="70" y="0"/>
                  </a:lnTo>
                  <a:lnTo>
                    <a:pt x="50" y="37"/>
                  </a:lnTo>
                  <a:lnTo>
                    <a:pt x="41" y="26"/>
                  </a:lnTo>
                  <a:lnTo>
                    <a:pt x="35" y="35"/>
                  </a:lnTo>
                  <a:lnTo>
                    <a:pt x="33" y="0"/>
                  </a:lnTo>
                  <a:lnTo>
                    <a:pt x="12" y="2"/>
                  </a:lnTo>
                  <a:lnTo>
                    <a:pt x="14" y="28"/>
                  </a:lnTo>
                  <a:lnTo>
                    <a:pt x="16" y="44"/>
                  </a:lnTo>
                  <a:lnTo>
                    <a:pt x="0" y="66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28" name="Freeform 227"/>
            <p:cNvSpPr>
              <a:spLocks/>
            </p:cNvSpPr>
            <p:nvPr/>
          </p:nvSpPr>
          <p:spPr bwMode="auto">
            <a:xfrm>
              <a:off x="2679" y="2789"/>
              <a:ext cx="35" cy="96"/>
            </a:xfrm>
            <a:custGeom>
              <a:avLst/>
              <a:gdLst>
                <a:gd name="T0" fmla="*/ 0 w 36"/>
                <a:gd name="T1" fmla="*/ 0 h 103"/>
                <a:gd name="T2" fmla="*/ 16 w 36"/>
                <a:gd name="T3" fmla="*/ 4 h 103"/>
                <a:gd name="T4" fmla="*/ 33 w 36"/>
                <a:gd name="T5" fmla="*/ 86 h 103"/>
                <a:gd name="T6" fmla="*/ 20 w 36"/>
                <a:gd name="T7" fmla="*/ 89 h 103"/>
                <a:gd name="T8" fmla="*/ 0 w 36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103">
                  <a:moveTo>
                    <a:pt x="0" y="0"/>
                  </a:moveTo>
                  <a:lnTo>
                    <a:pt x="16" y="4"/>
                  </a:lnTo>
                  <a:lnTo>
                    <a:pt x="35" y="99"/>
                  </a:lnTo>
                  <a:lnTo>
                    <a:pt x="22" y="102"/>
                  </a:lnTo>
                  <a:lnTo>
                    <a:pt x="0" y="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29" name="Freeform 228"/>
            <p:cNvSpPr>
              <a:spLocks/>
            </p:cNvSpPr>
            <p:nvPr/>
          </p:nvSpPr>
          <p:spPr bwMode="auto">
            <a:xfrm>
              <a:off x="3481" y="2494"/>
              <a:ext cx="81" cy="72"/>
            </a:xfrm>
            <a:custGeom>
              <a:avLst/>
              <a:gdLst>
                <a:gd name="T0" fmla="*/ 0 w 83"/>
                <a:gd name="T1" fmla="*/ 31 h 77"/>
                <a:gd name="T2" fmla="*/ 4 w 83"/>
                <a:gd name="T3" fmla="*/ 31 h 77"/>
                <a:gd name="T4" fmla="*/ 10 w 83"/>
                <a:gd name="T5" fmla="*/ 40 h 77"/>
                <a:gd name="T6" fmla="*/ 44 w 83"/>
                <a:gd name="T7" fmla="*/ 38 h 77"/>
                <a:gd name="T8" fmla="*/ 73 w 83"/>
                <a:gd name="T9" fmla="*/ 0 h 77"/>
                <a:gd name="T10" fmla="*/ 78 w 83"/>
                <a:gd name="T11" fmla="*/ 23 h 77"/>
                <a:gd name="T12" fmla="*/ 69 w 83"/>
                <a:gd name="T13" fmla="*/ 23 h 77"/>
                <a:gd name="T14" fmla="*/ 73 w 83"/>
                <a:gd name="T15" fmla="*/ 38 h 77"/>
                <a:gd name="T16" fmla="*/ 60 w 83"/>
                <a:gd name="T17" fmla="*/ 66 h 77"/>
                <a:gd name="T18" fmla="*/ 14 w 83"/>
                <a:gd name="T19" fmla="*/ 61 h 77"/>
                <a:gd name="T20" fmla="*/ 0 w 83"/>
                <a:gd name="T21" fmla="*/ 31 h 7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3" h="77">
                  <a:moveTo>
                    <a:pt x="0" y="35"/>
                  </a:moveTo>
                  <a:lnTo>
                    <a:pt x="4" y="35"/>
                  </a:lnTo>
                  <a:lnTo>
                    <a:pt x="10" y="46"/>
                  </a:lnTo>
                  <a:lnTo>
                    <a:pt x="46" y="44"/>
                  </a:lnTo>
                  <a:lnTo>
                    <a:pt x="77" y="0"/>
                  </a:lnTo>
                  <a:lnTo>
                    <a:pt x="82" y="27"/>
                  </a:lnTo>
                  <a:lnTo>
                    <a:pt x="73" y="27"/>
                  </a:lnTo>
                  <a:lnTo>
                    <a:pt x="77" y="44"/>
                  </a:lnTo>
                  <a:lnTo>
                    <a:pt x="63" y="76"/>
                  </a:lnTo>
                  <a:lnTo>
                    <a:pt x="14" y="69"/>
                  </a:lnTo>
                  <a:lnTo>
                    <a:pt x="0" y="35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30" name="Freeform 229"/>
            <p:cNvSpPr>
              <a:spLocks/>
            </p:cNvSpPr>
            <p:nvPr/>
          </p:nvSpPr>
          <p:spPr bwMode="auto">
            <a:xfrm>
              <a:off x="2794" y="2270"/>
              <a:ext cx="69" cy="141"/>
            </a:xfrm>
            <a:custGeom>
              <a:avLst/>
              <a:gdLst>
                <a:gd name="T0" fmla="*/ 0 w 70"/>
                <a:gd name="T1" fmla="*/ 60 h 150"/>
                <a:gd name="T2" fmla="*/ 14 w 70"/>
                <a:gd name="T3" fmla="*/ 49 h 150"/>
                <a:gd name="T4" fmla="*/ 23 w 70"/>
                <a:gd name="T5" fmla="*/ 0 h 150"/>
                <a:gd name="T6" fmla="*/ 62 w 70"/>
                <a:gd name="T7" fmla="*/ 0 h 150"/>
                <a:gd name="T8" fmla="*/ 52 w 70"/>
                <a:gd name="T9" fmla="*/ 15 h 150"/>
                <a:gd name="T10" fmla="*/ 64 w 70"/>
                <a:gd name="T11" fmla="*/ 36 h 150"/>
                <a:gd name="T12" fmla="*/ 40 w 70"/>
                <a:gd name="T13" fmla="*/ 60 h 150"/>
                <a:gd name="T14" fmla="*/ 67 w 70"/>
                <a:gd name="T15" fmla="*/ 76 h 150"/>
                <a:gd name="T16" fmla="*/ 33 w 70"/>
                <a:gd name="T17" fmla="*/ 132 h 150"/>
                <a:gd name="T18" fmla="*/ 29 w 70"/>
                <a:gd name="T19" fmla="*/ 96 h 150"/>
                <a:gd name="T20" fmla="*/ 0 w 70"/>
                <a:gd name="T21" fmla="*/ 60 h 1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" h="150">
                  <a:moveTo>
                    <a:pt x="0" y="68"/>
                  </a:moveTo>
                  <a:lnTo>
                    <a:pt x="14" y="55"/>
                  </a:lnTo>
                  <a:lnTo>
                    <a:pt x="23" y="0"/>
                  </a:lnTo>
                  <a:lnTo>
                    <a:pt x="64" y="0"/>
                  </a:lnTo>
                  <a:lnTo>
                    <a:pt x="54" y="17"/>
                  </a:lnTo>
                  <a:lnTo>
                    <a:pt x="66" y="40"/>
                  </a:lnTo>
                  <a:lnTo>
                    <a:pt x="42" y="68"/>
                  </a:lnTo>
                  <a:lnTo>
                    <a:pt x="69" y="86"/>
                  </a:lnTo>
                  <a:lnTo>
                    <a:pt x="33" y="149"/>
                  </a:lnTo>
                  <a:lnTo>
                    <a:pt x="29" y="108"/>
                  </a:lnTo>
                  <a:lnTo>
                    <a:pt x="0" y="68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31" name="Freeform 230"/>
            <p:cNvSpPr>
              <a:spLocks/>
            </p:cNvSpPr>
            <p:nvPr/>
          </p:nvSpPr>
          <p:spPr bwMode="auto">
            <a:xfrm>
              <a:off x="3146" y="2927"/>
              <a:ext cx="82" cy="102"/>
            </a:xfrm>
            <a:custGeom>
              <a:avLst/>
              <a:gdLst>
                <a:gd name="T0" fmla="*/ 0 w 84"/>
                <a:gd name="T1" fmla="*/ 96 h 107"/>
                <a:gd name="T2" fmla="*/ 12 w 84"/>
                <a:gd name="T3" fmla="*/ 90 h 107"/>
                <a:gd name="T4" fmla="*/ 31 w 84"/>
                <a:gd name="T5" fmla="*/ 90 h 107"/>
                <a:gd name="T6" fmla="*/ 33 w 84"/>
                <a:gd name="T7" fmla="*/ 73 h 107"/>
                <a:gd name="T8" fmla="*/ 62 w 84"/>
                <a:gd name="T9" fmla="*/ 68 h 107"/>
                <a:gd name="T10" fmla="*/ 79 w 84"/>
                <a:gd name="T11" fmla="*/ 33 h 107"/>
                <a:gd name="T12" fmla="*/ 62 w 84"/>
                <a:gd name="T13" fmla="*/ 0 h 107"/>
                <a:gd name="T14" fmla="*/ 18 w 84"/>
                <a:gd name="T15" fmla="*/ 6 h 107"/>
                <a:gd name="T16" fmla="*/ 22 w 84"/>
                <a:gd name="T17" fmla="*/ 31 h 107"/>
                <a:gd name="T18" fmla="*/ 14 w 84"/>
                <a:gd name="T19" fmla="*/ 49 h 107"/>
                <a:gd name="T20" fmla="*/ 0 w 84"/>
                <a:gd name="T21" fmla="*/ 96 h 10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4" h="107">
                  <a:moveTo>
                    <a:pt x="0" y="106"/>
                  </a:moveTo>
                  <a:lnTo>
                    <a:pt x="12" y="99"/>
                  </a:lnTo>
                  <a:lnTo>
                    <a:pt x="33" y="99"/>
                  </a:lnTo>
                  <a:lnTo>
                    <a:pt x="35" y="81"/>
                  </a:lnTo>
                  <a:lnTo>
                    <a:pt x="66" y="75"/>
                  </a:lnTo>
                  <a:lnTo>
                    <a:pt x="83" y="37"/>
                  </a:lnTo>
                  <a:lnTo>
                    <a:pt x="66" y="0"/>
                  </a:lnTo>
                  <a:lnTo>
                    <a:pt x="18" y="6"/>
                  </a:lnTo>
                  <a:lnTo>
                    <a:pt x="24" y="35"/>
                  </a:lnTo>
                  <a:lnTo>
                    <a:pt x="14" y="53"/>
                  </a:lnTo>
                  <a:lnTo>
                    <a:pt x="0" y="106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32" name="Freeform 231"/>
            <p:cNvSpPr>
              <a:spLocks/>
            </p:cNvSpPr>
            <p:nvPr/>
          </p:nvSpPr>
          <p:spPr bwMode="auto">
            <a:xfrm>
              <a:off x="3067" y="2384"/>
              <a:ext cx="173" cy="197"/>
            </a:xfrm>
            <a:custGeom>
              <a:avLst/>
              <a:gdLst>
                <a:gd name="T0" fmla="*/ 0 w 178"/>
                <a:gd name="T1" fmla="*/ 31 h 212"/>
                <a:gd name="T2" fmla="*/ 6 w 178"/>
                <a:gd name="T3" fmla="*/ 177 h 212"/>
                <a:gd name="T4" fmla="*/ 141 w 178"/>
                <a:gd name="T5" fmla="*/ 182 h 212"/>
                <a:gd name="T6" fmla="*/ 164 w 178"/>
                <a:gd name="T7" fmla="*/ 159 h 212"/>
                <a:gd name="T8" fmla="*/ 167 w 178"/>
                <a:gd name="T9" fmla="*/ 141 h 212"/>
                <a:gd name="T10" fmla="*/ 118 w 178"/>
                <a:gd name="T11" fmla="*/ 38 h 212"/>
                <a:gd name="T12" fmla="*/ 141 w 178"/>
                <a:gd name="T13" fmla="*/ 72 h 212"/>
                <a:gd name="T14" fmla="*/ 155 w 178"/>
                <a:gd name="T15" fmla="*/ 43 h 212"/>
                <a:gd name="T16" fmla="*/ 141 w 178"/>
                <a:gd name="T17" fmla="*/ 6 h 212"/>
                <a:gd name="T18" fmla="*/ 110 w 178"/>
                <a:gd name="T19" fmla="*/ 13 h 212"/>
                <a:gd name="T20" fmla="*/ 108 w 178"/>
                <a:gd name="T21" fmla="*/ 4 h 212"/>
                <a:gd name="T22" fmla="*/ 91 w 178"/>
                <a:gd name="T23" fmla="*/ 4 h 212"/>
                <a:gd name="T24" fmla="*/ 64 w 178"/>
                <a:gd name="T25" fmla="*/ 15 h 212"/>
                <a:gd name="T26" fmla="*/ 6 w 178"/>
                <a:gd name="T27" fmla="*/ 0 h 212"/>
                <a:gd name="T28" fmla="*/ 0 w 178"/>
                <a:gd name="T29" fmla="*/ 31 h 2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8" h="212">
                  <a:moveTo>
                    <a:pt x="0" y="35"/>
                  </a:moveTo>
                  <a:lnTo>
                    <a:pt x="6" y="206"/>
                  </a:lnTo>
                  <a:lnTo>
                    <a:pt x="149" y="211"/>
                  </a:lnTo>
                  <a:lnTo>
                    <a:pt x="174" y="184"/>
                  </a:lnTo>
                  <a:lnTo>
                    <a:pt x="177" y="164"/>
                  </a:lnTo>
                  <a:lnTo>
                    <a:pt x="124" y="44"/>
                  </a:lnTo>
                  <a:lnTo>
                    <a:pt x="149" y="83"/>
                  </a:lnTo>
                  <a:lnTo>
                    <a:pt x="164" y="50"/>
                  </a:lnTo>
                  <a:lnTo>
                    <a:pt x="149" y="6"/>
                  </a:lnTo>
                  <a:lnTo>
                    <a:pt x="116" y="15"/>
                  </a:lnTo>
                  <a:lnTo>
                    <a:pt x="114" y="4"/>
                  </a:lnTo>
                  <a:lnTo>
                    <a:pt x="97" y="4"/>
                  </a:lnTo>
                  <a:lnTo>
                    <a:pt x="68" y="17"/>
                  </a:lnTo>
                  <a:lnTo>
                    <a:pt x="6" y="0"/>
                  </a:lnTo>
                  <a:lnTo>
                    <a:pt x="0" y="35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33" name="Freeform 232"/>
            <p:cNvSpPr>
              <a:spLocks/>
            </p:cNvSpPr>
            <p:nvPr/>
          </p:nvSpPr>
          <p:spPr bwMode="auto">
            <a:xfrm>
              <a:off x="2603" y="2713"/>
              <a:ext cx="119" cy="106"/>
            </a:xfrm>
            <a:custGeom>
              <a:avLst/>
              <a:gdLst>
                <a:gd name="T0" fmla="*/ 0 w 122"/>
                <a:gd name="T1" fmla="*/ 84 h 114"/>
                <a:gd name="T2" fmla="*/ 8 w 122"/>
                <a:gd name="T3" fmla="*/ 93 h 114"/>
                <a:gd name="T4" fmla="*/ 39 w 122"/>
                <a:gd name="T5" fmla="*/ 98 h 114"/>
                <a:gd name="T6" fmla="*/ 35 w 122"/>
                <a:gd name="T7" fmla="*/ 73 h 114"/>
                <a:gd name="T8" fmla="*/ 75 w 122"/>
                <a:gd name="T9" fmla="*/ 68 h 114"/>
                <a:gd name="T10" fmla="*/ 91 w 122"/>
                <a:gd name="T11" fmla="*/ 73 h 114"/>
                <a:gd name="T12" fmla="*/ 115 w 122"/>
                <a:gd name="T13" fmla="*/ 56 h 114"/>
                <a:gd name="T14" fmla="*/ 83 w 122"/>
                <a:gd name="T15" fmla="*/ 19 h 114"/>
                <a:gd name="T16" fmla="*/ 83 w 122"/>
                <a:gd name="T17" fmla="*/ 0 h 114"/>
                <a:gd name="T18" fmla="*/ 18 w 122"/>
                <a:gd name="T19" fmla="*/ 32 h 114"/>
                <a:gd name="T20" fmla="*/ 0 w 122"/>
                <a:gd name="T21" fmla="*/ 84 h 1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2" h="114">
                  <a:moveTo>
                    <a:pt x="0" y="97"/>
                  </a:moveTo>
                  <a:lnTo>
                    <a:pt x="8" y="108"/>
                  </a:lnTo>
                  <a:lnTo>
                    <a:pt x="41" y="113"/>
                  </a:lnTo>
                  <a:lnTo>
                    <a:pt x="37" y="84"/>
                  </a:lnTo>
                  <a:lnTo>
                    <a:pt x="79" y="79"/>
                  </a:lnTo>
                  <a:lnTo>
                    <a:pt x="95" y="84"/>
                  </a:lnTo>
                  <a:lnTo>
                    <a:pt x="121" y="64"/>
                  </a:lnTo>
                  <a:lnTo>
                    <a:pt x="87" y="22"/>
                  </a:lnTo>
                  <a:lnTo>
                    <a:pt x="87" y="0"/>
                  </a:lnTo>
                  <a:lnTo>
                    <a:pt x="18" y="37"/>
                  </a:lnTo>
                  <a:lnTo>
                    <a:pt x="0" y="97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34" name="Freeform 233"/>
            <p:cNvSpPr>
              <a:spLocks/>
            </p:cNvSpPr>
            <p:nvPr/>
          </p:nvSpPr>
          <p:spPr bwMode="auto">
            <a:xfrm>
              <a:off x="3358" y="2637"/>
              <a:ext cx="150" cy="123"/>
            </a:xfrm>
            <a:custGeom>
              <a:avLst/>
              <a:gdLst>
                <a:gd name="T0" fmla="*/ 0 w 154"/>
                <a:gd name="T1" fmla="*/ 115 h 131"/>
                <a:gd name="T2" fmla="*/ 38 w 154"/>
                <a:gd name="T3" fmla="*/ 88 h 131"/>
                <a:gd name="T4" fmla="*/ 32 w 154"/>
                <a:gd name="T5" fmla="*/ 77 h 131"/>
                <a:gd name="T6" fmla="*/ 44 w 154"/>
                <a:gd name="T7" fmla="*/ 61 h 131"/>
                <a:gd name="T8" fmla="*/ 82 w 154"/>
                <a:gd name="T9" fmla="*/ 11 h 131"/>
                <a:gd name="T10" fmla="*/ 131 w 154"/>
                <a:gd name="T11" fmla="*/ 0 h 131"/>
                <a:gd name="T12" fmla="*/ 145 w 154"/>
                <a:gd name="T13" fmla="*/ 43 h 131"/>
                <a:gd name="T14" fmla="*/ 132 w 154"/>
                <a:gd name="T15" fmla="*/ 61 h 131"/>
                <a:gd name="T16" fmla="*/ 80 w 154"/>
                <a:gd name="T17" fmla="*/ 93 h 131"/>
                <a:gd name="T18" fmla="*/ 0 w 154"/>
                <a:gd name="T19" fmla="*/ 115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4" h="131">
                  <a:moveTo>
                    <a:pt x="0" y="130"/>
                  </a:moveTo>
                  <a:lnTo>
                    <a:pt x="40" y="100"/>
                  </a:lnTo>
                  <a:lnTo>
                    <a:pt x="34" y="87"/>
                  </a:lnTo>
                  <a:lnTo>
                    <a:pt x="46" y="69"/>
                  </a:lnTo>
                  <a:lnTo>
                    <a:pt x="86" y="13"/>
                  </a:lnTo>
                  <a:lnTo>
                    <a:pt x="138" y="0"/>
                  </a:lnTo>
                  <a:lnTo>
                    <a:pt x="153" y="49"/>
                  </a:lnTo>
                  <a:lnTo>
                    <a:pt x="140" y="69"/>
                  </a:lnTo>
                  <a:lnTo>
                    <a:pt x="84" y="105"/>
                  </a:lnTo>
                  <a:lnTo>
                    <a:pt x="0" y="130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35" name="Freeform 234"/>
            <p:cNvSpPr>
              <a:spLocks/>
            </p:cNvSpPr>
            <p:nvPr/>
          </p:nvSpPr>
          <p:spPr bwMode="auto">
            <a:xfrm>
              <a:off x="3351" y="2671"/>
              <a:ext cx="54" cy="89"/>
            </a:xfrm>
            <a:custGeom>
              <a:avLst/>
              <a:gdLst>
                <a:gd name="T0" fmla="*/ 0 w 56"/>
                <a:gd name="T1" fmla="*/ 15 h 95"/>
                <a:gd name="T2" fmla="*/ 10 w 56"/>
                <a:gd name="T3" fmla="*/ 82 h 95"/>
                <a:gd name="T4" fmla="*/ 45 w 56"/>
                <a:gd name="T5" fmla="*/ 56 h 95"/>
                <a:gd name="T6" fmla="*/ 40 w 56"/>
                <a:gd name="T7" fmla="*/ 45 h 95"/>
                <a:gd name="T8" fmla="*/ 51 w 56"/>
                <a:gd name="T9" fmla="*/ 31 h 95"/>
                <a:gd name="T10" fmla="*/ 51 w 56"/>
                <a:gd name="T11" fmla="*/ 11 h 95"/>
                <a:gd name="T12" fmla="*/ 25 w 56"/>
                <a:gd name="T13" fmla="*/ 0 h 95"/>
                <a:gd name="T14" fmla="*/ 0 w 56"/>
                <a:gd name="T15" fmla="*/ 15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" h="95">
                  <a:moveTo>
                    <a:pt x="0" y="17"/>
                  </a:moveTo>
                  <a:lnTo>
                    <a:pt x="10" y="94"/>
                  </a:lnTo>
                  <a:lnTo>
                    <a:pt x="49" y="64"/>
                  </a:lnTo>
                  <a:lnTo>
                    <a:pt x="43" y="51"/>
                  </a:lnTo>
                  <a:lnTo>
                    <a:pt x="55" y="35"/>
                  </a:lnTo>
                  <a:lnTo>
                    <a:pt x="55" y="13"/>
                  </a:lnTo>
                  <a:lnTo>
                    <a:pt x="27" y="0"/>
                  </a:lnTo>
                  <a:lnTo>
                    <a:pt x="0" y="17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36" name="Freeform 235"/>
            <p:cNvSpPr>
              <a:spLocks/>
            </p:cNvSpPr>
            <p:nvPr/>
          </p:nvSpPr>
          <p:spPr bwMode="auto">
            <a:xfrm>
              <a:off x="3024" y="3154"/>
              <a:ext cx="184" cy="186"/>
            </a:xfrm>
            <a:custGeom>
              <a:avLst/>
              <a:gdLst>
                <a:gd name="T0" fmla="*/ 0 w 189"/>
                <a:gd name="T1" fmla="*/ 84 h 199"/>
                <a:gd name="T2" fmla="*/ 0 w 189"/>
                <a:gd name="T3" fmla="*/ 151 h 199"/>
                <a:gd name="T4" fmla="*/ 18 w 189"/>
                <a:gd name="T5" fmla="*/ 168 h 199"/>
                <a:gd name="T6" fmla="*/ 48 w 189"/>
                <a:gd name="T7" fmla="*/ 173 h 199"/>
                <a:gd name="T8" fmla="*/ 75 w 189"/>
                <a:gd name="T9" fmla="*/ 173 h 199"/>
                <a:gd name="T10" fmla="*/ 100 w 189"/>
                <a:gd name="T11" fmla="*/ 151 h 199"/>
                <a:gd name="T12" fmla="*/ 104 w 189"/>
                <a:gd name="T13" fmla="*/ 139 h 199"/>
                <a:gd name="T14" fmla="*/ 126 w 189"/>
                <a:gd name="T15" fmla="*/ 132 h 199"/>
                <a:gd name="T16" fmla="*/ 123 w 189"/>
                <a:gd name="T17" fmla="*/ 124 h 199"/>
                <a:gd name="T18" fmla="*/ 169 w 189"/>
                <a:gd name="T19" fmla="*/ 103 h 199"/>
                <a:gd name="T20" fmla="*/ 162 w 189"/>
                <a:gd name="T21" fmla="*/ 97 h 199"/>
                <a:gd name="T22" fmla="*/ 178 w 189"/>
                <a:gd name="T23" fmla="*/ 43 h 199"/>
                <a:gd name="T24" fmla="*/ 167 w 189"/>
                <a:gd name="T25" fmla="*/ 21 h 199"/>
                <a:gd name="T26" fmla="*/ 138 w 189"/>
                <a:gd name="T27" fmla="*/ 6 h 199"/>
                <a:gd name="T28" fmla="*/ 129 w 189"/>
                <a:gd name="T29" fmla="*/ 0 h 199"/>
                <a:gd name="T30" fmla="*/ 104 w 189"/>
                <a:gd name="T31" fmla="*/ 18 h 199"/>
                <a:gd name="T32" fmla="*/ 100 w 189"/>
                <a:gd name="T33" fmla="*/ 62 h 199"/>
                <a:gd name="T34" fmla="*/ 117 w 189"/>
                <a:gd name="T35" fmla="*/ 70 h 199"/>
                <a:gd name="T36" fmla="*/ 117 w 189"/>
                <a:gd name="T37" fmla="*/ 89 h 199"/>
                <a:gd name="T38" fmla="*/ 31 w 189"/>
                <a:gd name="T39" fmla="*/ 48 h 199"/>
                <a:gd name="T40" fmla="*/ 33 w 189"/>
                <a:gd name="T41" fmla="*/ 84 h 199"/>
                <a:gd name="T42" fmla="*/ 0 w 189"/>
                <a:gd name="T43" fmla="*/ 84 h 1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9" h="199">
                  <a:moveTo>
                    <a:pt x="0" y="96"/>
                  </a:moveTo>
                  <a:lnTo>
                    <a:pt x="0" y="173"/>
                  </a:lnTo>
                  <a:lnTo>
                    <a:pt x="18" y="193"/>
                  </a:lnTo>
                  <a:lnTo>
                    <a:pt x="50" y="198"/>
                  </a:lnTo>
                  <a:lnTo>
                    <a:pt x="79" y="198"/>
                  </a:lnTo>
                  <a:lnTo>
                    <a:pt x="106" y="173"/>
                  </a:lnTo>
                  <a:lnTo>
                    <a:pt x="110" y="159"/>
                  </a:lnTo>
                  <a:lnTo>
                    <a:pt x="133" y="151"/>
                  </a:lnTo>
                  <a:lnTo>
                    <a:pt x="129" y="142"/>
                  </a:lnTo>
                  <a:lnTo>
                    <a:pt x="179" y="118"/>
                  </a:lnTo>
                  <a:lnTo>
                    <a:pt x="171" y="111"/>
                  </a:lnTo>
                  <a:lnTo>
                    <a:pt x="188" y="49"/>
                  </a:lnTo>
                  <a:lnTo>
                    <a:pt x="177" y="24"/>
                  </a:lnTo>
                  <a:lnTo>
                    <a:pt x="146" y="6"/>
                  </a:lnTo>
                  <a:lnTo>
                    <a:pt x="137" y="0"/>
                  </a:lnTo>
                  <a:lnTo>
                    <a:pt x="110" y="20"/>
                  </a:lnTo>
                  <a:lnTo>
                    <a:pt x="106" y="71"/>
                  </a:lnTo>
                  <a:lnTo>
                    <a:pt x="123" y="80"/>
                  </a:lnTo>
                  <a:lnTo>
                    <a:pt x="123" y="102"/>
                  </a:lnTo>
                  <a:lnTo>
                    <a:pt x="33" y="55"/>
                  </a:lnTo>
                  <a:lnTo>
                    <a:pt x="35" y="96"/>
                  </a:lnTo>
                  <a:lnTo>
                    <a:pt x="0" y="96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37" name="Freeform 236"/>
            <p:cNvSpPr>
              <a:spLocks/>
            </p:cNvSpPr>
            <p:nvPr/>
          </p:nvSpPr>
          <p:spPr bwMode="auto">
            <a:xfrm>
              <a:off x="2941" y="3423"/>
              <a:ext cx="253" cy="249"/>
            </a:xfrm>
            <a:custGeom>
              <a:avLst/>
              <a:gdLst>
                <a:gd name="T0" fmla="*/ 0 w 259"/>
                <a:gd name="T1" fmla="*/ 121 h 266"/>
                <a:gd name="T2" fmla="*/ 8 w 259"/>
                <a:gd name="T3" fmla="*/ 113 h 266"/>
                <a:gd name="T4" fmla="*/ 20 w 259"/>
                <a:gd name="T5" fmla="*/ 128 h 266"/>
                <a:gd name="T6" fmla="*/ 37 w 259"/>
                <a:gd name="T7" fmla="*/ 128 h 266"/>
                <a:gd name="T8" fmla="*/ 52 w 259"/>
                <a:gd name="T9" fmla="*/ 117 h 266"/>
                <a:gd name="T10" fmla="*/ 52 w 259"/>
                <a:gd name="T11" fmla="*/ 45 h 266"/>
                <a:gd name="T12" fmla="*/ 64 w 259"/>
                <a:gd name="T13" fmla="*/ 64 h 266"/>
                <a:gd name="T14" fmla="*/ 63 w 259"/>
                <a:gd name="T15" fmla="*/ 83 h 266"/>
                <a:gd name="T16" fmla="*/ 85 w 259"/>
                <a:gd name="T17" fmla="*/ 81 h 266"/>
                <a:gd name="T18" fmla="*/ 103 w 259"/>
                <a:gd name="T19" fmla="*/ 61 h 266"/>
                <a:gd name="T20" fmla="*/ 135 w 259"/>
                <a:gd name="T21" fmla="*/ 61 h 266"/>
                <a:gd name="T22" fmla="*/ 191 w 259"/>
                <a:gd name="T23" fmla="*/ 0 h 266"/>
                <a:gd name="T24" fmla="*/ 227 w 259"/>
                <a:gd name="T25" fmla="*/ 7 h 266"/>
                <a:gd name="T26" fmla="*/ 232 w 259"/>
                <a:gd name="T27" fmla="*/ 64 h 266"/>
                <a:gd name="T28" fmla="*/ 216 w 259"/>
                <a:gd name="T29" fmla="*/ 80 h 266"/>
                <a:gd name="T30" fmla="*/ 227 w 259"/>
                <a:gd name="T31" fmla="*/ 93 h 266"/>
                <a:gd name="T32" fmla="*/ 233 w 259"/>
                <a:gd name="T33" fmla="*/ 83 h 266"/>
                <a:gd name="T34" fmla="*/ 246 w 259"/>
                <a:gd name="T35" fmla="*/ 83 h 266"/>
                <a:gd name="T36" fmla="*/ 239 w 259"/>
                <a:gd name="T37" fmla="*/ 117 h 266"/>
                <a:gd name="T38" fmla="*/ 204 w 259"/>
                <a:gd name="T39" fmla="*/ 169 h 266"/>
                <a:gd name="T40" fmla="*/ 158 w 259"/>
                <a:gd name="T41" fmla="*/ 213 h 266"/>
                <a:gd name="T42" fmla="*/ 127 w 259"/>
                <a:gd name="T43" fmla="*/ 229 h 266"/>
                <a:gd name="T44" fmla="*/ 29 w 259"/>
                <a:gd name="T45" fmla="*/ 232 h 266"/>
                <a:gd name="T46" fmla="*/ 21 w 259"/>
                <a:gd name="T47" fmla="*/ 204 h 266"/>
                <a:gd name="T48" fmla="*/ 25 w 259"/>
                <a:gd name="T49" fmla="*/ 185 h 266"/>
                <a:gd name="T50" fmla="*/ 0 w 259"/>
                <a:gd name="T51" fmla="*/ 121 h 26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9" h="266">
                  <a:moveTo>
                    <a:pt x="0" y="138"/>
                  </a:moveTo>
                  <a:lnTo>
                    <a:pt x="8" y="129"/>
                  </a:lnTo>
                  <a:lnTo>
                    <a:pt x="20" y="146"/>
                  </a:lnTo>
                  <a:lnTo>
                    <a:pt x="39" y="146"/>
                  </a:lnTo>
                  <a:lnTo>
                    <a:pt x="54" y="133"/>
                  </a:lnTo>
                  <a:lnTo>
                    <a:pt x="54" y="51"/>
                  </a:lnTo>
                  <a:lnTo>
                    <a:pt x="68" y="73"/>
                  </a:lnTo>
                  <a:lnTo>
                    <a:pt x="66" y="95"/>
                  </a:lnTo>
                  <a:lnTo>
                    <a:pt x="89" y="93"/>
                  </a:lnTo>
                  <a:lnTo>
                    <a:pt x="108" y="69"/>
                  </a:lnTo>
                  <a:lnTo>
                    <a:pt x="141" y="69"/>
                  </a:lnTo>
                  <a:lnTo>
                    <a:pt x="201" y="0"/>
                  </a:lnTo>
                  <a:lnTo>
                    <a:pt x="237" y="8"/>
                  </a:lnTo>
                  <a:lnTo>
                    <a:pt x="243" y="73"/>
                  </a:lnTo>
                  <a:lnTo>
                    <a:pt x="226" y="91"/>
                  </a:lnTo>
                  <a:lnTo>
                    <a:pt x="237" y="106"/>
                  </a:lnTo>
                  <a:lnTo>
                    <a:pt x="245" y="95"/>
                  </a:lnTo>
                  <a:lnTo>
                    <a:pt x="258" y="95"/>
                  </a:lnTo>
                  <a:lnTo>
                    <a:pt x="251" y="133"/>
                  </a:lnTo>
                  <a:lnTo>
                    <a:pt x="214" y="193"/>
                  </a:lnTo>
                  <a:lnTo>
                    <a:pt x="166" y="244"/>
                  </a:lnTo>
                  <a:lnTo>
                    <a:pt x="133" y="262"/>
                  </a:lnTo>
                  <a:lnTo>
                    <a:pt x="31" y="265"/>
                  </a:lnTo>
                  <a:lnTo>
                    <a:pt x="22" y="233"/>
                  </a:lnTo>
                  <a:lnTo>
                    <a:pt x="27" y="211"/>
                  </a:lnTo>
                  <a:lnTo>
                    <a:pt x="0" y="138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38" name="Freeform 237"/>
            <p:cNvSpPr>
              <a:spLocks/>
            </p:cNvSpPr>
            <p:nvPr/>
          </p:nvSpPr>
          <p:spPr bwMode="auto">
            <a:xfrm>
              <a:off x="3103" y="3560"/>
              <a:ext cx="38" cy="42"/>
            </a:xfrm>
            <a:custGeom>
              <a:avLst/>
              <a:gdLst>
                <a:gd name="T0" fmla="*/ 0 w 39"/>
                <a:gd name="T1" fmla="*/ 20 h 45"/>
                <a:gd name="T2" fmla="*/ 14 w 39"/>
                <a:gd name="T3" fmla="*/ 38 h 45"/>
                <a:gd name="T4" fmla="*/ 36 w 39"/>
                <a:gd name="T5" fmla="*/ 20 h 45"/>
                <a:gd name="T6" fmla="*/ 25 w 39"/>
                <a:gd name="T7" fmla="*/ 0 h 45"/>
                <a:gd name="T8" fmla="*/ 0 w 39"/>
                <a:gd name="T9" fmla="*/ 20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45">
                  <a:moveTo>
                    <a:pt x="0" y="22"/>
                  </a:moveTo>
                  <a:lnTo>
                    <a:pt x="14" y="44"/>
                  </a:lnTo>
                  <a:lnTo>
                    <a:pt x="38" y="22"/>
                  </a:lnTo>
                  <a:lnTo>
                    <a:pt x="27" y="0"/>
                  </a:lnTo>
                  <a:lnTo>
                    <a:pt x="0" y="22"/>
                  </a:lnTo>
                </a:path>
              </a:pathLst>
            </a:custGeom>
            <a:solidFill>
              <a:srgbClr val="EAEAEA"/>
            </a:solidFill>
            <a:ln w="12700" cap="rnd" cmpd="sng">
              <a:solidFill>
                <a:srgbClr val="EAEAEA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43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4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endParaRPr>
            </a:p>
          </p:txBody>
        </p:sp>
        <p:sp>
          <p:nvSpPr>
            <p:cNvPr id="239" name="Oval 238"/>
            <p:cNvSpPr>
              <a:spLocks noChangeArrowheads="1"/>
            </p:cNvSpPr>
            <p:nvPr/>
          </p:nvSpPr>
          <p:spPr bwMode="auto">
            <a:xfrm>
              <a:off x="1260" y="2612"/>
              <a:ext cx="69" cy="28"/>
            </a:xfrm>
            <a:prstGeom prst="ellipse">
              <a:avLst/>
            </a:prstGeom>
            <a:solidFill>
              <a:srgbClr val="EAEAEA"/>
            </a:solidFill>
            <a:ln w="127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rgbClr val="009900"/>
                </a:buClr>
                <a:buChar char="•"/>
                <a:defRPr sz="2000">
                  <a:solidFill>
                    <a:srgbClr val="5F5F5F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rgbClr val="009900"/>
                </a:buClr>
                <a:buChar char="–"/>
                <a:defRPr>
                  <a:solidFill>
                    <a:srgbClr val="5F5F5F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rgbClr val="009900"/>
                </a:buClr>
                <a:buChar char="•"/>
                <a:defRPr sz="1600">
                  <a:solidFill>
                    <a:srgbClr val="5F5F5F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rgbClr val="009900"/>
                </a:buClr>
                <a:buChar char="–"/>
                <a:defRPr sz="1400">
                  <a:solidFill>
                    <a:srgbClr val="5F5F5F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rgbClr val="009900"/>
                </a:buClr>
                <a:buChar char="»"/>
                <a:defRPr sz="1400">
                  <a:solidFill>
                    <a:srgbClr val="5F5F5F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900"/>
                </a:buClr>
                <a:buChar char="»"/>
                <a:defRPr sz="1400">
                  <a:solidFill>
                    <a:srgbClr val="5F5F5F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900"/>
                </a:buClr>
                <a:buChar char="»"/>
                <a:defRPr sz="1400">
                  <a:solidFill>
                    <a:srgbClr val="5F5F5F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900"/>
                </a:buClr>
                <a:buChar char="»"/>
                <a:defRPr sz="1400">
                  <a:solidFill>
                    <a:srgbClr val="5F5F5F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900"/>
                </a:buClr>
                <a:buChar char="»"/>
                <a:defRPr sz="1400">
                  <a:solidFill>
                    <a:srgbClr val="5F5F5F"/>
                  </a:solidFill>
                  <a:latin typeface="Arial" charset="0"/>
                </a:defRPr>
              </a:lvl9pPr>
            </a:lstStyle>
            <a:p>
              <a:pPr marL="0" marR="0" lvl="0" indent="0" algn="ctr" defTabSz="4437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altLang="el-GR" sz="1941" b="0" i="0" u="none" strike="noStrike" kern="1200" cap="none" spc="0" normalizeH="0" baseline="0" noProof="0">
                <a:ln>
                  <a:noFill/>
                </a:ln>
                <a:solidFill>
                  <a:srgbClr val="007833"/>
                </a:solidFill>
                <a:effectLst/>
                <a:uLnTx/>
                <a:uFillTx/>
                <a:latin typeface="Univers 45 Light" pitchFamily="2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40" name="Oval 239"/>
            <p:cNvSpPr>
              <a:spLocks noChangeArrowheads="1"/>
            </p:cNvSpPr>
            <p:nvPr/>
          </p:nvSpPr>
          <p:spPr bwMode="auto">
            <a:xfrm>
              <a:off x="3249" y="2310"/>
              <a:ext cx="21" cy="18"/>
            </a:xfrm>
            <a:prstGeom prst="ellipse">
              <a:avLst/>
            </a:prstGeom>
            <a:solidFill>
              <a:srgbClr val="EAEAEA"/>
            </a:solidFill>
            <a:ln w="127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rgbClr val="009900"/>
                </a:buClr>
                <a:buChar char="•"/>
                <a:defRPr sz="2000">
                  <a:solidFill>
                    <a:srgbClr val="5F5F5F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rgbClr val="009900"/>
                </a:buClr>
                <a:buChar char="–"/>
                <a:defRPr>
                  <a:solidFill>
                    <a:srgbClr val="5F5F5F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rgbClr val="009900"/>
                </a:buClr>
                <a:buChar char="•"/>
                <a:defRPr sz="1600">
                  <a:solidFill>
                    <a:srgbClr val="5F5F5F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rgbClr val="009900"/>
                </a:buClr>
                <a:buChar char="–"/>
                <a:defRPr sz="1400">
                  <a:solidFill>
                    <a:srgbClr val="5F5F5F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rgbClr val="009900"/>
                </a:buClr>
                <a:buChar char="»"/>
                <a:defRPr sz="1400">
                  <a:solidFill>
                    <a:srgbClr val="5F5F5F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900"/>
                </a:buClr>
                <a:buChar char="»"/>
                <a:defRPr sz="1400">
                  <a:solidFill>
                    <a:srgbClr val="5F5F5F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900"/>
                </a:buClr>
                <a:buChar char="»"/>
                <a:defRPr sz="1400">
                  <a:solidFill>
                    <a:srgbClr val="5F5F5F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900"/>
                </a:buClr>
                <a:buChar char="»"/>
                <a:defRPr sz="1400">
                  <a:solidFill>
                    <a:srgbClr val="5F5F5F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900"/>
                </a:buClr>
                <a:buChar char="»"/>
                <a:defRPr sz="1400">
                  <a:solidFill>
                    <a:srgbClr val="5F5F5F"/>
                  </a:solidFill>
                  <a:latin typeface="Arial" charset="0"/>
                </a:defRPr>
              </a:lvl9pPr>
            </a:lstStyle>
            <a:p>
              <a:pPr marL="0" marR="0" lvl="0" indent="0" algn="ctr" defTabSz="4437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altLang="el-GR" sz="1941" b="0" i="0" u="none" strike="noStrike" kern="1200" cap="none" spc="0" normalizeH="0" baseline="0" noProof="0">
                <a:ln>
                  <a:noFill/>
                </a:ln>
                <a:solidFill>
                  <a:srgbClr val="007833"/>
                </a:solidFill>
                <a:effectLst/>
                <a:uLnTx/>
                <a:uFillTx/>
                <a:latin typeface="Univers 45 Light" pitchFamily="2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42" name="Rectangle 2"/>
          <p:cNvSpPr/>
          <p:nvPr/>
        </p:nvSpPr>
        <p:spPr>
          <a:xfrm>
            <a:off x="0" y="0"/>
            <a:ext cx="3738371" cy="437146"/>
          </a:xfrm>
          <a:custGeom>
            <a:avLst/>
            <a:gdLst>
              <a:gd name="connsiteX0" fmla="*/ 0 w 3124200"/>
              <a:gd name="connsiteY0" fmla="*/ 0 h 437146"/>
              <a:gd name="connsiteX1" fmla="*/ 3124200 w 3124200"/>
              <a:gd name="connsiteY1" fmla="*/ 0 h 437146"/>
              <a:gd name="connsiteX2" fmla="*/ 3124200 w 3124200"/>
              <a:gd name="connsiteY2" fmla="*/ 437146 h 437146"/>
              <a:gd name="connsiteX3" fmla="*/ 0 w 3124200"/>
              <a:gd name="connsiteY3" fmla="*/ 437146 h 437146"/>
              <a:gd name="connsiteX4" fmla="*/ 0 w 3124200"/>
              <a:gd name="connsiteY4" fmla="*/ 0 h 437146"/>
              <a:gd name="connsiteX0" fmla="*/ 0 w 3241765"/>
              <a:gd name="connsiteY0" fmla="*/ 0 h 437146"/>
              <a:gd name="connsiteX1" fmla="*/ 3241765 w 3241765"/>
              <a:gd name="connsiteY1" fmla="*/ 0 h 437146"/>
              <a:gd name="connsiteX2" fmla="*/ 3124200 w 3241765"/>
              <a:gd name="connsiteY2" fmla="*/ 437146 h 437146"/>
              <a:gd name="connsiteX3" fmla="*/ 0 w 3241765"/>
              <a:gd name="connsiteY3" fmla="*/ 437146 h 437146"/>
              <a:gd name="connsiteX4" fmla="*/ 0 w 3241765"/>
              <a:gd name="connsiteY4" fmla="*/ 0 h 43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1765" h="437146">
                <a:moveTo>
                  <a:pt x="0" y="0"/>
                </a:moveTo>
                <a:lnTo>
                  <a:pt x="3241765" y="0"/>
                </a:lnTo>
                <a:lnTo>
                  <a:pt x="3124200" y="437146"/>
                </a:lnTo>
                <a:lnTo>
                  <a:pt x="0" y="437146"/>
                </a:lnTo>
                <a:lnTo>
                  <a:pt x="0" y="0"/>
                </a:lnTo>
                <a:close/>
              </a:path>
            </a:pathLst>
          </a:custGeom>
          <a:solidFill>
            <a:srgbClr val="00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9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 Regular" charset="0"/>
              <a:ea typeface="+mn-ea"/>
              <a:cs typeface="+mn-cs"/>
            </a:endParaRPr>
          </a:p>
        </p:txBody>
      </p:sp>
      <p:sp>
        <p:nvSpPr>
          <p:cNvPr id="243" name="object 13"/>
          <p:cNvSpPr txBox="1">
            <a:spLocks/>
          </p:cNvSpPr>
          <p:nvPr/>
        </p:nvSpPr>
        <p:spPr>
          <a:xfrm>
            <a:off x="285193" y="0"/>
            <a:ext cx="3226104" cy="385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0" i="0">
                <a:solidFill>
                  <a:srgbClr val="525759"/>
                </a:solidFill>
                <a:latin typeface="CastrolSansCon-Medium"/>
                <a:ea typeface="+mj-ea"/>
                <a:cs typeface="CastrolSansCon-Medium"/>
              </a:defRPr>
            </a:lvl1pPr>
          </a:lstStyle>
          <a:p>
            <a:pPr marL="12700" defTabSz="457200">
              <a:lnSpc>
                <a:spcPts val="3420"/>
              </a:lnSpc>
              <a:defRPr/>
            </a:pPr>
            <a:r>
              <a:rPr lang="en-US" sz="2000" dirty="0">
                <a:solidFill>
                  <a:schemeClr val="bg1"/>
                </a:solidFill>
                <a:latin typeface="Arial Narrow"/>
                <a:cs typeface="Arial Narrow"/>
              </a:rPr>
              <a:t>WHO WE ARE – CASTROL &amp; BP</a:t>
            </a:r>
          </a:p>
        </p:txBody>
      </p:sp>
      <p:pic>
        <p:nvPicPr>
          <p:cNvPr id="244" name="Picture 24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27" y="1025619"/>
            <a:ext cx="1207874" cy="1602678"/>
          </a:xfrm>
          <a:prstGeom prst="rect">
            <a:avLst/>
          </a:prstGeom>
        </p:spPr>
      </p:pic>
      <p:pic>
        <p:nvPicPr>
          <p:cNvPr id="248" name="Picture 2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9543" b="-1707"/>
          <a:stretch/>
        </p:blipFill>
        <p:spPr>
          <a:xfrm>
            <a:off x="4777793" y="1648746"/>
            <a:ext cx="2642131" cy="767214"/>
          </a:xfrm>
          <a:prstGeom prst="rect">
            <a:avLst/>
          </a:prstGeom>
        </p:spPr>
      </p:pic>
      <p:sp>
        <p:nvSpPr>
          <p:cNvPr id="249" name="Text Placeholder 2"/>
          <p:cNvSpPr txBox="1">
            <a:spLocks/>
          </p:cNvSpPr>
          <p:nvPr/>
        </p:nvSpPr>
        <p:spPr>
          <a:xfrm>
            <a:off x="4708016" y="2913521"/>
            <a:ext cx="3874669" cy="2838767"/>
          </a:xfrm>
          <a:prstGeom prst="rect">
            <a:avLst/>
          </a:prstGeom>
        </p:spPr>
        <p:txBody>
          <a:bodyPr/>
          <a:lstStyle>
            <a:lvl1pPr marL="0"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875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30" b="1" i="0" u="none" strike="noStrike" kern="0" cap="none" spc="0" normalizeH="0" baseline="0" noProof="0" dirty="0">
                <a:ln>
                  <a:noFill/>
                </a:ln>
                <a:solidFill>
                  <a:srgbClr val="F00023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CASTROL</a:t>
            </a:r>
          </a:p>
          <a:p>
            <a:pPr marL="277360" marR="0" lvl="0" indent="-277360" algn="l" defTabSz="8875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6A6C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553" b="1" i="0" u="none" strike="noStrike" kern="0" cap="none" spc="0" normalizeH="0" baseline="0" noProof="0" dirty="0">
                <a:ln>
                  <a:noFill/>
                </a:ln>
                <a:solidFill>
                  <a:srgbClr val="F00023"/>
                </a:solidFill>
                <a:effectLst/>
                <a:uLnTx/>
                <a:uFillTx/>
                <a:latin typeface="Arial" charset="0"/>
                <a:cs typeface="Arial" charset="0"/>
              </a:rPr>
              <a:t>Castrol</a:t>
            </a:r>
            <a:r>
              <a:rPr kumimoji="0" lang="en-GB" sz="155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GB" sz="1553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charset="0"/>
                <a:cs typeface="Arial" charset="0"/>
              </a:rPr>
              <a:t>(BP Lubricants) was founded in </a:t>
            </a:r>
            <a:r>
              <a:rPr kumimoji="0" lang="en-GB" sz="1553" b="1" i="0" u="none" strike="noStrike" kern="0" cap="none" spc="0" normalizeH="0" baseline="0" noProof="0" dirty="0">
                <a:ln>
                  <a:noFill/>
                </a:ln>
                <a:solidFill>
                  <a:srgbClr val="F00023"/>
                </a:solidFill>
                <a:effectLst/>
                <a:uLnTx/>
                <a:uFillTx/>
                <a:latin typeface="Arial" charset="0"/>
                <a:cs typeface="Arial" charset="0"/>
              </a:rPr>
              <a:t>1899</a:t>
            </a:r>
            <a:r>
              <a:rPr kumimoji="0" lang="en-GB" sz="1553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charset="0"/>
                <a:cs typeface="Arial" charset="0"/>
              </a:rPr>
              <a:t> by Charles Cheers Wakefield</a:t>
            </a:r>
          </a:p>
          <a:p>
            <a:pPr marL="277360" marR="0" lvl="0" indent="-277360" algn="l" defTabSz="8875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553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charset="0"/>
                <a:cs typeface="Arial" charset="0"/>
              </a:rPr>
              <a:t>We operate directly in over </a:t>
            </a:r>
            <a:br>
              <a:rPr kumimoji="0" lang="en-GB" sz="1553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charset="0"/>
                <a:cs typeface="Arial" charset="0"/>
              </a:rPr>
            </a:br>
            <a:r>
              <a:rPr kumimoji="0" lang="en-GB" sz="1553" b="1" i="0" u="none" strike="noStrike" kern="0" cap="none" spc="0" normalizeH="0" baseline="0" noProof="0" dirty="0">
                <a:ln>
                  <a:noFill/>
                </a:ln>
                <a:solidFill>
                  <a:srgbClr val="F00023"/>
                </a:solidFill>
                <a:effectLst/>
                <a:uLnTx/>
                <a:uFillTx/>
                <a:latin typeface="Arial" charset="0"/>
                <a:cs typeface="Arial" charset="0"/>
              </a:rPr>
              <a:t>46 countries</a:t>
            </a:r>
            <a:r>
              <a:rPr kumimoji="0" lang="en-GB" sz="1553" b="0" i="0" u="none" strike="noStrike" kern="0" cap="none" spc="0" normalizeH="0" baseline="0" noProof="0" dirty="0">
                <a:ln>
                  <a:noFill/>
                </a:ln>
                <a:solidFill>
                  <a:srgbClr val="F00023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</a:p>
          <a:p>
            <a:pPr marL="277360" marR="0" lvl="0" indent="-277360" algn="l" defTabSz="8875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553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charset="0"/>
                <a:cs typeface="Arial" charset="0"/>
              </a:rPr>
              <a:t>We market our products to </a:t>
            </a:r>
            <a:br>
              <a:rPr kumimoji="0" lang="en-GB" sz="1553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charset="0"/>
                <a:cs typeface="Arial" charset="0"/>
              </a:rPr>
            </a:br>
            <a:r>
              <a:rPr kumimoji="0" lang="en-GB" sz="1553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charset="0"/>
                <a:cs typeface="Arial" charset="0"/>
              </a:rPr>
              <a:t>over half a million customers </a:t>
            </a:r>
            <a:br>
              <a:rPr kumimoji="0" lang="en-GB" sz="1553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charset="0"/>
                <a:cs typeface="Arial" charset="0"/>
              </a:rPr>
            </a:br>
            <a:r>
              <a:rPr kumimoji="0" lang="en-GB" sz="1553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charset="0"/>
                <a:cs typeface="Arial" charset="0"/>
              </a:rPr>
              <a:t>in </a:t>
            </a:r>
            <a:r>
              <a:rPr kumimoji="0" lang="en-GB" sz="1553" b="1" i="0" u="none" strike="noStrike" kern="0" cap="none" spc="0" normalizeH="0" baseline="0" noProof="0" dirty="0">
                <a:ln>
                  <a:noFill/>
                </a:ln>
                <a:solidFill>
                  <a:srgbClr val="F00023"/>
                </a:solidFill>
                <a:effectLst/>
                <a:uLnTx/>
                <a:uFillTx/>
                <a:latin typeface="Arial" charset="0"/>
                <a:cs typeface="Arial" charset="0"/>
              </a:rPr>
              <a:t>120 countries</a:t>
            </a:r>
            <a:endParaRPr kumimoji="0" lang="en-GB" sz="1553" b="0" i="0" u="none" strike="noStrike" kern="0" cap="none" spc="0" normalizeH="0" baseline="0" noProof="0" dirty="0">
              <a:ln>
                <a:noFill/>
              </a:ln>
              <a:solidFill>
                <a:srgbClr val="F00023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277360" marR="0" lvl="0" indent="-277360" algn="l" defTabSz="8875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553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charset="0"/>
                <a:cs typeface="Arial" charset="0"/>
              </a:rPr>
              <a:t>We employ </a:t>
            </a:r>
            <a:r>
              <a:rPr kumimoji="0" lang="en-GB" sz="1553" b="1" i="0" u="none" strike="noStrike" kern="0" cap="none" spc="0" normalizeH="0" baseline="0" noProof="0" dirty="0">
                <a:ln>
                  <a:noFill/>
                </a:ln>
                <a:solidFill>
                  <a:srgbClr val="F00023"/>
                </a:solidFill>
                <a:effectLst/>
                <a:uLnTx/>
                <a:uFillTx/>
                <a:latin typeface="Arial" charset="0"/>
                <a:cs typeface="Arial" charset="0"/>
              </a:rPr>
              <a:t>7,500 people </a:t>
            </a:r>
            <a:r>
              <a:rPr kumimoji="0" lang="en-GB" sz="1553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charset="0"/>
                <a:cs typeface="Arial" charset="0"/>
              </a:rPr>
              <a:t>worldwide</a:t>
            </a:r>
          </a:p>
        </p:txBody>
      </p:sp>
      <p:sp>
        <p:nvSpPr>
          <p:cNvPr id="250" name="Text Placeholder 2"/>
          <p:cNvSpPr txBox="1">
            <a:spLocks/>
          </p:cNvSpPr>
          <p:nvPr/>
        </p:nvSpPr>
        <p:spPr>
          <a:xfrm>
            <a:off x="1099596" y="2914498"/>
            <a:ext cx="3180229" cy="2351076"/>
          </a:xfrm>
          <a:prstGeom prst="rect">
            <a:avLst/>
          </a:prstGeom>
        </p:spPr>
        <p:txBody>
          <a:bodyPr/>
          <a:lstStyle>
            <a:lvl1pPr marL="0"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875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30" b="1" i="0" u="none" strike="noStrike" kern="0" cap="none" spc="0" normalizeH="0" baseline="0" noProof="0" dirty="0">
                <a:ln>
                  <a:noFill/>
                </a:ln>
                <a:solidFill>
                  <a:srgbClr val="009343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BP</a:t>
            </a:r>
            <a:endParaRPr kumimoji="0" lang="en-GB" sz="2330" b="1" i="0" u="none" strike="noStrike" kern="0" cap="none" spc="0" normalizeH="0" baseline="0" noProof="0" dirty="0">
              <a:ln>
                <a:noFill/>
              </a:ln>
              <a:solidFill>
                <a:srgbClr val="009343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277360" marR="0" lvl="0" indent="-277360" algn="l" defTabSz="8875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6A6C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553" b="1" i="0" u="none" strike="noStrike" kern="0" cap="none" spc="0" normalizeH="0" baseline="0" noProof="0" dirty="0">
                <a:ln>
                  <a:noFill/>
                </a:ln>
                <a:solidFill>
                  <a:srgbClr val="009343"/>
                </a:solidFill>
                <a:effectLst/>
                <a:uLnTx/>
                <a:uFillTx/>
                <a:latin typeface="Arial" charset="0"/>
                <a:cs typeface="Arial" charset="0"/>
              </a:rPr>
              <a:t>BP</a:t>
            </a:r>
            <a:r>
              <a:rPr kumimoji="0" lang="en-GB" sz="1553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charset="0"/>
                <a:cs typeface="Arial" charset="0"/>
              </a:rPr>
              <a:t> is one of the world’s leading international </a:t>
            </a:r>
            <a:br>
              <a:rPr kumimoji="0" lang="en-GB" sz="1553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charset="0"/>
                <a:cs typeface="Arial" charset="0"/>
              </a:rPr>
            </a:br>
            <a:r>
              <a:rPr kumimoji="0" lang="en-GB" sz="1553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charset="0"/>
                <a:cs typeface="Arial" charset="0"/>
              </a:rPr>
              <a:t>oil and gas companies</a:t>
            </a:r>
          </a:p>
          <a:p>
            <a:pPr marL="277360" marR="0" lvl="0" indent="-277360" algn="l" defTabSz="8875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553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charset="0"/>
                <a:cs typeface="Arial" charset="0"/>
              </a:rPr>
              <a:t>We employ over </a:t>
            </a:r>
            <a:br>
              <a:rPr kumimoji="0" lang="en-GB" sz="1553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charset="0"/>
                <a:cs typeface="Arial" charset="0"/>
              </a:rPr>
            </a:br>
            <a:r>
              <a:rPr kumimoji="0" lang="en-GB" sz="1553" b="1" i="0" u="none" strike="noStrike" kern="0" cap="none" spc="0" normalizeH="0" baseline="0" noProof="0" dirty="0">
                <a:ln>
                  <a:noFill/>
                </a:ln>
                <a:solidFill>
                  <a:srgbClr val="009343"/>
                </a:solidFill>
                <a:effectLst/>
                <a:uLnTx/>
                <a:uFillTx/>
                <a:latin typeface="Arial" charset="0"/>
                <a:cs typeface="Arial" charset="0"/>
              </a:rPr>
              <a:t>74,500</a:t>
            </a:r>
            <a:r>
              <a:rPr kumimoji="0" lang="en-GB" sz="1553" b="0" i="0" u="none" strike="noStrike" kern="0" cap="none" spc="0" normalizeH="0" baseline="0" noProof="0" dirty="0">
                <a:ln>
                  <a:noFill/>
                </a:ln>
                <a:solidFill>
                  <a:srgbClr val="009343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GB" sz="1553" b="1" i="0" u="none" strike="noStrike" kern="0" cap="none" spc="0" normalizeH="0" baseline="0" noProof="0" dirty="0">
                <a:ln>
                  <a:noFill/>
                </a:ln>
                <a:solidFill>
                  <a:srgbClr val="009343"/>
                </a:solidFill>
                <a:effectLst/>
                <a:uLnTx/>
                <a:uFillTx/>
                <a:latin typeface="Arial" charset="0"/>
                <a:cs typeface="Arial" charset="0"/>
              </a:rPr>
              <a:t>people</a:t>
            </a:r>
          </a:p>
          <a:p>
            <a:pPr marL="277360" marR="0" lvl="0" indent="-277360" algn="l" defTabSz="8875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553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charset="0"/>
                <a:cs typeface="Arial" charset="0"/>
              </a:rPr>
              <a:t>We have operations </a:t>
            </a:r>
            <a:br>
              <a:rPr kumimoji="0" lang="en-GB" sz="1553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charset="0"/>
                <a:cs typeface="Arial" charset="0"/>
              </a:rPr>
            </a:br>
            <a:r>
              <a:rPr kumimoji="0" lang="en-GB" sz="1553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charset="0"/>
                <a:cs typeface="Arial" charset="0"/>
              </a:rPr>
              <a:t>on </a:t>
            </a:r>
            <a:r>
              <a:rPr kumimoji="0" lang="en-GB" sz="1553" b="1" i="0" u="none" strike="noStrike" kern="0" cap="none" spc="0" normalizeH="0" baseline="0" noProof="0" dirty="0">
                <a:ln>
                  <a:noFill/>
                </a:ln>
                <a:solidFill>
                  <a:srgbClr val="009343"/>
                </a:solidFill>
                <a:effectLst/>
                <a:uLnTx/>
                <a:uFillTx/>
                <a:latin typeface="Arial" charset="0"/>
                <a:cs typeface="Arial" charset="0"/>
              </a:rPr>
              <a:t>six</a:t>
            </a:r>
            <a:r>
              <a:rPr kumimoji="0" lang="en-GB" sz="1553" b="0" i="0" u="none" strike="noStrike" kern="0" cap="none" spc="0" normalizeH="0" baseline="0" noProof="0" dirty="0">
                <a:ln>
                  <a:noFill/>
                </a:ln>
                <a:solidFill>
                  <a:srgbClr val="009343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GB" sz="1553" b="1" i="0" u="none" strike="noStrike" kern="0" cap="none" spc="0" normalizeH="0" baseline="0" noProof="0" dirty="0">
                <a:ln>
                  <a:noFill/>
                </a:ln>
                <a:solidFill>
                  <a:srgbClr val="009343"/>
                </a:solidFill>
                <a:effectLst/>
                <a:uLnTx/>
                <a:uFillTx/>
                <a:latin typeface="Arial" charset="0"/>
                <a:cs typeface="Arial" charset="0"/>
              </a:rPr>
              <a:t>continents</a:t>
            </a:r>
            <a:r>
              <a:rPr kumimoji="0" lang="en-GB" sz="1553" b="0" i="0" u="none" strike="noStrike" kern="0" cap="none" spc="0" normalizeH="0" baseline="0" noProof="0" dirty="0">
                <a:ln>
                  <a:noFill/>
                </a:ln>
                <a:solidFill>
                  <a:srgbClr val="009343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br>
              <a:rPr kumimoji="0" lang="en-GB" sz="1553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charset="0"/>
                <a:cs typeface="Arial" charset="0"/>
              </a:rPr>
            </a:br>
            <a:r>
              <a:rPr kumimoji="0" lang="en-GB" sz="1553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charset="0"/>
                <a:cs typeface="Arial" charset="0"/>
              </a:rPr>
              <a:t>and in over </a:t>
            </a:r>
            <a:r>
              <a:rPr kumimoji="0" lang="en-GB" sz="1553" b="1" i="0" u="none" strike="noStrike" kern="0" cap="none" spc="0" normalizeH="0" baseline="0" noProof="0" dirty="0">
                <a:ln>
                  <a:noFill/>
                </a:ln>
                <a:solidFill>
                  <a:srgbClr val="009343"/>
                </a:solidFill>
                <a:effectLst/>
                <a:uLnTx/>
                <a:uFillTx/>
                <a:latin typeface="Arial" charset="0"/>
                <a:cs typeface="Arial" charset="0"/>
              </a:rPr>
              <a:t>80 countries </a:t>
            </a:r>
          </a:p>
        </p:txBody>
      </p:sp>
    </p:spTree>
    <p:extLst>
      <p:ext uri="{BB962C8B-B14F-4D97-AF65-F5344CB8AC3E}">
        <p14:creationId xmlns:p14="http://schemas.microsoft.com/office/powerpoint/2010/main" val="648080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0" y="0"/>
            <a:ext cx="3738371" cy="437146"/>
          </a:xfrm>
          <a:custGeom>
            <a:avLst/>
            <a:gdLst>
              <a:gd name="connsiteX0" fmla="*/ 0 w 3124200"/>
              <a:gd name="connsiteY0" fmla="*/ 0 h 437146"/>
              <a:gd name="connsiteX1" fmla="*/ 3124200 w 3124200"/>
              <a:gd name="connsiteY1" fmla="*/ 0 h 437146"/>
              <a:gd name="connsiteX2" fmla="*/ 3124200 w 3124200"/>
              <a:gd name="connsiteY2" fmla="*/ 437146 h 437146"/>
              <a:gd name="connsiteX3" fmla="*/ 0 w 3124200"/>
              <a:gd name="connsiteY3" fmla="*/ 437146 h 437146"/>
              <a:gd name="connsiteX4" fmla="*/ 0 w 3124200"/>
              <a:gd name="connsiteY4" fmla="*/ 0 h 437146"/>
              <a:gd name="connsiteX0" fmla="*/ 0 w 3241765"/>
              <a:gd name="connsiteY0" fmla="*/ 0 h 437146"/>
              <a:gd name="connsiteX1" fmla="*/ 3241765 w 3241765"/>
              <a:gd name="connsiteY1" fmla="*/ 0 h 437146"/>
              <a:gd name="connsiteX2" fmla="*/ 3124200 w 3241765"/>
              <a:gd name="connsiteY2" fmla="*/ 437146 h 437146"/>
              <a:gd name="connsiteX3" fmla="*/ 0 w 3241765"/>
              <a:gd name="connsiteY3" fmla="*/ 437146 h 437146"/>
              <a:gd name="connsiteX4" fmla="*/ 0 w 3241765"/>
              <a:gd name="connsiteY4" fmla="*/ 0 h 43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1765" h="437146">
                <a:moveTo>
                  <a:pt x="0" y="0"/>
                </a:moveTo>
                <a:lnTo>
                  <a:pt x="3241765" y="0"/>
                </a:lnTo>
                <a:lnTo>
                  <a:pt x="3124200" y="437146"/>
                </a:lnTo>
                <a:lnTo>
                  <a:pt x="0" y="437146"/>
                </a:lnTo>
                <a:lnTo>
                  <a:pt x="0" y="0"/>
                </a:lnTo>
                <a:close/>
              </a:path>
            </a:pathLst>
          </a:custGeom>
          <a:solidFill>
            <a:srgbClr val="00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9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 Regular" charset="0"/>
              <a:ea typeface="+mn-ea"/>
              <a:cs typeface="+mn-cs"/>
            </a:endParaRPr>
          </a:p>
        </p:txBody>
      </p:sp>
      <p:sp>
        <p:nvSpPr>
          <p:cNvPr id="5" name="object 13"/>
          <p:cNvSpPr txBox="1">
            <a:spLocks/>
          </p:cNvSpPr>
          <p:nvPr/>
        </p:nvSpPr>
        <p:spPr>
          <a:xfrm>
            <a:off x="285193" y="0"/>
            <a:ext cx="3226104" cy="385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0" i="0">
                <a:solidFill>
                  <a:srgbClr val="525759"/>
                </a:solidFill>
                <a:latin typeface="CastrolSansCon-Medium"/>
                <a:ea typeface="+mj-ea"/>
                <a:cs typeface="CastrolSansCon-Medium"/>
              </a:defRPr>
            </a:lvl1pPr>
          </a:lstStyle>
          <a:p>
            <a:pPr marL="12700" defTabSz="457200">
              <a:lnSpc>
                <a:spcPts val="3420"/>
              </a:lnSpc>
              <a:defRPr/>
            </a:pPr>
            <a:r>
              <a:rPr lang="en-US" sz="2000" dirty="0">
                <a:solidFill>
                  <a:schemeClr val="bg1"/>
                </a:solidFill>
                <a:latin typeface="Arial Narrow"/>
                <a:cs typeface="Arial Narrow"/>
              </a:rPr>
              <a:t>WHO WE ARE – CASTROL &amp; BP</a:t>
            </a:r>
          </a:p>
        </p:txBody>
      </p:sp>
      <p:sp>
        <p:nvSpPr>
          <p:cNvPr id="7" name="object 13"/>
          <p:cNvSpPr txBox="1">
            <a:spLocks noGrp="1"/>
          </p:cNvSpPr>
          <p:nvPr>
            <p:ph type="title"/>
          </p:nvPr>
        </p:nvSpPr>
        <p:spPr>
          <a:xfrm>
            <a:off x="464598" y="672347"/>
            <a:ext cx="8127454" cy="769441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327">
              <a:lnSpc>
                <a:spcPts val="3000"/>
              </a:lnSpc>
            </a:pPr>
            <a:r>
              <a:rPr lang="en-GB" sz="2800" b="1" spc="-49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CASTROL: </a:t>
            </a:r>
            <a:br>
              <a:rPr lang="en-GB" sz="2800" b="1" spc="-49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en-GB" sz="2800" b="1" spc="-49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A SPECIALIST LUBRICANTS BUSINESS AND PART OF BP</a:t>
            </a:r>
            <a:endParaRPr lang="en-GB" sz="2800" b="1" spc="-29" dirty="0">
              <a:solidFill>
                <a:schemeClr val="tx1">
                  <a:lumMod val="50000"/>
                  <a:lumOff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79915" y="1676989"/>
            <a:ext cx="8212137" cy="407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5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BP delivers energy products and services to people around the world.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62" y="174812"/>
            <a:ext cx="2125822" cy="73219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8"/>
          <a:stretch/>
        </p:blipFill>
        <p:spPr>
          <a:xfrm>
            <a:off x="1533126" y="165567"/>
            <a:ext cx="2353589" cy="73219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3448" y="174812"/>
            <a:ext cx="4327567" cy="73219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3037" y="174812"/>
            <a:ext cx="2394865" cy="73219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8824" y="174812"/>
            <a:ext cx="1973978" cy="732192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72941" y="2437043"/>
            <a:ext cx="1107098" cy="1281031"/>
            <a:chOff x="685800" y="2144075"/>
            <a:chExt cx="1140646" cy="1319850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685800" y="2209800"/>
              <a:ext cx="0" cy="1254125"/>
            </a:xfrm>
            <a:prstGeom prst="line">
              <a:avLst/>
            </a:prstGeom>
            <a:noFill/>
            <a:ln w="12700" cap="flat" cmpd="sng" algn="ctr">
              <a:solidFill>
                <a:srgbClr val="009343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20" name="TextBox 15"/>
            <p:cNvSpPr txBox="1">
              <a:spLocks noChangeArrowheads="1"/>
            </p:cNvSpPr>
            <p:nvPr/>
          </p:nvSpPr>
          <p:spPr bwMode="auto">
            <a:xfrm>
              <a:off x="781052" y="2144075"/>
              <a:ext cx="1045394" cy="523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44233" rIns="88466" bIns="44233">
              <a:spAutoFit/>
            </a:bodyPr>
            <a:lstStyle>
              <a:lvl1pPr algn="l" eaLnBrk="0" hangingPunct="0">
                <a:spcBef>
                  <a:spcPct val="30000"/>
                </a:spcBef>
                <a:buFont typeface="Arial" charset="0"/>
                <a:defRPr sz="1600" b="1">
                  <a:solidFill>
                    <a:schemeClr val="accent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30000"/>
                </a:spcBef>
                <a:buClr>
                  <a:schemeClr val="tx2"/>
                </a:buClr>
                <a:buFont typeface="HelveticaNeueLT Std Lt" pitchFamily="34" charset="0"/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30000"/>
                </a:spcBef>
                <a:buClr>
                  <a:schemeClr val="tx2"/>
                </a:buClr>
                <a:buFont typeface="HelveticaNeueLT Std Lt" pitchFamily="34" charset="0"/>
                <a:buChar char="-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30000"/>
                </a:spcBef>
                <a:buClr>
                  <a:schemeClr val="tx2"/>
                </a:buClr>
                <a:buFont typeface="HelveticaNeueLT Std Lt" pitchFamily="34" charset="0"/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30000"/>
                </a:spcBef>
                <a:buClr>
                  <a:schemeClr val="tx2"/>
                </a:buClr>
                <a:buFont typeface="HelveticaNeueLT Std Lt" pitchFamily="34" charset="0"/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tx2"/>
                </a:buClr>
                <a:buFont typeface="HelveticaNeueLT Std Lt" pitchFamily="34" charset="0"/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tx2"/>
                </a:buClr>
                <a:buFont typeface="HelveticaNeueLT Std Lt" pitchFamily="34" charset="0"/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tx2"/>
                </a:buClr>
                <a:buFont typeface="HelveticaNeueLT Std Lt" pitchFamily="34" charset="0"/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tx2"/>
                </a:buClr>
                <a:buFont typeface="HelveticaNeueLT Std Lt" pitchFamily="34" charset="0"/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80686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GB" altLang="en-US" sz="1359" b="1" i="0" u="none" strike="noStrike" kern="0" cap="none" spc="0" normalizeH="0" baseline="0" noProof="0" dirty="0">
                  <a:ln>
                    <a:noFill/>
                  </a:ln>
                  <a:solidFill>
                    <a:srgbClr val="009343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FINDING</a:t>
              </a:r>
            </a:p>
            <a:p>
              <a:pPr marL="0" marR="0" lvl="0" indent="0" algn="l" defTabSz="80686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GB" altLang="en-US" sz="1359" b="1" i="0" u="none" strike="noStrike" kern="0" cap="none" spc="0" normalizeH="0" baseline="0" noProof="0" dirty="0">
                  <a:ln>
                    <a:noFill/>
                  </a:ln>
                  <a:solidFill>
                    <a:srgbClr val="009343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OIL AND GAS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144383" y="2448055"/>
            <a:ext cx="1502957" cy="1276781"/>
            <a:chOff x="685800" y="2148454"/>
            <a:chExt cx="1548502" cy="1315471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685800" y="2209800"/>
              <a:ext cx="0" cy="1254125"/>
            </a:xfrm>
            <a:prstGeom prst="line">
              <a:avLst/>
            </a:prstGeom>
            <a:noFill/>
            <a:ln w="12700" cap="flat" cmpd="sng" algn="ctr">
              <a:solidFill>
                <a:srgbClr val="009343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23" name="TextBox 15"/>
            <p:cNvSpPr txBox="1">
              <a:spLocks noChangeArrowheads="1"/>
            </p:cNvSpPr>
            <p:nvPr/>
          </p:nvSpPr>
          <p:spPr bwMode="auto">
            <a:xfrm>
              <a:off x="832562" y="2148454"/>
              <a:ext cx="1401740" cy="738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44233" rIns="88466" bIns="44233">
              <a:spAutoFit/>
            </a:bodyPr>
            <a:lstStyle>
              <a:lvl1pPr algn="l" eaLnBrk="0" hangingPunct="0">
                <a:spcBef>
                  <a:spcPct val="30000"/>
                </a:spcBef>
                <a:buFont typeface="Arial" charset="0"/>
                <a:defRPr sz="1600" b="1">
                  <a:solidFill>
                    <a:schemeClr val="accent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30000"/>
                </a:spcBef>
                <a:buClr>
                  <a:schemeClr val="tx2"/>
                </a:buClr>
                <a:buFont typeface="HelveticaNeueLT Std Lt" pitchFamily="34" charset="0"/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30000"/>
                </a:spcBef>
                <a:buClr>
                  <a:schemeClr val="tx2"/>
                </a:buClr>
                <a:buFont typeface="HelveticaNeueLT Std Lt" pitchFamily="34" charset="0"/>
                <a:buChar char="-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30000"/>
                </a:spcBef>
                <a:buClr>
                  <a:schemeClr val="tx2"/>
                </a:buClr>
                <a:buFont typeface="HelveticaNeueLT Std Lt" pitchFamily="34" charset="0"/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30000"/>
                </a:spcBef>
                <a:buClr>
                  <a:schemeClr val="tx2"/>
                </a:buClr>
                <a:buFont typeface="HelveticaNeueLT Std Lt" pitchFamily="34" charset="0"/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tx2"/>
                </a:buClr>
                <a:buFont typeface="HelveticaNeueLT Std Lt" pitchFamily="34" charset="0"/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tx2"/>
                </a:buClr>
                <a:buFont typeface="HelveticaNeueLT Std Lt" pitchFamily="34" charset="0"/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tx2"/>
                </a:buClr>
                <a:buFont typeface="HelveticaNeueLT Std Lt" pitchFamily="34" charset="0"/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tx2"/>
                </a:buClr>
                <a:buFont typeface="HelveticaNeueLT Std Lt" pitchFamily="34" charset="0"/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80686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GB" altLang="en-US" sz="1359" b="1" i="0" u="none" strike="noStrike" kern="0" cap="none" spc="0" normalizeH="0" baseline="0" noProof="0" dirty="0">
                  <a:ln>
                    <a:noFill/>
                  </a:ln>
                  <a:solidFill>
                    <a:srgbClr val="009343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DEVELOPING </a:t>
              </a:r>
            </a:p>
            <a:p>
              <a:pPr marL="0" marR="0" lvl="0" indent="0" algn="l" defTabSz="80686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GB" altLang="en-US" sz="1359" b="1" i="0" u="none" strike="noStrike" kern="0" cap="none" spc="0" normalizeH="0" baseline="0" noProof="0" dirty="0">
                  <a:ln>
                    <a:noFill/>
                  </a:ln>
                  <a:solidFill>
                    <a:srgbClr val="009343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AND EXTRACTING</a:t>
              </a:r>
            </a:p>
            <a:p>
              <a:pPr marL="0" marR="0" lvl="0" indent="0" algn="l" defTabSz="80686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GB" altLang="en-US" sz="135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OIL AND GAS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882588" y="2443805"/>
            <a:ext cx="1347285" cy="1281031"/>
            <a:chOff x="685800" y="2144075"/>
            <a:chExt cx="1388112" cy="1319850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685800" y="2209800"/>
              <a:ext cx="0" cy="1254125"/>
            </a:xfrm>
            <a:prstGeom prst="line">
              <a:avLst/>
            </a:prstGeom>
            <a:noFill/>
            <a:ln w="12700" cap="flat" cmpd="sng" algn="ctr">
              <a:solidFill>
                <a:srgbClr val="009343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26" name="TextBox 15"/>
            <p:cNvSpPr txBox="1">
              <a:spLocks noChangeArrowheads="1"/>
            </p:cNvSpPr>
            <p:nvPr/>
          </p:nvSpPr>
          <p:spPr bwMode="auto">
            <a:xfrm>
              <a:off x="810905" y="2144075"/>
              <a:ext cx="1263007" cy="738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44233" rIns="88466" bIns="44233">
              <a:spAutoFit/>
            </a:bodyPr>
            <a:lstStyle>
              <a:lvl1pPr algn="l" eaLnBrk="0" hangingPunct="0">
                <a:spcBef>
                  <a:spcPct val="30000"/>
                </a:spcBef>
                <a:buFont typeface="Arial" charset="0"/>
                <a:defRPr sz="1600" b="1">
                  <a:solidFill>
                    <a:schemeClr val="accent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30000"/>
                </a:spcBef>
                <a:buClr>
                  <a:schemeClr val="tx2"/>
                </a:buClr>
                <a:buFont typeface="HelveticaNeueLT Std Lt" pitchFamily="34" charset="0"/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30000"/>
                </a:spcBef>
                <a:buClr>
                  <a:schemeClr val="tx2"/>
                </a:buClr>
                <a:buFont typeface="HelveticaNeueLT Std Lt" pitchFamily="34" charset="0"/>
                <a:buChar char="-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30000"/>
                </a:spcBef>
                <a:buClr>
                  <a:schemeClr val="tx2"/>
                </a:buClr>
                <a:buFont typeface="HelveticaNeueLT Std Lt" pitchFamily="34" charset="0"/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30000"/>
                </a:spcBef>
                <a:buClr>
                  <a:schemeClr val="tx2"/>
                </a:buClr>
                <a:buFont typeface="HelveticaNeueLT Std Lt" pitchFamily="34" charset="0"/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tx2"/>
                </a:buClr>
                <a:buFont typeface="HelveticaNeueLT Std Lt" pitchFamily="34" charset="0"/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tx2"/>
                </a:buClr>
                <a:buFont typeface="HelveticaNeueLT Std Lt" pitchFamily="34" charset="0"/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tx2"/>
                </a:buClr>
                <a:buFont typeface="HelveticaNeueLT Std Lt" pitchFamily="34" charset="0"/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tx2"/>
                </a:buClr>
                <a:buFont typeface="HelveticaNeueLT Std Lt" pitchFamily="34" charset="0"/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80686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GB" altLang="en-US" sz="1359" b="1" i="0" u="none" strike="noStrike" kern="0" cap="none" spc="0" normalizeH="0" baseline="0" noProof="0" dirty="0">
                  <a:ln>
                    <a:noFill/>
                  </a:ln>
                  <a:solidFill>
                    <a:srgbClr val="009343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TRANSPORTING</a:t>
              </a:r>
            </a:p>
            <a:p>
              <a:pPr marL="0" marR="0" lvl="0" indent="0" algn="l" defTabSz="80686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GB" altLang="en-US" sz="1359" b="1" i="0" u="none" strike="noStrike" kern="0" cap="none" spc="0" normalizeH="0" baseline="0" noProof="0" dirty="0">
                  <a:ln>
                    <a:noFill/>
                  </a:ln>
                  <a:solidFill>
                    <a:srgbClr val="009343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AND TRADING</a:t>
              </a:r>
            </a:p>
            <a:p>
              <a:pPr marL="0" marR="0" lvl="0" indent="0" algn="l" defTabSz="80686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GB" altLang="en-US" sz="135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OIL AND GAS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698893" y="2443805"/>
            <a:ext cx="1451502" cy="1281031"/>
            <a:chOff x="685800" y="2144075"/>
            <a:chExt cx="1495487" cy="131985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685800" y="2209800"/>
              <a:ext cx="0" cy="1254125"/>
            </a:xfrm>
            <a:prstGeom prst="line">
              <a:avLst/>
            </a:prstGeom>
            <a:noFill/>
            <a:ln w="12700" cap="flat" cmpd="sng" algn="ctr">
              <a:solidFill>
                <a:srgbClr val="F00023"/>
              </a:solidFill>
              <a:prstDash val="solid"/>
            </a:ln>
            <a:effectLst/>
          </p:spPr>
        </p:cxnSp>
        <p:sp>
          <p:nvSpPr>
            <p:cNvPr id="29" name="TextBox 15"/>
            <p:cNvSpPr txBox="1">
              <a:spLocks noChangeArrowheads="1"/>
            </p:cNvSpPr>
            <p:nvPr/>
          </p:nvSpPr>
          <p:spPr bwMode="auto">
            <a:xfrm>
              <a:off x="795865" y="2144075"/>
              <a:ext cx="1385422" cy="738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44233" rIns="88466" bIns="44233">
              <a:spAutoFit/>
            </a:bodyPr>
            <a:lstStyle>
              <a:lvl1pPr algn="l" eaLnBrk="0" hangingPunct="0">
                <a:spcBef>
                  <a:spcPct val="30000"/>
                </a:spcBef>
                <a:buFont typeface="Arial" charset="0"/>
                <a:defRPr sz="1600" b="1">
                  <a:solidFill>
                    <a:schemeClr val="accent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30000"/>
                </a:spcBef>
                <a:buClr>
                  <a:schemeClr val="tx2"/>
                </a:buClr>
                <a:buFont typeface="HelveticaNeueLT Std Lt" pitchFamily="34" charset="0"/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30000"/>
                </a:spcBef>
                <a:buClr>
                  <a:schemeClr val="tx2"/>
                </a:buClr>
                <a:buFont typeface="HelveticaNeueLT Std Lt" pitchFamily="34" charset="0"/>
                <a:buChar char="-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30000"/>
                </a:spcBef>
                <a:buClr>
                  <a:schemeClr val="tx2"/>
                </a:buClr>
                <a:buFont typeface="HelveticaNeueLT Std Lt" pitchFamily="34" charset="0"/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30000"/>
                </a:spcBef>
                <a:buClr>
                  <a:schemeClr val="tx2"/>
                </a:buClr>
                <a:buFont typeface="HelveticaNeueLT Std Lt" pitchFamily="34" charset="0"/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tx2"/>
                </a:buClr>
                <a:buFont typeface="HelveticaNeueLT Std Lt" pitchFamily="34" charset="0"/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tx2"/>
                </a:buClr>
                <a:buFont typeface="HelveticaNeueLT Std Lt" pitchFamily="34" charset="0"/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tx2"/>
                </a:buClr>
                <a:buFont typeface="HelveticaNeueLT Std Lt" pitchFamily="34" charset="0"/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tx2"/>
                </a:buClr>
                <a:buFont typeface="HelveticaNeueLT Std Lt" pitchFamily="34" charset="0"/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80686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GB" altLang="en-US" sz="1359" b="1" i="0" u="none" strike="noStrike" kern="0" cap="none" spc="0" normalizeH="0" baseline="0" noProof="0" dirty="0">
                  <a:ln>
                    <a:noFill/>
                  </a:ln>
                  <a:solidFill>
                    <a:srgbClr val="F00023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MANUFACTURING</a:t>
              </a:r>
            </a:p>
            <a:p>
              <a:pPr marL="0" marR="0" lvl="0" indent="0" algn="l" defTabSz="80686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GB" altLang="en-US" sz="135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FUELS AND </a:t>
              </a:r>
              <a:br>
                <a:rPr kumimoji="0" lang="en-GB" altLang="en-US" sz="135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</a:br>
              <a:r>
                <a:rPr kumimoji="0" lang="en-GB" altLang="en-US" sz="135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PRODUCTS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719651" y="2443805"/>
            <a:ext cx="1036418" cy="1281031"/>
            <a:chOff x="685800" y="2144075"/>
            <a:chExt cx="1067824" cy="1319850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685800" y="2209800"/>
              <a:ext cx="0" cy="1254125"/>
            </a:xfrm>
            <a:prstGeom prst="line">
              <a:avLst/>
            </a:prstGeom>
            <a:noFill/>
            <a:ln w="12700" cap="flat" cmpd="sng" algn="ctr">
              <a:solidFill>
                <a:srgbClr val="F00023"/>
              </a:solidFill>
              <a:prstDash val="solid"/>
            </a:ln>
            <a:effectLst/>
          </p:spPr>
        </p:cxnSp>
        <p:sp>
          <p:nvSpPr>
            <p:cNvPr id="32" name="TextBox 15"/>
            <p:cNvSpPr txBox="1">
              <a:spLocks noChangeArrowheads="1"/>
            </p:cNvSpPr>
            <p:nvPr/>
          </p:nvSpPr>
          <p:spPr bwMode="auto">
            <a:xfrm>
              <a:off x="774690" y="2144075"/>
              <a:ext cx="978934" cy="738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44233" rIns="88466" bIns="44233">
              <a:spAutoFit/>
            </a:bodyPr>
            <a:lstStyle>
              <a:lvl1pPr algn="l" eaLnBrk="0" hangingPunct="0">
                <a:spcBef>
                  <a:spcPct val="30000"/>
                </a:spcBef>
                <a:buFont typeface="Arial" charset="0"/>
                <a:defRPr sz="1600" b="1">
                  <a:solidFill>
                    <a:schemeClr val="accent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30000"/>
                </a:spcBef>
                <a:buClr>
                  <a:schemeClr val="tx2"/>
                </a:buClr>
                <a:buFont typeface="HelveticaNeueLT Std Lt" pitchFamily="34" charset="0"/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30000"/>
                </a:spcBef>
                <a:buClr>
                  <a:schemeClr val="tx2"/>
                </a:buClr>
                <a:buFont typeface="HelveticaNeueLT Std Lt" pitchFamily="34" charset="0"/>
                <a:buChar char="-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30000"/>
                </a:spcBef>
                <a:buClr>
                  <a:schemeClr val="tx2"/>
                </a:buClr>
                <a:buFont typeface="HelveticaNeueLT Std Lt" pitchFamily="34" charset="0"/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30000"/>
                </a:spcBef>
                <a:buClr>
                  <a:schemeClr val="tx2"/>
                </a:buClr>
                <a:buFont typeface="HelveticaNeueLT Std Lt" pitchFamily="34" charset="0"/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tx2"/>
                </a:buClr>
                <a:buFont typeface="HelveticaNeueLT Std Lt" pitchFamily="34" charset="0"/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tx2"/>
                </a:buClr>
                <a:buFont typeface="HelveticaNeueLT Std Lt" pitchFamily="34" charset="0"/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tx2"/>
                </a:buClr>
                <a:buFont typeface="HelveticaNeueLT Std Lt" pitchFamily="34" charset="0"/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30000"/>
                </a:spcBef>
                <a:spcAft>
                  <a:spcPct val="0"/>
                </a:spcAft>
                <a:buClr>
                  <a:schemeClr val="tx2"/>
                </a:buClr>
                <a:buFont typeface="HelveticaNeueLT Std Lt" pitchFamily="34" charset="0"/>
                <a:buChar char="-"/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80686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GB" altLang="en-US" sz="1359" b="1" i="0" u="none" strike="noStrike" kern="0" cap="none" spc="0" normalizeH="0" baseline="0" noProof="0" dirty="0">
                  <a:ln>
                    <a:noFill/>
                  </a:ln>
                  <a:solidFill>
                    <a:srgbClr val="F00023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MARKETING</a:t>
              </a:r>
            </a:p>
            <a:p>
              <a:pPr marL="0" marR="0" lvl="0" indent="0" algn="l" defTabSz="80686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GB" altLang="en-US" sz="135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FUELS AND </a:t>
              </a:r>
            </a:p>
            <a:p>
              <a:pPr marL="0" marR="0" lvl="0" indent="0" algn="l" defTabSz="80686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GB" altLang="en-US" sz="135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PRODUCTS</a:t>
              </a:r>
            </a:p>
          </p:txBody>
        </p:sp>
      </p:grpSp>
      <p:sp>
        <p:nvSpPr>
          <p:cNvPr id="33" name="TextBox 15"/>
          <p:cNvSpPr txBox="1">
            <a:spLocks noChangeArrowheads="1"/>
          </p:cNvSpPr>
          <p:nvPr/>
        </p:nvSpPr>
        <p:spPr bwMode="auto">
          <a:xfrm>
            <a:off x="4107635" y="5341763"/>
            <a:ext cx="1482725" cy="50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44233" rIns="88466" bIns="44233">
            <a:spAutoFit/>
          </a:bodyPr>
          <a:lstStyle>
            <a:lvl1pPr algn="l" eaLnBrk="0" hangingPunct="0">
              <a:spcBef>
                <a:spcPct val="30000"/>
              </a:spcBef>
              <a:buFont typeface="Arial" charset="0"/>
              <a:defRPr sz="1600" b="1">
                <a:solidFill>
                  <a:schemeClr val="accent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tx2"/>
              </a:buClr>
              <a:buFont typeface="HelveticaNeueLT Std Lt" pitchFamily="34" charset="0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tx2"/>
              </a:buClr>
              <a:buFont typeface="HelveticaNeueLT Std Lt" pitchFamily="34" charset="0"/>
              <a:buChar char="-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tx2"/>
              </a:buClr>
              <a:buFont typeface="HelveticaNeueLT Std Lt" pitchFamily="34" charset="0"/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tx2"/>
              </a:buClr>
              <a:buFont typeface="HelveticaNeueLT Std Lt" pitchFamily="34" charset="0"/>
              <a:buChar char="-"/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HelveticaNeueLT Std Lt" pitchFamily="34" charset="0"/>
              <a:buChar char="-"/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HelveticaNeueLT Std Lt" pitchFamily="34" charset="0"/>
              <a:buChar char="-"/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HelveticaNeueLT Std Lt" pitchFamily="34" charset="0"/>
              <a:buChar char="-"/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HelveticaNeueLT Std Lt" pitchFamily="34" charset="0"/>
              <a:buChar char="-"/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0686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359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INTERNATIONAL OIL</a:t>
            </a:r>
          </a:p>
          <a:p>
            <a:pPr defTabSz="80686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359" b="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AND GAS MARKETS</a:t>
            </a:r>
          </a:p>
        </p:txBody>
      </p:sp>
      <p:sp>
        <p:nvSpPr>
          <p:cNvPr id="34" name="TextBox 15"/>
          <p:cNvSpPr txBox="1">
            <a:spLocks noChangeArrowheads="1"/>
          </p:cNvSpPr>
          <p:nvPr/>
        </p:nvSpPr>
        <p:spPr bwMode="auto">
          <a:xfrm>
            <a:off x="6342324" y="4834218"/>
            <a:ext cx="1748438" cy="50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44233" rIns="88466" bIns="44233">
            <a:spAutoFit/>
          </a:bodyPr>
          <a:lstStyle>
            <a:lvl1pPr algn="l" eaLnBrk="0" hangingPunct="0">
              <a:spcBef>
                <a:spcPct val="30000"/>
              </a:spcBef>
              <a:buFont typeface="Arial" charset="0"/>
              <a:defRPr sz="1600" b="1">
                <a:solidFill>
                  <a:schemeClr val="accent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tx2"/>
              </a:buClr>
              <a:buFont typeface="HelveticaNeueLT Std Lt" pitchFamily="34" charset="0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tx2"/>
              </a:buClr>
              <a:buFont typeface="HelveticaNeueLT Std Lt" pitchFamily="34" charset="0"/>
              <a:buChar char="-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tx2"/>
              </a:buClr>
              <a:buFont typeface="HelveticaNeueLT Std Lt" pitchFamily="34" charset="0"/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tx2"/>
              </a:buClr>
              <a:buFont typeface="HelveticaNeueLT Std Lt" pitchFamily="34" charset="0"/>
              <a:buChar char="-"/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HelveticaNeueLT Std Lt" pitchFamily="34" charset="0"/>
              <a:buChar char="-"/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HelveticaNeueLT Std Lt" pitchFamily="34" charset="0"/>
              <a:buChar char="-"/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HelveticaNeueLT Std Lt" pitchFamily="34" charset="0"/>
              <a:buChar char="-"/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HelveticaNeueLT Std Lt" pitchFamily="34" charset="0"/>
              <a:buChar char="-"/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0686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359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FUELS, LUBRICANTS </a:t>
            </a:r>
            <a:br>
              <a:rPr lang="en-GB" altLang="en-US" sz="1359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en-GB" altLang="en-US" sz="1359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AND PETROCHEMICALS</a:t>
            </a:r>
          </a:p>
        </p:txBody>
      </p:sp>
      <p:sp>
        <p:nvSpPr>
          <p:cNvPr id="35" name="TextBox 15"/>
          <p:cNvSpPr txBox="1">
            <a:spLocks noChangeArrowheads="1"/>
          </p:cNvSpPr>
          <p:nvPr/>
        </p:nvSpPr>
        <p:spPr bwMode="auto">
          <a:xfrm>
            <a:off x="5432843" y="5972080"/>
            <a:ext cx="2593605" cy="29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44233" rIns="88466" bIns="44233">
            <a:spAutoFit/>
          </a:bodyPr>
          <a:lstStyle>
            <a:lvl1pPr algn="l" eaLnBrk="0" hangingPunct="0">
              <a:spcBef>
                <a:spcPct val="30000"/>
              </a:spcBef>
              <a:buFont typeface="Arial" charset="0"/>
              <a:defRPr sz="1600" b="1">
                <a:solidFill>
                  <a:schemeClr val="accent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tx2"/>
              </a:buClr>
              <a:buFont typeface="HelveticaNeueLT Std Lt" pitchFamily="34" charset="0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tx2"/>
              </a:buClr>
              <a:buFont typeface="HelveticaNeueLT Std Lt" pitchFamily="34" charset="0"/>
              <a:buChar char="-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tx2"/>
              </a:buClr>
              <a:buFont typeface="HelveticaNeueLT Std Lt" pitchFamily="34" charset="0"/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tx2"/>
              </a:buClr>
              <a:buFont typeface="HelveticaNeueLT Std Lt" pitchFamily="34" charset="0"/>
              <a:buChar char="-"/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HelveticaNeueLT Std Lt" pitchFamily="34" charset="0"/>
              <a:buChar char="-"/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HelveticaNeueLT Std Lt" pitchFamily="34" charset="0"/>
              <a:buChar char="-"/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HelveticaNeueLT Std Lt" pitchFamily="34" charset="0"/>
              <a:buChar char="-"/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HelveticaNeueLT Std Lt" pitchFamily="34" charset="0"/>
              <a:buChar char="-"/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0686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359" dirty="0">
                <a:solidFill>
                  <a:srgbClr val="6A8DB6"/>
                </a:solidFill>
                <a:latin typeface="Arial Narrow" charset="0"/>
                <a:ea typeface="Arial Narrow" charset="0"/>
                <a:cs typeface="Arial Narrow" charset="0"/>
              </a:rPr>
              <a:t>GENERATING </a:t>
            </a:r>
            <a:r>
              <a:rPr lang="en-GB" altLang="en-US" sz="1359" b="0" dirty="0">
                <a:solidFill>
                  <a:srgbClr val="6A8DB6"/>
                </a:solidFill>
                <a:latin typeface="Arial Narrow" charset="0"/>
                <a:ea typeface="Arial Narrow" charset="0"/>
                <a:cs typeface="Arial Narrow" charset="0"/>
              </a:rPr>
              <a:t>RENEWABLE ENERGY</a:t>
            </a: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9280901"/>
              </p:ext>
            </p:extLst>
          </p:nvPr>
        </p:nvGraphicFramePr>
        <p:xfrm>
          <a:off x="6776180" y="3052764"/>
          <a:ext cx="884829" cy="218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hoto Editor Photo" r:id="rId8" imgW="4619048" imgH="1142857" progId="MSPhotoEd.3">
                  <p:embed/>
                </p:oleObj>
              </mc:Choice>
              <mc:Fallback>
                <p:oleObj name="Photo Editor Photo" r:id="rId8" imgW="4619048" imgH="1142857" progId="MSPhotoEd.3">
                  <p:embed/>
                  <p:pic>
                    <p:nvPicPr>
                      <p:cNvPr id="36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6180" y="3052764"/>
                        <a:ext cx="884829" cy="2189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Picture 23" descr="BP Logo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3023" y="1809522"/>
            <a:ext cx="451997" cy="60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6"/>
          <p:cNvSpPr txBox="1">
            <a:spLocks noChangeArrowheads="1"/>
          </p:cNvSpPr>
          <p:nvPr/>
        </p:nvSpPr>
        <p:spPr bwMode="auto">
          <a:xfrm>
            <a:off x="1548649" y="2171745"/>
            <a:ext cx="749330" cy="238730"/>
          </a:xfrm>
          <a:prstGeom prst="rect">
            <a:avLst/>
          </a:prstGeom>
          <a:solidFill>
            <a:srgbClr val="009343"/>
          </a:solidFill>
          <a:ln>
            <a:noFill/>
          </a:ln>
        </p:spPr>
        <p:txBody>
          <a:bodyPr wrap="none" lIns="88466" tIns="44233" rIns="88466" bIns="44233">
            <a:spAutoFit/>
          </a:bodyPr>
          <a:lstStyle>
            <a:lvl1pPr algn="l" eaLnBrk="0" hangingPunct="0">
              <a:spcBef>
                <a:spcPct val="30000"/>
              </a:spcBef>
              <a:buFont typeface="Arial" charset="0"/>
              <a:defRPr sz="1600" b="1">
                <a:solidFill>
                  <a:schemeClr val="accent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tx2"/>
              </a:buClr>
              <a:buFont typeface="HelveticaNeueLT Std Lt" pitchFamily="34" charset="0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tx2"/>
              </a:buClr>
              <a:buFont typeface="HelveticaNeueLT Std Lt" pitchFamily="34" charset="0"/>
              <a:buChar char="-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tx2"/>
              </a:buClr>
              <a:buFont typeface="HelveticaNeueLT Std Lt" pitchFamily="34" charset="0"/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tx2"/>
              </a:buClr>
              <a:buFont typeface="HelveticaNeueLT Std Lt" pitchFamily="34" charset="0"/>
              <a:buChar char="-"/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HelveticaNeueLT Std Lt" pitchFamily="34" charset="0"/>
              <a:buChar char="-"/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HelveticaNeueLT Std Lt" pitchFamily="34" charset="0"/>
              <a:buChar char="-"/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HelveticaNeueLT Std Lt" pitchFamily="34" charset="0"/>
              <a:buChar char="-"/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HelveticaNeueLT Std Lt" pitchFamily="34" charset="0"/>
              <a:buChar char="-"/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80686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altLang="en-US" sz="971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UPSTREAM</a:t>
            </a:r>
          </a:p>
        </p:txBody>
      </p:sp>
      <p:sp>
        <p:nvSpPr>
          <p:cNvPr id="39" name="TextBox 6"/>
          <p:cNvSpPr txBox="1">
            <a:spLocks noChangeArrowheads="1"/>
          </p:cNvSpPr>
          <p:nvPr/>
        </p:nvSpPr>
        <p:spPr bwMode="auto">
          <a:xfrm>
            <a:off x="6743450" y="2171745"/>
            <a:ext cx="932072" cy="238730"/>
          </a:xfrm>
          <a:prstGeom prst="rect">
            <a:avLst/>
          </a:prstGeom>
          <a:solidFill>
            <a:srgbClr val="F00023"/>
          </a:solidFill>
          <a:ln>
            <a:noFill/>
          </a:ln>
        </p:spPr>
        <p:txBody>
          <a:bodyPr wrap="none" lIns="88466" tIns="44233" rIns="88466" bIns="44233">
            <a:spAutoFit/>
          </a:bodyPr>
          <a:lstStyle>
            <a:lvl1pPr algn="l" eaLnBrk="0" hangingPunct="0">
              <a:spcBef>
                <a:spcPct val="30000"/>
              </a:spcBef>
              <a:buFont typeface="Arial" charset="0"/>
              <a:defRPr sz="1600" b="1">
                <a:solidFill>
                  <a:schemeClr val="accent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buClr>
                <a:schemeClr val="tx2"/>
              </a:buClr>
              <a:buFont typeface="HelveticaNeueLT Std Lt" pitchFamily="34" charset="0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buClr>
                <a:schemeClr val="tx2"/>
              </a:buClr>
              <a:buFont typeface="HelveticaNeueLT Std Lt" pitchFamily="34" charset="0"/>
              <a:buChar char="-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buClr>
                <a:schemeClr val="tx2"/>
              </a:buClr>
              <a:buFont typeface="HelveticaNeueLT Std Lt" pitchFamily="34" charset="0"/>
              <a:buChar char="-"/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buClr>
                <a:schemeClr val="tx2"/>
              </a:buClr>
              <a:buFont typeface="HelveticaNeueLT Std Lt" pitchFamily="34" charset="0"/>
              <a:buChar char="-"/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HelveticaNeueLT Std Lt" pitchFamily="34" charset="0"/>
              <a:buChar char="-"/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HelveticaNeueLT Std Lt" pitchFamily="34" charset="0"/>
              <a:buChar char="-"/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HelveticaNeueLT Std Lt" pitchFamily="34" charset="0"/>
              <a:buChar char="-"/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HelveticaNeueLT Std Lt" pitchFamily="34" charset="0"/>
              <a:buChar char="-"/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80686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altLang="en-US" sz="971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DOWNSTREAM</a:t>
            </a:r>
          </a:p>
        </p:txBody>
      </p:sp>
    </p:spTree>
    <p:extLst>
      <p:ext uri="{BB962C8B-B14F-4D97-AF65-F5344CB8AC3E}">
        <p14:creationId xmlns:p14="http://schemas.microsoft.com/office/powerpoint/2010/main" val="7560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8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0" y="0"/>
            <a:ext cx="3738371" cy="437146"/>
          </a:xfrm>
          <a:custGeom>
            <a:avLst/>
            <a:gdLst>
              <a:gd name="connsiteX0" fmla="*/ 0 w 3124200"/>
              <a:gd name="connsiteY0" fmla="*/ 0 h 437146"/>
              <a:gd name="connsiteX1" fmla="*/ 3124200 w 3124200"/>
              <a:gd name="connsiteY1" fmla="*/ 0 h 437146"/>
              <a:gd name="connsiteX2" fmla="*/ 3124200 w 3124200"/>
              <a:gd name="connsiteY2" fmla="*/ 437146 h 437146"/>
              <a:gd name="connsiteX3" fmla="*/ 0 w 3124200"/>
              <a:gd name="connsiteY3" fmla="*/ 437146 h 437146"/>
              <a:gd name="connsiteX4" fmla="*/ 0 w 3124200"/>
              <a:gd name="connsiteY4" fmla="*/ 0 h 437146"/>
              <a:gd name="connsiteX0" fmla="*/ 0 w 3241765"/>
              <a:gd name="connsiteY0" fmla="*/ 0 h 437146"/>
              <a:gd name="connsiteX1" fmla="*/ 3241765 w 3241765"/>
              <a:gd name="connsiteY1" fmla="*/ 0 h 437146"/>
              <a:gd name="connsiteX2" fmla="*/ 3124200 w 3241765"/>
              <a:gd name="connsiteY2" fmla="*/ 437146 h 437146"/>
              <a:gd name="connsiteX3" fmla="*/ 0 w 3241765"/>
              <a:gd name="connsiteY3" fmla="*/ 437146 h 437146"/>
              <a:gd name="connsiteX4" fmla="*/ 0 w 3241765"/>
              <a:gd name="connsiteY4" fmla="*/ 0 h 43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1765" h="437146">
                <a:moveTo>
                  <a:pt x="0" y="0"/>
                </a:moveTo>
                <a:lnTo>
                  <a:pt x="3241765" y="0"/>
                </a:lnTo>
                <a:lnTo>
                  <a:pt x="3124200" y="437146"/>
                </a:lnTo>
                <a:lnTo>
                  <a:pt x="0" y="437146"/>
                </a:lnTo>
                <a:lnTo>
                  <a:pt x="0" y="0"/>
                </a:lnTo>
                <a:close/>
              </a:path>
            </a:pathLst>
          </a:custGeom>
          <a:solidFill>
            <a:srgbClr val="00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9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 Regular" charset="0"/>
              <a:ea typeface="+mn-ea"/>
              <a:cs typeface="+mn-cs"/>
            </a:endParaRPr>
          </a:p>
        </p:txBody>
      </p:sp>
      <p:sp>
        <p:nvSpPr>
          <p:cNvPr id="5" name="object 13"/>
          <p:cNvSpPr txBox="1">
            <a:spLocks/>
          </p:cNvSpPr>
          <p:nvPr/>
        </p:nvSpPr>
        <p:spPr>
          <a:xfrm>
            <a:off x="285193" y="0"/>
            <a:ext cx="3226104" cy="385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0" i="0">
                <a:solidFill>
                  <a:srgbClr val="525759"/>
                </a:solidFill>
                <a:latin typeface="CastrolSansCon-Medium"/>
                <a:ea typeface="+mj-ea"/>
                <a:cs typeface="CastrolSansCon-Medium"/>
              </a:defRPr>
            </a:lvl1pPr>
          </a:lstStyle>
          <a:p>
            <a:pPr marL="12700" defTabSz="457200">
              <a:lnSpc>
                <a:spcPts val="3420"/>
              </a:lnSpc>
              <a:defRPr/>
            </a:pPr>
            <a:r>
              <a:rPr lang="en-US" sz="2000" dirty="0">
                <a:solidFill>
                  <a:schemeClr val="bg1"/>
                </a:solidFill>
                <a:latin typeface="Arial Narrow"/>
                <a:cs typeface="Arial Narrow"/>
              </a:rPr>
              <a:t>WHO WE ARE – CASTROL &amp; BP</a:t>
            </a:r>
          </a:p>
        </p:txBody>
      </p:sp>
      <p:sp>
        <p:nvSpPr>
          <p:cNvPr id="6" name="object 13"/>
          <p:cNvSpPr txBox="1">
            <a:spLocks noGrp="1"/>
          </p:cNvSpPr>
          <p:nvPr>
            <p:ph type="title"/>
          </p:nvPr>
        </p:nvSpPr>
        <p:spPr>
          <a:xfrm>
            <a:off x="464598" y="672347"/>
            <a:ext cx="8127454" cy="769441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327">
              <a:lnSpc>
                <a:spcPts val="3000"/>
              </a:lnSpc>
            </a:pPr>
            <a:r>
              <a:rPr lang="en-GB" sz="2800" b="1" spc="-49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OUR TECHNOLOGY AND MANUFACTURING </a:t>
            </a:r>
            <a:br>
              <a:rPr lang="en-GB" sz="2800" b="1" spc="-49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en-GB" sz="2800" b="1" spc="-49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CENTRES FOR INDUSTRIAL PRODUCTS</a:t>
            </a:r>
            <a:endParaRPr lang="en-GB" sz="2800" b="1" spc="-29" dirty="0">
              <a:solidFill>
                <a:schemeClr val="tx1">
                  <a:lumMod val="50000"/>
                  <a:lumOff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464598" y="1676972"/>
            <a:ext cx="7723832" cy="4707638"/>
            <a:chOff x="73" y="864"/>
            <a:chExt cx="5591" cy="3312"/>
          </a:xfrm>
          <a:solidFill>
            <a:schemeClr val="bg2">
              <a:lumMod val="75000"/>
            </a:schemeClr>
          </a:solidFill>
        </p:grpSpPr>
        <p:sp>
          <p:nvSpPr>
            <p:cNvPr id="8" name="Freeform 4"/>
            <p:cNvSpPr>
              <a:spLocks/>
            </p:cNvSpPr>
            <p:nvPr/>
          </p:nvSpPr>
          <p:spPr bwMode="auto">
            <a:xfrm>
              <a:off x="272" y="2623"/>
              <a:ext cx="17" cy="21"/>
            </a:xfrm>
            <a:custGeom>
              <a:avLst/>
              <a:gdLst>
                <a:gd name="T0" fmla="*/ 0 w 17"/>
                <a:gd name="T1" fmla="*/ 8 h 22"/>
                <a:gd name="T2" fmla="*/ 2 w 17"/>
                <a:gd name="T3" fmla="*/ 0 h 22"/>
                <a:gd name="T4" fmla="*/ 16 w 17"/>
                <a:gd name="T5" fmla="*/ 11 h 22"/>
                <a:gd name="T6" fmla="*/ 6 w 17"/>
                <a:gd name="T7" fmla="*/ 19 h 22"/>
                <a:gd name="T8" fmla="*/ 0 w 17"/>
                <a:gd name="T9" fmla="*/ 8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" h="22">
                  <a:moveTo>
                    <a:pt x="0" y="8"/>
                  </a:moveTo>
                  <a:lnTo>
                    <a:pt x="2" y="0"/>
                  </a:lnTo>
                  <a:lnTo>
                    <a:pt x="16" y="11"/>
                  </a:lnTo>
                  <a:lnTo>
                    <a:pt x="6" y="21"/>
                  </a:lnTo>
                  <a:lnTo>
                    <a:pt x="0" y="8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5617" y="1603"/>
              <a:ext cx="47" cy="21"/>
            </a:xfrm>
            <a:custGeom>
              <a:avLst/>
              <a:gdLst>
                <a:gd name="T0" fmla="*/ 0 w 48"/>
                <a:gd name="T1" fmla="*/ 6 h 20"/>
                <a:gd name="T2" fmla="*/ 26 w 48"/>
                <a:gd name="T3" fmla="*/ 0 h 20"/>
                <a:gd name="T4" fmla="*/ 45 w 48"/>
                <a:gd name="T5" fmla="*/ 12 h 20"/>
                <a:gd name="T6" fmla="*/ 36 w 48"/>
                <a:gd name="T7" fmla="*/ 21 h 20"/>
                <a:gd name="T8" fmla="*/ 0 w 48"/>
                <a:gd name="T9" fmla="*/ 6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20">
                  <a:moveTo>
                    <a:pt x="0" y="6"/>
                  </a:moveTo>
                  <a:lnTo>
                    <a:pt x="28" y="0"/>
                  </a:lnTo>
                  <a:lnTo>
                    <a:pt x="47" y="10"/>
                  </a:lnTo>
                  <a:lnTo>
                    <a:pt x="38" y="19"/>
                  </a:lnTo>
                  <a:lnTo>
                    <a:pt x="0" y="6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4389" y="2868"/>
              <a:ext cx="153" cy="114"/>
            </a:xfrm>
            <a:custGeom>
              <a:avLst/>
              <a:gdLst>
                <a:gd name="T0" fmla="*/ 0 w 157"/>
                <a:gd name="T1" fmla="*/ 94 h 121"/>
                <a:gd name="T2" fmla="*/ 14 w 157"/>
                <a:gd name="T3" fmla="*/ 106 h 121"/>
                <a:gd name="T4" fmla="*/ 59 w 157"/>
                <a:gd name="T5" fmla="*/ 102 h 121"/>
                <a:gd name="T6" fmla="*/ 76 w 157"/>
                <a:gd name="T7" fmla="*/ 97 h 121"/>
                <a:gd name="T8" fmla="*/ 96 w 157"/>
                <a:gd name="T9" fmla="*/ 46 h 121"/>
                <a:gd name="T10" fmla="*/ 122 w 157"/>
                <a:gd name="T11" fmla="*/ 48 h 121"/>
                <a:gd name="T12" fmla="*/ 148 w 157"/>
                <a:gd name="T13" fmla="*/ 33 h 121"/>
                <a:gd name="T14" fmla="*/ 124 w 157"/>
                <a:gd name="T15" fmla="*/ 17 h 121"/>
                <a:gd name="T16" fmla="*/ 114 w 157"/>
                <a:gd name="T17" fmla="*/ 0 h 121"/>
                <a:gd name="T18" fmla="*/ 84 w 157"/>
                <a:gd name="T19" fmla="*/ 35 h 121"/>
                <a:gd name="T20" fmla="*/ 76 w 157"/>
                <a:gd name="T21" fmla="*/ 52 h 121"/>
                <a:gd name="T22" fmla="*/ 66 w 157"/>
                <a:gd name="T23" fmla="*/ 42 h 121"/>
                <a:gd name="T24" fmla="*/ 49 w 157"/>
                <a:gd name="T25" fmla="*/ 68 h 121"/>
                <a:gd name="T26" fmla="*/ 27 w 157"/>
                <a:gd name="T27" fmla="*/ 71 h 121"/>
                <a:gd name="T28" fmla="*/ 21 w 157"/>
                <a:gd name="T29" fmla="*/ 97 h 121"/>
                <a:gd name="T30" fmla="*/ 0 w 157"/>
                <a:gd name="T31" fmla="*/ 94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7" h="121">
                  <a:moveTo>
                    <a:pt x="0" y="106"/>
                  </a:moveTo>
                  <a:lnTo>
                    <a:pt x="14" y="120"/>
                  </a:lnTo>
                  <a:lnTo>
                    <a:pt x="63" y="115"/>
                  </a:lnTo>
                  <a:lnTo>
                    <a:pt x="80" y="109"/>
                  </a:lnTo>
                  <a:lnTo>
                    <a:pt x="101" y="52"/>
                  </a:lnTo>
                  <a:lnTo>
                    <a:pt x="128" y="54"/>
                  </a:lnTo>
                  <a:lnTo>
                    <a:pt x="156" y="37"/>
                  </a:lnTo>
                  <a:lnTo>
                    <a:pt x="130" y="19"/>
                  </a:lnTo>
                  <a:lnTo>
                    <a:pt x="120" y="0"/>
                  </a:lnTo>
                  <a:lnTo>
                    <a:pt x="88" y="39"/>
                  </a:lnTo>
                  <a:lnTo>
                    <a:pt x="80" y="58"/>
                  </a:lnTo>
                  <a:lnTo>
                    <a:pt x="70" y="48"/>
                  </a:lnTo>
                  <a:lnTo>
                    <a:pt x="51" y="76"/>
                  </a:lnTo>
                  <a:lnTo>
                    <a:pt x="29" y="80"/>
                  </a:lnTo>
                  <a:lnTo>
                    <a:pt x="23" y="109"/>
                  </a:lnTo>
                  <a:lnTo>
                    <a:pt x="0" y="106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4276" y="2722"/>
              <a:ext cx="80" cy="80"/>
            </a:xfrm>
            <a:custGeom>
              <a:avLst/>
              <a:gdLst>
                <a:gd name="T0" fmla="*/ 0 w 82"/>
                <a:gd name="T1" fmla="*/ 13 h 88"/>
                <a:gd name="T2" fmla="*/ 8 w 82"/>
                <a:gd name="T3" fmla="*/ 51 h 88"/>
                <a:gd name="T4" fmla="*/ 17 w 82"/>
                <a:gd name="T5" fmla="*/ 69 h 88"/>
                <a:gd name="T6" fmla="*/ 32 w 82"/>
                <a:gd name="T7" fmla="*/ 72 h 88"/>
                <a:gd name="T8" fmla="*/ 77 w 82"/>
                <a:gd name="T9" fmla="*/ 38 h 88"/>
                <a:gd name="T10" fmla="*/ 74 w 82"/>
                <a:gd name="T11" fmla="*/ 0 h 88"/>
                <a:gd name="T12" fmla="*/ 40 w 82"/>
                <a:gd name="T13" fmla="*/ 5 h 88"/>
                <a:gd name="T14" fmla="*/ 10 w 82"/>
                <a:gd name="T15" fmla="*/ 5 h 88"/>
                <a:gd name="T16" fmla="*/ 0 w 82"/>
                <a:gd name="T17" fmla="*/ 13 h 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" h="88">
                  <a:moveTo>
                    <a:pt x="0" y="15"/>
                  </a:moveTo>
                  <a:lnTo>
                    <a:pt x="8" y="62"/>
                  </a:lnTo>
                  <a:lnTo>
                    <a:pt x="17" y="84"/>
                  </a:lnTo>
                  <a:lnTo>
                    <a:pt x="34" y="87"/>
                  </a:lnTo>
                  <a:lnTo>
                    <a:pt x="81" y="46"/>
                  </a:lnTo>
                  <a:lnTo>
                    <a:pt x="78" y="0"/>
                  </a:lnTo>
                  <a:lnTo>
                    <a:pt x="42" y="6"/>
                  </a:lnTo>
                  <a:lnTo>
                    <a:pt x="10" y="6"/>
                  </a:lnTo>
                  <a:lnTo>
                    <a:pt x="0" y="15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3927" y="2817"/>
              <a:ext cx="32" cy="72"/>
            </a:xfrm>
            <a:custGeom>
              <a:avLst/>
              <a:gdLst>
                <a:gd name="T0" fmla="*/ 0 w 33"/>
                <a:gd name="T1" fmla="*/ 0 h 76"/>
                <a:gd name="T2" fmla="*/ 6 w 33"/>
                <a:gd name="T3" fmla="*/ 67 h 76"/>
                <a:gd name="T4" fmla="*/ 30 w 33"/>
                <a:gd name="T5" fmla="*/ 53 h 76"/>
                <a:gd name="T6" fmla="*/ 16 w 33"/>
                <a:gd name="T7" fmla="*/ 13 h 76"/>
                <a:gd name="T8" fmla="*/ 0 w 33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76">
                  <a:moveTo>
                    <a:pt x="0" y="0"/>
                  </a:moveTo>
                  <a:lnTo>
                    <a:pt x="6" y="75"/>
                  </a:lnTo>
                  <a:lnTo>
                    <a:pt x="32" y="59"/>
                  </a:lnTo>
                  <a:lnTo>
                    <a:pt x="17" y="15"/>
                  </a:lnTo>
                  <a:lnTo>
                    <a:pt x="0" y="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4375" y="2620"/>
              <a:ext cx="36" cy="36"/>
            </a:xfrm>
            <a:custGeom>
              <a:avLst/>
              <a:gdLst>
                <a:gd name="T0" fmla="*/ 0 w 37"/>
                <a:gd name="T1" fmla="*/ 26 h 38"/>
                <a:gd name="T2" fmla="*/ 12 w 37"/>
                <a:gd name="T3" fmla="*/ 0 h 38"/>
                <a:gd name="T4" fmla="*/ 34 w 37"/>
                <a:gd name="T5" fmla="*/ 4 h 38"/>
                <a:gd name="T6" fmla="*/ 16 w 37"/>
                <a:gd name="T7" fmla="*/ 33 h 38"/>
                <a:gd name="T8" fmla="*/ 0 w 37"/>
                <a:gd name="T9" fmla="*/ 26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" h="38">
                  <a:moveTo>
                    <a:pt x="0" y="28"/>
                  </a:moveTo>
                  <a:lnTo>
                    <a:pt x="12" y="0"/>
                  </a:lnTo>
                  <a:lnTo>
                    <a:pt x="36" y="4"/>
                  </a:lnTo>
                  <a:lnTo>
                    <a:pt x="16" y="37"/>
                  </a:lnTo>
                  <a:lnTo>
                    <a:pt x="0" y="28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4504" y="2786"/>
              <a:ext cx="38" cy="56"/>
            </a:xfrm>
            <a:custGeom>
              <a:avLst/>
              <a:gdLst>
                <a:gd name="T0" fmla="*/ 0 w 39"/>
                <a:gd name="T1" fmla="*/ 52 h 59"/>
                <a:gd name="T2" fmla="*/ 25 w 39"/>
                <a:gd name="T3" fmla="*/ 27 h 59"/>
                <a:gd name="T4" fmla="*/ 36 w 39"/>
                <a:gd name="T5" fmla="*/ 0 h 59"/>
                <a:gd name="T6" fmla="*/ 0 w 39"/>
                <a:gd name="T7" fmla="*/ 52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" h="59">
                  <a:moveTo>
                    <a:pt x="0" y="58"/>
                  </a:moveTo>
                  <a:lnTo>
                    <a:pt x="27" y="29"/>
                  </a:lnTo>
                  <a:lnTo>
                    <a:pt x="38" y="0"/>
                  </a:lnTo>
                  <a:lnTo>
                    <a:pt x="0" y="58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4549" y="2648"/>
              <a:ext cx="66" cy="114"/>
            </a:xfrm>
            <a:custGeom>
              <a:avLst/>
              <a:gdLst>
                <a:gd name="T0" fmla="*/ 0 w 67"/>
                <a:gd name="T1" fmla="*/ 41 h 123"/>
                <a:gd name="T2" fmla="*/ 12 w 67"/>
                <a:gd name="T3" fmla="*/ 0 h 123"/>
                <a:gd name="T4" fmla="*/ 33 w 67"/>
                <a:gd name="T5" fmla="*/ 0 h 123"/>
                <a:gd name="T6" fmla="*/ 40 w 67"/>
                <a:gd name="T7" fmla="*/ 27 h 123"/>
                <a:gd name="T8" fmla="*/ 23 w 67"/>
                <a:gd name="T9" fmla="*/ 56 h 123"/>
                <a:gd name="T10" fmla="*/ 27 w 67"/>
                <a:gd name="T11" fmla="*/ 73 h 123"/>
                <a:gd name="T12" fmla="*/ 59 w 67"/>
                <a:gd name="T13" fmla="*/ 81 h 123"/>
                <a:gd name="T14" fmla="*/ 64 w 67"/>
                <a:gd name="T15" fmla="*/ 105 h 123"/>
                <a:gd name="T16" fmla="*/ 42 w 67"/>
                <a:gd name="T17" fmla="*/ 81 h 123"/>
                <a:gd name="T18" fmla="*/ 42 w 67"/>
                <a:gd name="T19" fmla="*/ 93 h 123"/>
                <a:gd name="T20" fmla="*/ 12 w 67"/>
                <a:gd name="T21" fmla="*/ 81 h 123"/>
                <a:gd name="T22" fmla="*/ 0 w 67"/>
                <a:gd name="T23" fmla="*/ 41 h 1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7" h="123">
                  <a:moveTo>
                    <a:pt x="0" y="47"/>
                  </a:moveTo>
                  <a:lnTo>
                    <a:pt x="12" y="0"/>
                  </a:lnTo>
                  <a:lnTo>
                    <a:pt x="34" y="0"/>
                  </a:lnTo>
                  <a:lnTo>
                    <a:pt x="42" y="31"/>
                  </a:lnTo>
                  <a:lnTo>
                    <a:pt x="23" y="65"/>
                  </a:lnTo>
                  <a:lnTo>
                    <a:pt x="27" y="85"/>
                  </a:lnTo>
                  <a:lnTo>
                    <a:pt x="61" y="94"/>
                  </a:lnTo>
                  <a:lnTo>
                    <a:pt x="66" y="122"/>
                  </a:lnTo>
                  <a:lnTo>
                    <a:pt x="44" y="94"/>
                  </a:lnTo>
                  <a:lnTo>
                    <a:pt x="44" y="108"/>
                  </a:lnTo>
                  <a:lnTo>
                    <a:pt x="12" y="94"/>
                  </a:lnTo>
                  <a:lnTo>
                    <a:pt x="0" y="47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4553" y="2747"/>
              <a:ext cx="21" cy="20"/>
            </a:xfrm>
            <a:custGeom>
              <a:avLst/>
              <a:gdLst>
                <a:gd name="T0" fmla="*/ 0 w 21"/>
                <a:gd name="T1" fmla="*/ 0 h 22"/>
                <a:gd name="T2" fmla="*/ 11 w 21"/>
                <a:gd name="T3" fmla="*/ 0 h 22"/>
                <a:gd name="T4" fmla="*/ 20 w 21"/>
                <a:gd name="T5" fmla="*/ 4 h 22"/>
                <a:gd name="T6" fmla="*/ 13 w 21"/>
                <a:gd name="T7" fmla="*/ 17 h 22"/>
                <a:gd name="T8" fmla="*/ 0 w 21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lnTo>
                    <a:pt x="11" y="0"/>
                  </a:lnTo>
                  <a:lnTo>
                    <a:pt x="20" y="4"/>
                  </a:lnTo>
                  <a:lnTo>
                    <a:pt x="13" y="21"/>
                  </a:lnTo>
                  <a:lnTo>
                    <a:pt x="0" y="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4581" y="2774"/>
              <a:ext cx="17" cy="28"/>
            </a:xfrm>
            <a:custGeom>
              <a:avLst/>
              <a:gdLst>
                <a:gd name="T0" fmla="*/ 0 w 18"/>
                <a:gd name="T1" fmla="*/ 0 h 31"/>
                <a:gd name="T2" fmla="*/ 2 w 18"/>
                <a:gd name="T3" fmla="*/ 24 h 31"/>
                <a:gd name="T4" fmla="*/ 15 w 18"/>
                <a:gd name="T5" fmla="*/ 14 h 31"/>
                <a:gd name="T6" fmla="*/ 0 w 18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1">
                  <a:moveTo>
                    <a:pt x="0" y="0"/>
                  </a:moveTo>
                  <a:lnTo>
                    <a:pt x="2" y="30"/>
                  </a:lnTo>
                  <a:lnTo>
                    <a:pt x="17" y="17"/>
                  </a:lnTo>
                  <a:lnTo>
                    <a:pt x="0" y="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4583" y="2817"/>
              <a:ext cx="67" cy="78"/>
            </a:xfrm>
            <a:custGeom>
              <a:avLst/>
              <a:gdLst>
                <a:gd name="T0" fmla="*/ 0 w 69"/>
                <a:gd name="T1" fmla="*/ 49 h 83"/>
                <a:gd name="T2" fmla="*/ 14 w 69"/>
                <a:gd name="T3" fmla="*/ 22 h 83"/>
                <a:gd name="T4" fmla="*/ 30 w 69"/>
                <a:gd name="T5" fmla="*/ 27 h 83"/>
                <a:gd name="T6" fmla="*/ 51 w 69"/>
                <a:gd name="T7" fmla="*/ 0 h 83"/>
                <a:gd name="T8" fmla="*/ 64 w 69"/>
                <a:gd name="T9" fmla="*/ 15 h 83"/>
                <a:gd name="T10" fmla="*/ 61 w 69"/>
                <a:gd name="T11" fmla="*/ 58 h 83"/>
                <a:gd name="T12" fmla="*/ 57 w 69"/>
                <a:gd name="T13" fmla="*/ 40 h 83"/>
                <a:gd name="T14" fmla="*/ 50 w 69"/>
                <a:gd name="T15" fmla="*/ 72 h 83"/>
                <a:gd name="T16" fmla="*/ 35 w 69"/>
                <a:gd name="T17" fmla="*/ 62 h 83"/>
                <a:gd name="T18" fmla="*/ 22 w 69"/>
                <a:gd name="T19" fmla="*/ 31 h 83"/>
                <a:gd name="T20" fmla="*/ 0 w 69"/>
                <a:gd name="T21" fmla="*/ 49 h 8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9" h="83">
                  <a:moveTo>
                    <a:pt x="0" y="55"/>
                  </a:moveTo>
                  <a:lnTo>
                    <a:pt x="14" y="24"/>
                  </a:lnTo>
                  <a:lnTo>
                    <a:pt x="32" y="31"/>
                  </a:lnTo>
                  <a:lnTo>
                    <a:pt x="55" y="0"/>
                  </a:lnTo>
                  <a:lnTo>
                    <a:pt x="68" y="17"/>
                  </a:lnTo>
                  <a:lnTo>
                    <a:pt x="65" y="66"/>
                  </a:lnTo>
                  <a:lnTo>
                    <a:pt x="61" y="46"/>
                  </a:lnTo>
                  <a:lnTo>
                    <a:pt x="53" y="82"/>
                  </a:lnTo>
                  <a:lnTo>
                    <a:pt x="37" y="70"/>
                  </a:lnTo>
                  <a:lnTo>
                    <a:pt x="24" y="35"/>
                  </a:lnTo>
                  <a:lnTo>
                    <a:pt x="0" y="55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4588" y="2796"/>
              <a:ext cx="19" cy="34"/>
            </a:xfrm>
            <a:custGeom>
              <a:avLst/>
              <a:gdLst>
                <a:gd name="T0" fmla="*/ 0 w 19"/>
                <a:gd name="T1" fmla="*/ 19 h 36"/>
                <a:gd name="T2" fmla="*/ 4 w 19"/>
                <a:gd name="T3" fmla="*/ 13 h 36"/>
                <a:gd name="T4" fmla="*/ 18 w 19"/>
                <a:gd name="T5" fmla="*/ 0 h 36"/>
                <a:gd name="T6" fmla="*/ 13 w 19"/>
                <a:gd name="T7" fmla="*/ 31 h 36"/>
                <a:gd name="T8" fmla="*/ 0 w 19"/>
                <a:gd name="T9" fmla="*/ 19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36">
                  <a:moveTo>
                    <a:pt x="0" y="21"/>
                  </a:moveTo>
                  <a:lnTo>
                    <a:pt x="4" y="15"/>
                  </a:lnTo>
                  <a:lnTo>
                    <a:pt x="18" y="0"/>
                  </a:lnTo>
                  <a:lnTo>
                    <a:pt x="13" y="35"/>
                  </a:lnTo>
                  <a:lnTo>
                    <a:pt x="0" y="21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4443" y="3203"/>
              <a:ext cx="627" cy="570"/>
            </a:xfrm>
            <a:custGeom>
              <a:avLst/>
              <a:gdLst>
                <a:gd name="T0" fmla="*/ 10 w 642"/>
                <a:gd name="T1" fmla="*/ 285 h 609"/>
                <a:gd name="T2" fmla="*/ 16 w 642"/>
                <a:gd name="T3" fmla="*/ 277 h 609"/>
                <a:gd name="T4" fmla="*/ 10 w 642"/>
                <a:gd name="T5" fmla="*/ 201 h 609"/>
                <a:gd name="T6" fmla="*/ 54 w 642"/>
                <a:gd name="T7" fmla="*/ 178 h 609"/>
                <a:gd name="T8" fmla="*/ 139 w 642"/>
                <a:gd name="T9" fmla="*/ 131 h 609"/>
                <a:gd name="T10" fmla="*/ 144 w 642"/>
                <a:gd name="T11" fmla="*/ 102 h 609"/>
                <a:gd name="T12" fmla="*/ 156 w 642"/>
                <a:gd name="T13" fmla="*/ 100 h 609"/>
                <a:gd name="T14" fmla="*/ 170 w 642"/>
                <a:gd name="T15" fmla="*/ 86 h 609"/>
                <a:gd name="T16" fmla="*/ 218 w 642"/>
                <a:gd name="T17" fmla="*/ 60 h 609"/>
                <a:gd name="T18" fmla="*/ 231 w 642"/>
                <a:gd name="T19" fmla="*/ 73 h 609"/>
                <a:gd name="T20" fmla="*/ 241 w 642"/>
                <a:gd name="T21" fmla="*/ 65 h 609"/>
                <a:gd name="T22" fmla="*/ 293 w 642"/>
                <a:gd name="T23" fmla="*/ 24 h 609"/>
                <a:gd name="T24" fmla="*/ 352 w 642"/>
                <a:gd name="T25" fmla="*/ 31 h 609"/>
                <a:gd name="T26" fmla="*/ 405 w 642"/>
                <a:gd name="T27" fmla="*/ 127 h 609"/>
                <a:gd name="T28" fmla="*/ 429 w 642"/>
                <a:gd name="T29" fmla="*/ 24 h 609"/>
                <a:gd name="T30" fmla="*/ 464 w 642"/>
                <a:gd name="T31" fmla="*/ 65 h 609"/>
                <a:gd name="T32" fmla="*/ 503 w 642"/>
                <a:gd name="T33" fmla="*/ 149 h 609"/>
                <a:gd name="T34" fmla="*/ 553 w 642"/>
                <a:gd name="T35" fmla="*/ 214 h 609"/>
                <a:gd name="T36" fmla="*/ 569 w 642"/>
                <a:gd name="T37" fmla="*/ 232 h 609"/>
                <a:gd name="T38" fmla="*/ 611 w 642"/>
                <a:gd name="T39" fmla="*/ 318 h 609"/>
                <a:gd name="T40" fmla="*/ 575 w 642"/>
                <a:gd name="T41" fmla="*/ 421 h 609"/>
                <a:gd name="T42" fmla="*/ 522 w 642"/>
                <a:gd name="T43" fmla="*/ 509 h 609"/>
                <a:gd name="T44" fmla="*/ 503 w 642"/>
                <a:gd name="T45" fmla="*/ 533 h 609"/>
                <a:gd name="T46" fmla="*/ 457 w 642"/>
                <a:gd name="T47" fmla="*/ 525 h 609"/>
                <a:gd name="T48" fmla="*/ 403 w 642"/>
                <a:gd name="T49" fmla="*/ 497 h 609"/>
                <a:gd name="T50" fmla="*/ 378 w 642"/>
                <a:gd name="T51" fmla="*/ 461 h 609"/>
                <a:gd name="T52" fmla="*/ 372 w 642"/>
                <a:gd name="T53" fmla="*/ 452 h 609"/>
                <a:gd name="T54" fmla="*/ 372 w 642"/>
                <a:gd name="T55" fmla="*/ 402 h 609"/>
                <a:gd name="T56" fmla="*/ 333 w 642"/>
                <a:gd name="T57" fmla="*/ 441 h 609"/>
                <a:gd name="T58" fmla="*/ 274 w 642"/>
                <a:gd name="T59" fmla="*/ 380 h 609"/>
                <a:gd name="T60" fmla="*/ 160 w 642"/>
                <a:gd name="T61" fmla="*/ 425 h 609"/>
                <a:gd name="T62" fmla="*/ 70 w 642"/>
                <a:gd name="T63" fmla="*/ 450 h 609"/>
                <a:gd name="T64" fmla="*/ 39 w 642"/>
                <a:gd name="T65" fmla="*/ 385 h 60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42" h="609">
                  <a:moveTo>
                    <a:pt x="0" y="321"/>
                  </a:moveTo>
                  <a:lnTo>
                    <a:pt x="10" y="325"/>
                  </a:lnTo>
                  <a:lnTo>
                    <a:pt x="4" y="307"/>
                  </a:lnTo>
                  <a:lnTo>
                    <a:pt x="16" y="316"/>
                  </a:lnTo>
                  <a:lnTo>
                    <a:pt x="2" y="283"/>
                  </a:lnTo>
                  <a:lnTo>
                    <a:pt x="10" y="230"/>
                  </a:lnTo>
                  <a:lnTo>
                    <a:pt x="16" y="245"/>
                  </a:lnTo>
                  <a:lnTo>
                    <a:pt x="56" y="203"/>
                  </a:lnTo>
                  <a:lnTo>
                    <a:pt x="122" y="183"/>
                  </a:lnTo>
                  <a:lnTo>
                    <a:pt x="145" y="150"/>
                  </a:lnTo>
                  <a:lnTo>
                    <a:pt x="145" y="130"/>
                  </a:lnTo>
                  <a:lnTo>
                    <a:pt x="151" y="116"/>
                  </a:lnTo>
                  <a:lnTo>
                    <a:pt x="164" y="141"/>
                  </a:lnTo>
                  <a:lnTo>
                    <a:pt x="164" y="114"/>
                  </a:lnTo>
                  <a:lnTo>
                    <a:pt x="178" y="121"/>
                  </a:lnTo>
                  <a:lnTo>
                    <a:pt x="178" y="98"/>
                  </a:lnTo>
                  <a:lnTo>
                    <a:pt x="203" y="68"/>
                  </a:lnTo>
                  <a:lnTo>
                    <a:pt x="228" y="68"/>
                  </a:lnTo>
                  <a:lnTo>
                    <a:pt x="232" y="101"/>
                  </a:lnTo>
                  <a:lnTo>
                    <a:pt x="243" y="83"/>
                  </a:lnTo>
                  <a:lnTo>
                    <a:pt x="263" y="94"/>
                  </a:lnTo>
                  <a:lnTo>
                    <a:pt x="253" y="74"/>
                  </a:lnTo>
                  <a:lnTo>
                    <a:pt x="270" y="42"/>
                  </a:lnTo>
                  <a:lnTo>
                    <a:pt x="307" y="28"/>
                  </a:lnTo>
                  <a:lnTo>
                    <a:pt x="297" y="8"/>
                  </a:lnTo>
                  <a:lnTo>
                    <a:pt x="369" y="35"/>
                  </a:lnTo>
                  <a:lnTo>
                    <a:pt x="355" y="87"/>
                  </a:lnTo>
                  <a:lnTo>
                    <a:pt x="425" y="145"/>
                  </a:lnTo>
                  <a:lnTo>
                    <a:pt x="444" y="123"/>
                  </a:lnTo>
                  <a:lnTo>
                    <a:pt x="450" y="28"/>
                  </a:lnTo>
                  <a:lnTo>
                    <a:pt x="469" y="0"/>
                  </a:lnTo>
                  <a:lnTo>
                    <a:pt x="486" y="74"/>
                  </a:lnTo>
                  <a:lnTo>
                    <a:pt x="509" y="87"/>
                  </a:lnTo>
                  <a:lnTo>
                    <a:pt x="527" y="170"/>
                  </a:lnTo>
                  <a:lnTo>
                    <a:pt x="566" y="196"/>
                  </a:lnTo>
                  <a:lnTo>
                    <a:pt x="580" y="245"/>
                  </a:lnTo>
                  <a:lnTo>
                    <a:pt x="595" y="241"/>
                  </a:lnTo>
                  <a:lnTo>
                    <a:pt x="597" y="265"/>
                  </a:lnTo>
                  <a:lnTo>
                    <a:pt x="630" y="301"/>
                  </a:lnTo>
                  <a:lnTo>
                    <a:pt x="641" y="363"/>
                  </a:lnTo>
                  <a:lnTo>
                    <a:pt x="632" y="425"/>
                  </a:lnTo>
                  <a:lnTo>
                    <a:pt x="603" y="481"/>
                  </a:lnTo>
                  <a:lnTo>
                    <a:pt x="584" y="572"/>
                  </a:lnTo>
                  <a:lnTo>
                    <a:pt x="547" y="581"/>
                  </a:lnTo>
                  <a:lnTo>
                    <a:pt x="525" y="599"/>
                  </a:lnTo>
                  <a:lnTo>
                    <a:pt x="527" y="608"/>
                  </a:lnTo>
                  <a:lnTo>
                    <a:pt x="502" y="576"/>
                  </a:lnTo>
                  <a:lnTo>
                    <a:pt x="479" y="599"/>
                  </a:lnTo>
                  <a:lnTo>
                    <a:pt x="448" y="590"/>
                  </a:lnTo>
                  <a:lnTo>
                    <a:pt x="423" y="567"/>
                  </a:lnTo>
                  <a:lnTo>
                    <a:pt x="413" y="521"/>
                  </a:lnTo>
                  <a:lnTo>
                    <a:pt x="396" y="527"/>
                  </a:lnTo>
                  <a:lnTo>
                    <a:pt x="394" y="496"/>
                  </a:lnTo>
                  <a:lnTo>
                    <a:pt x="390" y="516"/>
                  </a:lnTo>
                  <a:lnTo>
                    <a:pt x="376" y="516"/>
                  </a:lnTo>
                  <a:lnTo>
                    <a:pt x="390" y="459"/>
                  </a:lnTo>
                  <a:lnTo>
                    <a:pt x="361" y="514"/>
                  </a:lnTo>
                  <a:lnTo>
                    <a:pt x="349" y="503"/>
                  </a:lnTo>
                  <a:lnTo>
                    <a:pt x="334" y="459"/>
                  </a:lnTo>
                  <a:lnTo>
                    <a:pt x="288" y="434"/>
                  </a:lnTo>
                  <a:lnTo>
                    <a:pt x="201" y="452"/>
                  </a:lnTo>
                  <a:lnTo>
                    <a:pt x="168" y="485"/>
                  </a:lnTo>
                  <a:lnTo>
                    <a:pt x="108" y="487"/>
                  </a:lnTo>
                  <a:lnTo>
                    <a:pt x="74" y="514"/>
                  </a:lnTo>
                  <a:lnTo>
                    <a:pt x="29" y="496"/>
                  </a:lnTo>
                  <a:lnTo>
                    <a:pt x="41" y="439"/>
                  </a:lnTo>
                  <a:lnTo>
                    <a:pt x="0" y="321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4936" y="3811"/>
              <a:ext cx="56" cy="61"/>
            </a:xfrm>
            <a:custGeom>
              <a:avLst/>
              <a:gdLst>
                <a:gd name="T0" fmla="*/ 0 w 58"/>
                <a:gd name="T1" fmla="*/ 11 h 66"/>
                <a:gd name="T2" fmla="*/ 0 w 58"/>
                <a:gd name="T3" fmla="*/ 0 h 66"/>
                <a:gd name="T4" fmla="*/ 24 w 58"/>
                <a:gd name="T5" fmla="*/ 6 h 66"/>
                <a:gd name="T6" fmla="*/ 46 w 58"/>
                <a:gd name="T7" fmla="*/ 0 h 66"/>
                <a:gd name="T8" fmla="*/ 53 w 58"/>
                <a:gd name="T9" fmla="*/ 13 h 66"/>
                <a:gd name="T10" fmla="*/ 53 w 58"/>
                <a:gd name="T11" fmla="*/ 31 h 66"/>
                <a:gd name="T12" fmla="*/ 34 w 58"/>
                <a:gd name="T13" fmla="*/ 55 h 66"/>
                <a:gd name="T14" fmla="*/ 16 w 58"/>
                <a:gd name="T15" fmla="*/ 55 h 66"/>
                <a:gd name="T16" fmla="*/ 0 w 58"/>
                <a:gd name="T17" fmla="*/ 11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" h="66">
                  <a:moveTo>
                    <a:pt x="0" y="13"/>
                  </a:moveTo>
                  <a:lnTo>
                    <a:pt x="0" y="0"/>
                  </a:lnTo>
                  <a:lnTo>
                    <a:pt x="26" y="8"/>
                  </a:lnTo>
                  <a:lnTo>
                    <a:pt x="50" y="0"/>
                  </a:lnTo>
                  <a:lnTo>
                    <a:pt x="57" y="15"/>
                  </a:lnTo>
                  <a:lnTo>
                    <a:pt x="57" y="36"/>
                  </a:lnTo>
                  <a:lnTo>
                    <a:pt x="36" y="65"/>
                  </a:lnTo>
                  <a:lnTo>
                    <a:pt x="18" y="65"/>
                  </a:lnTo>
                  <a:lnTo>
                    <a:pt x="0" y="13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4459" y="2904"/>
              <a:ext cx="18" cy="22"/>
            </a:xfrm>
            <a:custGeom>
              <a:avLst/>
              <a:gdLst>
                <a:gd name="T0" fmla="*/ 0 w 19"/>
                <a:gd name="T1" fmla="*/ 11 h 23"/>
                <a:gd name="T2" fmla="*/ 9 w 19"/>
                <a:gd name="T3" fmla="*/ 20 h 23"/>
                <a:gd name="T4" fmla="*/ 16 w 19"/>
                <a:gd name="T5" fmla="*/ 0 h 23"/>
                <a:gd name="T6" fmla="*/ 0 w 19"/>
                <a:gd name="T7" fmla="*/ 11 h 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23">
                  <a:moveTo>
                    <a:pt x="0" y="11"/>
                  </a:moveTo>
                  <a:lnTo>
                    <a:pt x="9" y="22"/>
                  </a:lnTo>
                  <a:lnTo>
                    <a:pt x="18" y="0"/>
                  </a:lnTo>
                  <a:lnTo>
                    <a:pt x="0" y="11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4167" y="2893"/>
              <a:ext cx="170" cy="217"/>
            </a:xfrm>
            <a:custGeom>
              <a:avLst/>
              <a:gdLst>
                <a:gd name="T0" fmla="*/ 0 w 174"/>
                <a:gd name="T1" fmla="*/ 0 h 230"/>
                <a:gd name="T2" fmla="*/ 35 w 174"/>
                <a:gd name="T3" fmla="*/ 8 h 230"/>
                <a:gd name="T4" fmla="*/ 81 w 174"/>
                <a:gd name="T5" fmla="*/ 60 h 230"/>
                <a:gd name="T6" fmla="*/ 119 w 174"/>
                <a:gd name="T7" fmla="*/ 81 h 230"/>
                <a:gd name="T8" fmla="*/ 114 w 174"/>
                <a:gd name="T9" fmla="*/ 94 h 230"/>
                <a:gd name="T10" fmla="*/ 127 w 174"/>
                <a:gd name="T11" fmla="*/ 92 h 230"/>
                <a:gd name="T12" fmla="*/ 127 w 174"/>
                <a:gd name="T13" fmla="*/ 114 h 230"/>
                <a:gd name="T14" fmla="*/ 165 w 174"/>
                <a:gd name="T15" fmla="*/ 152 h 230"/>
                <a:gd name="T16" fmla="*/ 158 w 174"/>
                <a:gd name="T17" fmla="*/ 204 h 230"/>
                <a:gd name="T18" fmla="*/ 144 w 174"/>
                <a:gd name="T19" fmla="*/ 204 h 230"/>
                <a:gd name="T20" fmla="*/ 108 w 174"/>
                <a:gd name="T21" fmla="*/ 172 h 230"/>
                <a:gd name="T22" fmla="*/ 56 w 174"/>
                <a:gd name="T23" fmla="*/ 71 h 230"/>
                <a:gd name="T24" fmla="*/ 0 w 174"/>
                <a:gd name="T25" fmla="*/ 0 h 2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4" h="230">
                  <a:moveTo>
                    <a:pt x="0" y="0"/>
                  </a:moveTo>
                  <a:lnTo>
                    <a:pt x="37" y="8"/>
                  </a:lnTo>
                  <a:lnTo>
                    <a:pt x="85" y="68"/>
                  </a:lnTo>
                  <a:lnTo>
                    <a:pt x="125" y="91"/>
                  </a:lnTo>
                  <a:lnTo>
                    <a:pt x="120" y="106"/>
                  </a:lnTo>
                  <a:lnTo>
                    <a:pt x="133" y="104"/>
                  </a:lnTo>
                  <a:lnTo>
                    <a:pt x="133" y="128"/>
                  </a:lnTo>
                  <a:lnTo>
                    <a:pt x="173" y="171"/>
                  </a:lnTo>
                  <a:lnTo>
                    <a:pt x="166" y="229"/>
                  </a:lnTo>
                  <a:lnTo>
                    <a:pt x="150" y="229"/>
                  </a:lnTo>
                  <a:lnTo>
                    <a:pt x="114" y="193"/>
                  </a:lnTo>
                  <a:lnTo>
                    <a:pt x="58" y="80"/>
                  </a:lnTo>
                  <a:lnTo>
                    <a:pt x="0" y="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Freeform 20"/>
            <p:cNvSpPr>
              <a:spLocks/>
            </p:cNvSpPr>
            <p:nvPr/>
          </p:nvSpPr>
          <p:spPr bwMode="auto">
            <a:xfrm>
              <a:off x="4323" y="3113"/>
              <a:ext cx="144" cy="51"/>
            </a:xfrm>
            <a:custGeom>
              <a:avLst/>
              <a:gdLst>
                <a:gd name="T0" fmla="*/ 0 w 148"/>
                <a:gd name="T1" fmla="*/ 13 h 55"/>
                <a:gd name="T2" fmla="*/ 10 w 148"/>
                <a:gd name="T3" fmla="*/ 0 h 55"/>
                <a:gd name="T4" fmla="*/ 106 w 148"/>
                <a:gd name="T5" fmla="*/ 16 h 55"/>
                <a:gd name="T6" fmla="*/ 115 w 148"/>
                <a:gd name="T7" fmla="*/ 27 h 55"/>
                <a:gd name="T8" fmla="*/ 136 w 148"/>
                <a:gd name="T9" fmla="*/ 31 h 55"/>
                <a:gd name="T10" fmla="*/ 139 w 148"/>
                <a:gd name="T11" fmla="*/ 46 h 55"/>
                <a:gd name="T12" fmla="*/ 23 w 148"/>
                <a:gd name="T13" fmla="*/ 23 h 55"/>
                <a:gd name="T14" fmla="*/ 0 w 148"/>
                <a:gd name="T15" fmla="*/ 13 h 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8" h="55">
                  <a:moveTo>
                    <a:pt x="0" y="15"/>
                  </a:moveTo>
                  <a:lnTo>
                    <a:pt x="10" y="0"/>
                  </a:lnTo>
                  <a:lnTo>
                    <a:pt x="112" y="18"/>
                  </a:lnTo>
                  <a:lnTo>
                    <a:pt x="121" y="31"/>
                  </a:lnTo>
                  <a:lnTo>
                    <a:pt x="144" y="36"/>
                  </a:lnTo>
                  <a:lnTo>
                    <a:pt x="147" y="54"/>
                  </a:lnTo>
                  <a:lnTo>
                    <a:pt x="25" y="27"/>
                  </a:lnTo>
                  <a:lnTo>
                    <a:pt x="0" y="15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>
              <a:off x="4378" y="2918"/>
              <a:ext cx="158" cy="160"/>
            </a:xfrm>
            <a:custGeom>
              <a:avLst/>
              <a:gdLst>
                <a:gd name="T0" fmla="*/ 0 w 161"/>
                <a:gd name="T1" fmla="*/ 67 h 170"/>
                <a:gd name="T2" fmla="*/ 8 w 161"/>
                <a:gd name="T3" fmla="*/ 47 h 170"/>
                <a:gd name="T4" fmla="*/ 23 w 161"/>
                <a:gd name="T5" fmla="*/ 60 h 170"/>
                <a:gd name="T6" fmla="*/ 72 w 161"/>
                <a:gd name="T7" fmla="*/ 55 h 170"/>
                <a:gd name="T8" fmla="*/ 84 w 161"/>
                <a:gd name="T9" fmla="*/ 49 h 170"/>
                <a:gd name="T10" fmla="*/ 105 w 161"/>
                <a:gd name="T11" fmla="*/ 0 h 170"/>
                <a:gd name="T12" fmla="*/ 133 w 161"/>
                <a:gd name="T13" fmla="*/ 0 h 170"/>
                <a:gd name="T14" fmla="*/ 128 w 161"/>
                <a:gd name="T15" fmla="*/ 13 h 170"/>
                <a:gd name="T16" fmla="*/ 154 w 161"/>
                <a:gd name="T17" fmla="*/ 60 h 170"/>
                <a:gd name="T18" fmla="*/ 137 w 161"/>
                <a:gd name="T19" fmla="*/ 56 h 170"/>
                <a:gd name="T20" fmla="*/ 112 w 161"/>
                <a:gd name="T21" fmla="*/ 108 h 170"/>
                <a:gd name="T22" fmla="*/ 107 w 161"/>
                <a:gd name="T23" fmla="*/ 142 h 170"/>
                <a:gd name="T24" fmla="*/ 91 w 161"/>
                <a:gd name="T25" fmla="*/ 150 h 170"/>
                <a:gd name="T26" fmla="*/ 63 w 161"/>
                <a:gd name="T27" fmla="*/ 131 h 170"/>
                <a:gd name="T28" fmla="*/ 41 w 161"/>
                <a:gd name="T29" fmla="*/ 139 h 170"/>
                <a:gd name="T30" fmla="*/ 41 w 161"/>
                <a:gd name="T31" fmla="*/ 126 h 170"/>
                <a:gd name="T32" fmla="*/ 18 w 161"/>
                <a:gd name="T33" fmla="*/ 128 h 170"/>
                <a:gd name="T34" fmla="*/ 0 w 161"/>
                <a:gd name="T35" fmla="*/ 67 h 17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70">
                  <a:moveTo>
                    <a:pt x="0" y="75"/>
                  </a:moveTo>
                  <a:lnTo>
                    <a:pt x="8" y="53"/>
                  </a:lnTo>
                  <a:lnTo>
                    <a:pt x="23" y="68"/>
                  </a:lnTo>
                  <a:lnTo>
                    <a:pt x="74" y="62"/>
                  </a:lnTo>
                  <a:lnTo>
                    <a:pt x="88" y="55"/>
                  </a:lnTo>
                  <a:lnTo>
                    <a:pt x="109" y="0"/>
                  </a:lnTo>
                  <a:lnTo>
                    <a:pt x="139" y="0"/>
                  </a:lnTo>
                  <a:lnTo>
                    <a:pt x="132" y="15"/>
                  </a:lnTo>
                  <a:lnTo>
                    <a:pt x="160" y="68"/>
                  </a:lnTo>
                  <a:lnTo>
                    <a:pt x="143" y="64"/>
                  </a:lnTo>
                  <a:lnTo>
                    <a:pt x="116" y="122"/>
                  </a:lnTo>
                  <a:lnTo>
                    <a:pt x="111" y="160"/>
                  </a:lnTo>
                  <a:lnTo>
                    <a:pt x="95" y="169"/>
                  </a:lnTo>
                  <a:lnTo>
                    <a:pt x="65" y="148"/>
                  </a:lnTo>
                  <a:lnTo>
                    <a:pt x="43" y="157"/>
                  </a:lnTo>
                  <a:lnTo>
                    <a:pt x="43" y="142"/>
                  </a:lnTo>
                  <a:lnTo>
                    <a:pt x="18" y="144"/>
                  </a:lnTo>
                  <a:lnTo>
                    <a:pt x="0" y="75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4501" y="3161"/>
              <a:ext cx="41" cy="17"/>
            </a:xfrm>
            <a:custGeom>
              <a:avLst/>
              <a:gdLst>
                <a:gd name="T0" fmla="*/ 0 w 43"/>
                <a:gd name="T1" fmla="*/ 2 h 19"/>
                <a:gd name="T2" fmla="*/ 2 w 43"/>
                <a:gd name="T3" fmla="*/ 14 h 19"/>
                <a:gd name="T4" fmla="*/ 38 w 43"/>
                <a:gd name="T5" fmla="*/ 4 h 19"/>
                <a:gd name="T6" fmla="*/ 10 w 43"/>
                <a:gd name="T7" fmla="*/ 0 h 19"/>
                <a:gd name="T8" fmla="*/ 0 w 43"/>
                <a:gd name="T9" fmla="*/ 2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19">
                  <a:moveTo>
                    <a:pt x="0" y="2"/>
                  </a:moveTo>
                  <a:lnTo>
                    <a:pt x="2" y="18"/>
                  </a:lnTo>
                  <a:lnTo>
                    <a:pt x="42" y="4"/>
                  </a:lnTo>
                  <a:lnTo>
                    <a:pt x="12" y="0"/>
                  </a:lnTo>
                  <a:lnTo>
                    <a:pt x="0" y="2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" name="Freeform 23"/>
            <p:cNvSpPr>
              <a:spLocks/>
            </p:cNvSpPr>
            <p:nvPr/>
          </p:nvSpPr>
          <p:spPr bwMode="auto">
            <a:xfrm>
              <a:off x="4535" y="2967"/>
              <a:ext cx="95" cy="141"/>
            </a:xfrm>
            <a:custGeom>
              <a:avLst/>
              <a:gdLst>
                <a:gd name="T0" fmla="*/ 0 w 98"/>
                <a:gd name="T1" fmla="*/ 76 h 151"/>
                <a:gd name="T2" fmla="*/ 12 w 98"/>
                <a:gd name="T3" fmla="*/ 101 h 151"/>
                <a:gd name="T4" fmla="*/ 8 w 98"/>
                <a:gd name="T5" fmla="*/ 125 h 151"/>
                <a:gd name="T6" fmla="*/ 20 w 98"/>
                <a:gd name="T7" fmla="*/ 131 h 151"/>
                <a:gd name="T8" fmla="*/ 18 w 98"/>
                <a:gd name="T9" fmla="*/ 82 h 151"/>
                <a:gd name="T10" fmla="*/ 31 w 98"/>
                <a:gd name="T11" fmla="*/ 76 h 151"/>
                <a:gd name="T12" fmla="*/ 33 w 98"/>
                <a:gd name="T13" fmla="*/ 95 h 151"/>
                <a:gd name="T14" fmla="*/ 39 w 98"/>
                <a:gd name="T15" fmla="*/ 117 h 151"/>
                <a:gd name="T16" fmla="*/ 55 w 98"/>
                <a:gd name="T17" fmla="*/ 107 h 151"/>
                <a:gd name="T18" fmla="*/ 35 w 98"/>
                <a:gd name="T19" fmla="*/ 60 h 151"/>
                <a:gd name="T20" fmla="*/ 66 w 98"/>
                <a:gd name="T21" fmla="*/ 41 h 151"/>
                <a:gd name="T22" fmla="*/ 26 w 98"/>
                <a:gd name="T23" fmla="*/ 54 h 151"/>
                <a:gd name="T24" fmla="*/ 16 w 98"/>
                <a:gd name="T25" fmla="*/ 25 h 151"/>
                <a:gd name="T26" fmla="*/ 79 w 98"/>
                <a:gd name="T27" fmla="*/ 22 h 151"/>
                <a:gd name="T28" fmla="*/ 91 w 98"/>
                <a:gd name="T29" fmla="*/ 0 h 151"/>
                <a:gd name="T30" fmla="*/ 72 w 98"/>
                <a:gd name="T31" fmla="*/ 13 h 151"/>
                <a:gd name="T32" fmla="*/ 31 w 98"/>
                <a:gd name="T33" fmla="*/ 6 h 151"/>
                <a:gd name="T34" fmla="*/ 16 w 98"/>
                <a:gd name="T35" fmla="*/ 15 h 151"/>
                <a:gd name="T36" fmla="*/ 0 w 98"/>
                <a:gd name="T37" fmla="*/ 76 h 15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8" h="151">
                  <a:moveTo>
                    <a:pt x="0" y="87"/>
                  </a:moveTo>
                  <a:lnTo>
                    <a:pt x="12" y="116"/>
                  </a:lnTo>
                  <a:lnTo>
                    <a:pt x="8" y="143"/>
                  </a:lnTo>
                  <a:lnTo>
                    <a:pt x="22" y="150"/>
                  </a:lnTo>
                  <a:lnTo>
                    <a:pt x="20" y="94"/>
                  </a:lnTo>
                  <a:lnTo>
                    <a:pt x="33" y="87"/>
                  </a:lnTo>
                  <a:lnTo>
                    <a:pt x="35" y="109"/>
                  </a:lnTo>
                  <a:lnTo>
                    <a:pt x="41" y="134"/>
                  </a:lnTo>
                  <a:lnTo>
                    <a:pt x="59" y="123"/>
                  </a:lnTo>
                  <a:lnTo>
                    <a:pt x="37" y="69"/>
                  </a:lnTo>
                  <a:lnTo>
                    <a:pt x="70" y="47"/>
                  </a:lnTo>
                  <a:lnTo>
                    <a:pt x="28" y="62"/>
                  </a:lnTo>
                  <a:lnTo>
                    <a:pt x="18" y="29"/>
                  </a:lnTo>
                  <a:lnTo>
                    <a:pt x="84" y="26"/>
                  </a:lnTo>
                  <a:lnTo>
                    <a:pt x="97" y="0"/>
                  </a:lnTo>
                  <a:lnTo>
                    <a:pt x="76" y="15"/>
                  </a:lnTo>
                  <a:lnTo>
                    <a:pt x="33" y="6"/>
                  </a:lnTo>
                  <a:lnTo>
                    <a:pt x="16" y="17"/>
                  </a:lnTo>
                  <a:lnTo>
                    <a:pt x="0" y="87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Freeform 24"/>
            <p:cNvSpPr>
              <a:spLocks/>
            </p:cNvSpPr>
            <p:nvPr/>
          </p:nvSpPr>
          <p:spPr bwMode="auto">
            <a:xfrm>
              <a:off x="4608" y="3161"/>
              <a:ext cx="55" cy="34"/>
            </a:xfrm>
            <a:custGeom>
              <a:avLst/>
              <a:gdLst>
                <a:gd name="T0" fmla="*/ 0 w 56"/>
                <a:gd name="T1" fmla="*/ 16 h 37"/>
                <a:gd name="T2" fmla="*/ 2 w 56"/>
                <a:gd name="T3" fmla="*/ 30 h 37"/>
                <a:gd name="T4" fmla="*/ 53 w 56"/>
                <a:gd name="T5" fmla="*/ 0 h 37"/>
                <a:gd name="T6" fmla="*/ 16 w 56"/>
                <a:gd name="T7" fmla="*/ 8 h 37"/>
                <a:gd name="T8" fmla="*/ 0 w 56"/>
                <a:gd name="T9" fmla="*/ 16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37">
                  <a:moveTo>
                    <a:pt x="0" y="19"/>
                  </a:moveTo>
                  <a:lnTo>
                    <a:pt x="2" y="36"/>
                  </a:lnTo>
                  <a:lnTo>
                    <a:pt x="55" y="0"/>
                  </a:lnTo>
                  <a:lnTo>
                    <a:pt x="16" y="10"/>
                  </a:lnTo>
                  <a:lnTo>
                    <a:pt x="0" y="19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4665" y="2958"/>
              <a:ext cx="19" cy="57"/>
            </a:xfrm>
            <a:custGeom>
              <a:avLst/>
              <a:gdLst>
                <a:gd name="T0" fmla="*/ 0 w 19"/>
                <a:gd name="T1" fmla="*/ 17 h 62"/>
                <a:gd name="T2" fmla="*/ 2 w 19"/>
                <a:gd name="T3" fmla="*/ 43 h 62"/>
                <a:gd name="T4" fmla="*/ 13 w 19"/>
                <a:gd name="T5" fmla="*/ 51 h 62"/>
                <a:gd name="T6" fmla="*/ 6 w 19"/>
                <a:gd name="T7" fmla="*/ 30 h 62"/>
                <a:gd name="T8" fmla="*/ 18 w 19"/>
                <a:gd name="T9" fmla="*/ 27 h 62"/>
                <a:gd name="T10" fmla="*/ 18 w 19"/>
                <a:gd name="T11" fmla="*/ 9 h 62"/>
                <a:gd name="T12" fmla="*/ 2 w 19"/>
                <a:gd name="T13" fmla="*/ 23 h 62"/>
                <a:gd name="T14" fmla="*/ 9 w 19"/>
                <a:gd name="T15" fmla="*/ 0 h 62"/>
                <a:gd name="T16" fmla="*/ 0 w 19"/>
                <a:gd name="T17" fmla="*/ 17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62">
                  <a:moveTo>
                    <a:pt x="0" y="20"/>
                  </a:moveTo>
                  <a:lnTo>
                    <a:pt x="2" y="51"/>
                  </a:lnTo>
                  <a:lnTo>
                    <a:pt x="13" y="61"/>
                  </a:lnTo>
                  <a:lnTo>
                    <a:pt x="6" y="36"/>
                  </a:lnTo>
                  <a:lnTo>
                    <a:pt x="18" y="31"/>
                  </a:lnTo>
                  <a:lnTo>
                    <a:pt x="18" y="11"/>
                  </a:lnTo>
                  <a:lnTo>
                    <a:pt x="2" y="27"/>
                  </a:lnTo>
                  <a:lnTo>
                    <a:pt x="9" y="0"/>
                  </a:lnTo>
                  <a:lnTo>
                    <a:pt x="0" y="2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Freeform 26"/>
            <p:cNvSpPr>
              <a:spLocks/>
            </p:cNvSpPr>
            <p:nvPr/>
          </p:nvSpPr>
          <p:spPr bwMode="auto">
            <a:xfrm>
              <a:off x="4671" y="3051"/>
              <a:ext cx="44" cy="19"/>
            </a:xfrm>
            <a:custGeom>
              <a:avLst/>
              <a:gdLst>
                <a:gd name="T0" fmla="*/ 0 w 45"/>
                <a:gd name="T1" fmla="*/ 6 h 20"/>
                <a:gd name="T2" fmla="*/ 23 w 45"/>
                <a:gd name="T3" fmla="*/ 0 h 20"/>
                <a:gd name="T4" fmla="*/ 42 w 45"/>
                <a:gd name="T5" fmla="*/ 17 h 20"/>
                <a:gd name="T6" fmla="*/ 0 w 45"/>
                <a:gd name="T7" fmla="*/ 6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" h="20">
                  <a:moveTo>
                    <a:pt x="0" y="6"/>
                  </a:moveTo>
                  <a:lnTo>
                    <a:pt x="25" y="0"/>
                  </a:lnTo>
                  <a:lnTo>
                    <a:pt x="44" y="19"/>
                  </a:lnTo>
                  <a:lnTo>
                    <a:pt x="0" y="6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" name="Freeform 27"/>
            <p:cNvSpPr>
              <a:spLocks/>
            </p:cNvSpPr>
            <p:nvPr/>
          </p:nvSpPr>
          <p:spPr bwMode="auto">
            <a:xfrm>
              <a:off x="4721" y="3005"/>
              <a:ext cx="162" cy="167"/>
            </a:xfrm>
            <a:custGeom>
              <a:avLst/>
              <a:gdLst>
                <a:gd name="T0" fmla="*/ 0 w 166"/>
                <a:gd name="T1" fmla="*/ 20 h 178"/>
                <a:gd name="T2" fmla="*/ 20 w 166"/>
                <a:gd name="T3" fmla="*/ 33 h 178"/>
                <a:gd name="T4" fmla="*/ 43 w 166"/>
                <a:gd name="T5" fmla="*/ 31 h 178"/>
                <a:gd name="T6" fmla="*/ 16 w 166"/>
                <a:gd name="T7" fmla="*/ 40 h 178"/>
                <a:gd name="T8" fmla="*/ 28 w 166"/>
                <a:gd name="T9" fmla="*/ 66 h 178"/>
                <a:gd name="T10" fmla="*/ 43 w 166"/>
                <a:gd name="T11" fmla="*/ 47 h 178"/>
                <a:gd name="T12" fmla="*/ 51 w 166"/>
                <a:gd name="T13" fmla="*/ 66 h 178"/>
                <a:gd name="T14" fmla="*/ 109 w 166"/>
                <a:gd name="T15" fmla="*/ 89 h 178"/>
                <a:gd name="T16" fmla="*/ 121 w 166"/>
                <a:gd name="T17" fmla="*/ 126 h 178"/>
                <a:gd name="T18" fmla="*/ 111 w 166"/>
                <a:gd name="T19" fmla="*/ 124 h 178"/>
                <a:gd name="T20" fmla="*/ 103 w 166"/>
                <a:gd name="T21" fmla="*/ 144 h 178"/>
                <a:gd name="T22" fmla="*/ 138 w 166"/>
                <a:gd name="T23" fmla="*/ 135 h 178"/>
                <a:gd name="T24" fmla="*/ 157 w 166"/>
                <a:gd name="T25" fmla="*/ 156 h 178"/>
                <a:gd name="T26" fmla="*/ 152 w 166"/>
                <a:gd name="T27" fmla="*/ 40 h 178"/>
                <a:gd name="T28" fmla="*/ 103 w 166"/>
                <a:gd name="T29" fmla="*/ 20 h 178"/>
                <a:gd name="T30" fmla="*/ 64 w 166"/>
                <a:gd name="T31" fmla="*/ 53 h 178"/>
                <a:gd name="T32" fmla="*/ 49 w 166"/>
                <a:gd name="T33" fmla="*/ 35 h 178"/>
                <a:gd name="T34" fmla="*/ 43 w 166"/>
                <a:gd name="T35" fmla="*/ 8 h 178"/>
                <a:gd name="T36" fmla="*/ 20 w 166"/>
                <a:gd name="T37" fmla="*/ 0 h 178"/>
                <a:gd name="T38" fmla="*/ 0 w 166"/>
                <a:gd name="T39" fmla="*/ 20 h 17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6" h="178">
                  <a:moveTo>
                    <a:pt x="0" y="22"/>
                  </a:moveTo>
                  <a:lnTo>
                    <a:pt x="22" y="37"/>
                  </a:lnTo>
                  <a:lnTo>
                    <a:pt x="45" y="35"/>
                  </a:lnTo>
                  <a:lnTo>
                    <a:pt x="16" y="46"/>
                  </a:lnTo>
                  <a:lnTo>
                    <a:pt x="30" y="75"/>
                  </a:lnTo>
                  <a:lnTo>
                    <a:pt x="45" y="53"/>
                  </a:lnTo>
                  <a:lnTo>
                    <a:pt x="53" y="75"/>
                  </a:lnTo>
                  <a:lnTo>
                    <a:pt x="115" y="101"/>
                  </a:lnTo>
                  <a:lnTo>
                    <a:pt x="127" y="143"/>
                  </a:lnTo>
                  <a:lnTo>
                    <a:pt x="117" y="141"/>
                  </a:lnTo>
                  <a:lnTo>
                    <a:pt x="109" y="163"/>
                  </a:lnTo>
                  <a:lnTo>
                    <a:pt x="144" y="154"/>
                  </a:lnTo>
                  <a:lnTo>
                    <a:pt x="165" y="177"/>
                  </a:lnTo>
                  <a:lnTo>
                    <a:pt x="160" y="46"/>
                  </a:lnTo>
                  <a:lnTo>
                    <a:pt x="109" y="22"/>
                  </a:lnTo>
                  <a:lnTo>
                    <a:pt x="68" y="61"/>
                  </a:lnTo>
                  <a:lnTo>
                    <a:pt x="51" y="39"/>
                  </a:lnTo>
                  <a:lnTo>
                    <a:pt x="45" y="8"/>
                  </a:lnTo>
                  <a:lnTo>
                    <a:pt x="22" y="0"/>
                  </a:lnTo>
                  <a:lnTo>
                    <a:pt x="0" y="22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Freeform 28"/>
            <p:cNvSpPr>
              <a:spLocks/>
            </p:cNvSpPr>
            <p:nvPr/>
          </p:nvSpPr>
          <p:spPr bwMode="auto">
            <a:xfrm>
              <a:off x="4724" y="3132"/>
              <a:ext cx="18" cy="18"/>
            </a:xfrm>
            <a:custGeom>
              <a:avLst/>
              <a:gdLst>
                <a:gd name="T0" fmla="*/ 0 w 18"/>
                <a:gd name="T1" fmla="*/ 15 h 20"/>
                <a:gd name="T2" fmla="*/ 8 w 18"/>
                <a:gd name="T3" fmla="*/ 0 h 20"/>
                <a:gd name="T4" fmla="*/ 17 w 18"/>
                <a:gd name="T5" fmla="*/ 7 h 20"/>
                <a:gd name="T6" fmla="*/ 0 w 18"/>
                <a:gd name="T7" fmla="*/ 15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20">
                  <a:moveTo>
                    <a:pt x="0" y="19"/>
                  </a:moveTo>
                  <a:lnTo>
                    <a:pt x="8" y="0"/>
                  </a:lnTo>
                  <a:lnTo>
                    <a:pt x="17" y="9"/>
                  </a:lnTo>
                  <a:lnTo>
                    <a:pt x="0" y="19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" name="Freeform 29"/>
            <p:cNvSpPr>
              <a:spLocks/>
            </p:cNvSpPr>
            <p:nvPr/>
          </p:nvSpPr>
          <p:spPr bwMode="auto">
            <a:xfrm>
              <a:off x="4244" y="2874"/>
              <a:ext cx="59" cy="95"/>
            </a:xfrm>
            <a:custGeom>
              <a:avLst/>
              <a:gdLst>
                <a:gd name="T0" fmla="*/ 0 w 61"/>
                <a:gd name="T1" fmla="*/ 0 h 104"/>
                <a:gd name="T2" fmla="*/ 10 w 61"/>
                <a:gd name="T3" fmla="*/ 0 h 104"/>
                <a:gd name="T4" fmla="*/ 14 w 61"/>
                <a:gd name="T5" fmla="*/ 16 h 104"/>
                <a:gd name="T6" fmla="*/ 29 w 61"/>
                <a:gd name="T7" fmla="*/ 6 h 104"/>
                <a:gd name="T8" fmla="*/ 45 w 61"/>
                <a:gd name="T9" fmla="*/ 26 h 104"/>
                <a:gd name="T10" fmla="*/ 56 w 61"/>
                <a:gd name="T11" fmla="*/ 86 h 104"/>
                <a:gd name="T12" fmla="*/ 16 w 61"/>
                <a:gd name="T13" fmla="*/ 59 h 104"/>
                <a:gd name="T14" fmla="*/ 0 w 61"/>
                <a:gd name="T15" fmla="*/ 0 h 1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1" h="104">
                  <a:moveTo>
                    <a:pt x="0" y="0"/>
                  </a:moveTo>
                  <a:lnTo>
                    <a:pt x="10" y="0"/>
                  </a:lnTo>
                  <a:lnTo>
                    <a:pt x="14" y="20"/>
                  </a:lnTo>
                  <a:lnTo>
                    <a:pt x="31" y="8"/>
                  </a:lnTo>
                  <a:lnTo>
                    <a:pt x="49" y="31"/>
                  </a:lnTo>
                  <a:lnTo>
                    <a:pt x="60" y="103"/>
                  </a:lnTo>
                  <a:lnTo>
                    <a:pt x="18" y="71"/>
                  </a:lnTo>
                  <a:lnTo>
                    <a:pt x="0" y="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Freeform 30"/>
            <p:cNvSpPr>
              <a:spLocks/>
            </p:cNvSpPr>
            <p:nvPr/>
          </p:nvSpPr>
          <p:spPr bwMode="auto">
            <a:xfrm>
              <a:off x="5270" y="3811"/>
              <a:ext cx="123" cy="133"/>
            </a:xfrm>
            <a:custGeom>
              <a:avLst/>
              <a:gdLst>
                <a:gd name="T0" fmla="*/ 0 w 126"/>
                <a:gd name="T1" fmla="*/ 109 h 143"/>
                <a:gd name="T2" fmla="*/ 23 w 126"/>
                <a:gd name="T3" fmla="*/ 68 h 143"/>
                <a:gd name="T4" fmla="*/ 66 w 126"/>
                <a:gd name="T5" fmla="*/ 42 h 143"/>
                <a:gd name="T6" fmla="*/ 89 w 126"/>
                <a:gd name="T7" fmla="*/ 0 h 143"/>
                <a:gd name="T8" fmla="*/ 103 w 126"/>
                <a:gd name="T9" fmla="*/ 13 h 143"/>
                <a:gd name="T10" fmla="*/ 116 w 126"/>
                <a:gd name="T11" fmla="*/ 7 h 143"/>
                <a:gd name="T12" fmla="*/ 119 w 126"/>
                <a:gd name="T13" fmla="*/ 20 h 143"/>
                <a:gd name="T14" fmla="*/ 96 w 126"/>
                <a:gd name="T15" fmla="*/ 51 h 143"/>
                <a:gd name="T16" fmla="*/ 101 w 126"/>
                <a:gd name="T17" fmla="*/ 65 h 143"/>
                <a:gd name="T18" fmla="*/ 77 w 126"/>
                <a:gd name="T19" fmla="*/ 68 h 143"/>
                <a:gd name="T20" fmla="*/ 62 w 126"/>
                <a:gd name="T21" fmla="*/ 111 h 143"/>
                <a:gd name="T22" fmla="*/ 39 w 126"/>
                <a:gd name="T23" fmla="*/ 123 h 143"/>
                <a:gd name="T24" fmla="*/ 0 w 126"/>
                <a:gd name="T25" fmla="*/ 109 h 1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6" h="143">
                  <a:moveTo>
                    <a:pt x="0" y="126"/>
                  </a:moveTo>
                  <a:lnTo>
                    <a:pt x="25" y="79"/>
                  </a:lnTo>
                  <a:lnTo>
                    <a:pt x="70" y="48"/>
                  </a:lnTo>
                  <a:lnTo>
                    <a:pt x="93" y="0"/>
                  </a:lnTo>
                  <a:lnTo>
                    <a:pt x="108" y="15"/>
                  </a:lnTo>
                  <a:lnTo>
                    <a:pt x="122" y="8"/>
                  </a:lnTo>
                  <a:lnTo>
                    <a:pt x="125" y="24"/>
                  </a:lnTo>
                  <a:lnTo>
                    <a:pt x="100" y="59"/>
                  </a:lnTo>
                  <a:lnTo>
                    <a:pt x="106" y="75"/>
                  </a:lnTo>
                  <a:lnTo>
                    <a:pt x="81" y="79"/>
                  </a:lnTo>
                  <a:lnTo>
                    <a:pt x="66" y="128"/>
                  </a:lnTo>
                  <a:lnTo>
                    <a:pt x="41" y="142"/>
                  </a:lnTo>
                  <a:lnTo>
                    <a:pt x="0" y="126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" name="Freeform 31"/>
            <p:cNvSpPr>
              <a:spLocks/>
            </p:cNvSpPr>
            <p:nvPr/>
          </p:nvSpPr>
          <p:spPr bwMode="auto">
            <a:xfrm>
              <a:off x="5366" y="3670"/>
              <a:ext cx="93" cy="156"/>
            </a:xfrm>
            <a:custGeom>
              <a:avLst/>
              <a:gdLst>
                <a:gd name="T0" fmla="*/ 0 w 95"/>
                <a:gd name="T1" fmla="*/ 0 h 165"/>
                <a:gd name="T2" fmla="*/ 25 w 95"/>
                <a:gd name="T3" fmla="*/ 17 h 165"/>
                <a:gd name="T4" fmla="*/ 31 w 95"/>
                <a:gd name="T5" fmla="*/ 49 h 165"/>
                <a:gd name="T6" fmla="*/ 41 w 95"/>
                <a:gd name="T7" fmla="*/ 58 h 165"/>
                <a:gd name="T8" fmla="*/ 48 w 95"/>
                <a:gd name="T9" fmla="*/ 44 h 165"/>
                <a:gd name="T10" fmla="*/ 54 w 95"/>
                <a:gd name="T11" fmla="*/ 65 h 165"/>
                <a:gd name="T12" fmla="*/ 90 w 95"/>
                <a:gd name="T13" fmla="*/ 65 h 165"/>
                <a:gd name="T14" fmla="*/ 81 w 95"/>
                <a:gd name="T15" fmla="*/ 101 h 165"/>
                <a:gd name="T16" fmla="*/ 64 w 95"/>
                <a:gd name="T17" fmla="*/ 103 h 165"/>
                <a:gd name="T18" fmla="*/ 50 w 95"/>
                <a:gd name="T19" fmla="*/ 147 h 165"/>
                <a:gd name="T20" fmla="*/ 31 w 95"/>
                <a:gd name="T21" fmla="*/ 147 h 165"/>
                <a:gd name="T22" fmla="*/ 39 w 95"/>
                <a:gd name="T23" fmla="*/ 132 h 165"/>
                <a:gd name="T24" fmla="*/ 18 w 95"/>
                <a:gd name="T25" fmla="*/ 103 h 165"/>
                <a:gd name="T26" fmla="*/ 35 w 95"/>
                <a:gd name="T27" fmla="*/ 75 h 165"/>
                <a:gd name="T28" fmla="*/ 31 w 95"/>
                <a:gd name="T29" fmla="*/ 53 h 165"/>
                <a:gd name="T30" fmla="*/ 0 w 95"/>
                <a:gd name="T31" fmla="*/ 0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5" h="165">
                  <a:moveTo>
                    <a:pt x="0" y="0"/>
                  </a:moveTo>
                  <a:lnTo>
                    <a:pt x="27" y="19"/>
                  </a:lnTo>
                  <a:lnTo>
                    <a:pt x="33" y="55"/>
                  </a:lnTo>
                  <a:lnTo>
                    <a:pt x="43" y="64"/>
                  </a:lnTo>
                  <a:lnTo>
                    <a:pt x="50" y="50"/>
                  </a:lnTo>
                  <a:lnTo>
                    <a:pt x="56" y="73"/>
                  </a:lnTo>
                  <a:lnTo>
                    <a:pt x="94" y="73"/>
                  </a:lnTo>
                  <a:lnTo>
                    <a:pt x="85" y="113"/>
                  </a:lnTo>
                  <a:lnTo>
                    <a:pt x="66" y="115"/>
                  </a:lnTo>
                  <a:lnTo>
                    <a:pt x="52" y="164"/>
                  </a:lnTo>
                  <a:lnTo>
                    <a:pt x="33" y="164"/>
                  </a:lnTo>
                  <a:lnTo>
                    <a:pt x="41" y="148"/>
                  </a:lnTo>
                  <a:lnTo>
                    <a:pt x="18" y="115"/>
                  </a:lnTo>
                  <a:lnTo>
                    <a:pt x="37" y="84"/>
                  </a:lnTo>
                  <a:lnTo>
                    <a:pt x="33" y="59"/>
                  </a:lnTo>
                  <a:lnTo>
                    <a:pt x="0" y="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4877" y="3047"/>
              <a:ext cx="156" cy="148"/>
            </a:xfrm>
            <a:custGeom>
              <a:avLst/>
              <a:gdLst>
                <a:gd name="T0" fmla="*/ 0 w 160"/>
                <a:gd name="T1" fmla="*/ 0 h 156"/>
                <a:gd name="T2" fmla="*/ 2 w 160"/>
                <a:gd name="T3" fmla="*/ 115 h 156"/>
                <a:gd name="T4" fmla="*/ 25 w 160"/>
                <a:gd name="T5" fmla="*/ 119 h 156"/>
                <a:gd name="T6" fmla="*/ 52 w 160"/>
                <a:gd name="T7" fmla="*/ 85 h 156"/>
                <a:gd name="T8" fmla="*/ 77 w 160"/>
                <a:gd name="T9" fmla="*/ 101 h 156"/>
                <a:gd name="T10" fmla="*/ 103 w 160"/>
                <a:gd name="T11" fmla="*/ 133 h 156"/>
                <a:gd name="T12" fmla="*/ 151 w 160"/>
                <a:gd name="T13" fmla="*/ 139 h 156"/>
                <a:gd name="T14" fmla="*/ 96 w 160"/>
                <a:gd name="T15" fmla="*/ 85 h 156"/>
                <a:gd name="T16" fmla="*/ 101 w 160"/>
                <a:gd name="T17" fmla="*/ 60 h 156"/>
                <a:gd name="T18" fmla="*/ 72 w 160"/>
                <a:gd name="T19" fmla="*/ 51 h 156"/>
                <a:gd name="T20" fmla="*/ 49 w 160"/>
                <a:gd name="T21" fmla="*/ 17 h 156"/>
                <a:gd name="T22" fmla="*/ 0 w 160"/>
                <a:gd name="T23" fmla="*/ 0 h 1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0" h="156">
                  <a:moveTo>
                    <a:pt x="0" y="0"/>
                  </a:moveTo>
                  <a:lnTo>
                    <a:pt x="2" y="128"/>
                  </a:lnTo>
                  <a:lnTo>
                    <a:pt x="27" y="132"/>
                  </a:lnTo>
                  <a:lnTo>
                    <a:pt x="54" y="95"/>
                  </a:lnTo>
                  <a:lnTo>
                    <a:pt x="81" y="112"/>
                  </a:lnTo>
                  <a:lnTo>
                    <a:pt x="109" y="148"/>
                  </a:lnTo>
                  <a:lnTo>
                    <a:pt x="159" y="155"/>
                  </a:lnTo>
                  <a:lnTo>
                    <a:pt x="100" y="95"/>
                  </a:lnTo>
                  <a:lnTo>
                    <a:pt x="107" y="66"/>
                  </a:lnTo>
                  <a:lnTo>
                    <a:pt x="76" y="57"/>
                  </a:lnTo>
                  <a:lnTo>
                    <a:pt x="51" y="19"/>
                  </a:lnTo>
                  <a:lnTo>
                    <a:pt x="0" y="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" name="Freeform 33"/>
            <p:cNvSpPr>
              <a:spLocks/>
            </p:cNvSpPr>
            <p:nvPr/>
          </p:nvSpPr>
          <p:spPr bwMode="auto">
            <a:xfrm>
              <a:off x="4990" y="3078"/>
              <a:ext cx="66" cy="37"/>
            </a:xfrm>
            <a:custGeom>
              <a:avLst/>
              <a:gdLst>
                <a:gd name="T0" fmla="*/ 0 w 68"/>
                <a:gd name="T1" fmla="*/ 22 h 40"/>
                <a:gd name="T2" fmla="*/ 37 w 68"/>
                <a:gd name="T3" fmla="*/ 33 h 40"/>
                <a:gd name="T4" fmla="*/ 63 w 68"/>
                <a:gd name="T5" fmla="*/ 11 h 40"/>
                <a:gd name="T6" fmla="*/ 52 w 68"/>
                <a:gd name="T7" fmla="*/ 0 h 40"/>
                <a:gd name="T8" fmla="*/ 46 w 68"/>
                <a:gd name="T9" fmla="*/ 13 h 40"/>
                <a:gd name="T10" fmla="*/ 0 w 68"/>
                <a:gd name="T11" fmla="*/ 22 h 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8" h="40">
                  <a:moveTo>
                    <a:pt x="0" y="26"/>
                  </a:moveTo>
                  <a:lnTo>
                    <a:pt x="39" y="39"/>
                  </a:lnTo>
                  <a:lnTo>
                    <a:pt x="67" y="13"/>
                  </a:lnTo>
                  <a:lnTo>
                    <a:pt x="56" y="0"/>
                  </a:lnTo>
                  <a:lnTo>
                    <a:pt x="48" y="15"/>
                  </a:lnTo>
                  <a:lnTo>
                    <a:pt x="0" y="26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" name="Freeform 34"/>
            <p:cNvSpPr>
              <a:spLocks/>
            </p:cNvSpPr>
            <p:nvPr/>
          </p:nvSpPr>
          <p:spPr bwMode="auto">
            <a:xfrm>
              <a:off x="5031" y="3051"/>
              <a:ext cx="36" cy="37"/>
            </a:xfrm>
            <a:custGeom>
              <a:avLst/>
              <a:gdLst>
                <a:gd name="T0" fmla="*/ 0 w 37"/>
                <a:gd name="T1" fmla="*/ 0 h 40"/>
                <a:gd name="T2" fmla="*/ 25 w 37"/>
                <a:gd name="T3" fmla="*/ 15 h 40"/>
                <a:gd name="T4" fmla="*/ 34 w 37"/>
                <a:gd name="T5" fmla="*/ 33 h 40"/>
                <a:gd name="T6" fmla="*/ 31 w 37"/>
                <a:gd name="T7" fmla="*/ 18 h 40"/>
                <a:gd name="T8" fmla="*/ 0 w 37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" h="40">
                  <a:moveTo>
                    <a:pt x="0" y="0"/>
                  </a:moveTo>
                  <a:lnTo>
                    <a:pt x="27" y="17"/>
                  </a:lnTo>
                  <a:lnTo>
                    <a:pt x="36" y="39"/>
                  </a:lnTo>
                  <a:lnTo>
                    <a:pt x="33" y="21"/>
                  </a:lnTo>
                  <a:lnTo>
                    <a:pt x="0" y="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" name="Freeform 35"/>
            <p:cNvSpPr>
              <a:spLocks/>
            </p:cNvSpPr>
            <p:nvPr/>
          </p:nvSpPr>
          <p:spPr bwMode="auto">
            <a:xfrm>
              <a:off x="3419" y="987"/>
              <a:ext cx="78" cy="42"/>
            </a:xfrm>
            <a:custGeom>
              <a:avLst/>
              <a:gdLst>
                <a:gd name="T0" fmla="*/ 0 w 80"/>
                <a:gd name="T1" fmla="*/ 27 h 45"/>
                <a:gd name="T2" fmla="*/ 16 w 80"/>
                <a:gd name="T3" fmla="*/ 18 h 45"/>
                <a:gd name="T4" fmla="*/ 6 w 80"/>
                <a:gd name="T5" fmla="*/ 9 h 45"/>
                <a:gd name="T6" fmla="*/ 58 w 80"/>
                <a:gd name="T7" fmla="*/ 0 h 45"/>
                <a:gd name="T8" fmla="*/ 64 w 80"/>
                <a:gd name="T9" fmla="*/ 2 h 45"/>
                <a:gd name="T10" fmla="*/ 58 w 80"/>
                <a:gd name="T11" fmla="*/ 9 h 45"/>
                <a:gd name="T12" fmla="*/ 75 w 80"/>
                <a:gd name="T13" fmla="*/ 9 h 45"/>
                <a:gd name="T14" fmla="*/ 27 w 80"/>
                <a:gd name="T15" fmla="*/ 32 h 45"/>
                <a:gd name="T16" fmla="*/ 16 w 80"/>
                <a:gd name="T17" fmla="*/ 38 h 45"/>
                <a:gd name="T18" fmla="*/ 20 w 80"/>
                <a:gd name="T19" fmla="*/ 27 h 45"/>
                <a:gd name="T20" fmla="*/ 0 w 80"/>
                <a:gd name="T21" fmla="*/ 27 h 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" h="45">
                  <a:moveTo>
                    <a:pt x="0" y="31"/>
                  </a:moveTo>
                  <a:lnTo>
                    <a:pt x="16" y="20"/>
                  </a:lnTo>
                  <a:lnTo>
                    <a:pt x="6" y="11"/>
                  </a:lnTo>
                  <a:lnTo>
                    <a:pt x="60" y="0"/>
                  </a:lnTo>
                  <a:lnTo>
                    <a:pt x="68" y="2"/>
                  </a:lnTo>
                  <a:lnTo>
                    <a:pt x="60" y="11"/>
                  </a:lnTo>
                  <a:lnTo>
                    <a:pt x="79" y="11"/>
                  </a:lnTo>
                  <a:lnTo>
                    <a:pt x="29" y="36"/>
                  </a:lnTo>
                  <a:lnTo>
                    <a:pt x="16" y="44"/>
                  </a:lnTo>
                  <a:lnTo>
                    <a:pt x="20" y="31"/>
                  </a:lnTo>
                  <a:lnTo>
                    <a:pt x="0" y="31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" name="Freeform 36"/>
            <p:cNvSpPr>
              <a:spLocks/>
            </p:cNvSpPr>
            <p:nvPr/>
          </p:nvSpPr>
          <p:spPr bwMode="auto">
            <a:xfrm>
              <a:off x="3666" y="965"/>
              <a:ext cx="47" cy="30"/>
            </a:xfrm>
            <a:custGeom>
              <a:avLst/>
              <a:gdLst>
                <a:gd name="T0" fmla="*/ 0 w 48"/>
                <a:gd name="T1" fmla="*/ 20 h 32"/>
                <a:gd name="T2" fmla="*/ 14 w 48"/>
                <a:gd name="T3" fmla="*/ 27 h 32"/>
                <a:gd name="T4" fmla="*/ 45 w 48"/>
                <a:gd name="T5" fmla="*/ 17 h 32"/>
                <a:gd name="T6" fmla="*/ 26 w 48"/>
                <a:gd name="T7" fmla="*/ 0 h 32"/>
                <a:gd name="T8" fmla="*/ 0 w 48"/>
                <a:gd name="T9" fmla="*/ 2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32">
                  <a:moveTo>
                    <a:pt x="0" y="22"/>
                  </a:moveTo>
                  <a:lnTo>
                    <a:pt x="14" y="31"/>
                  </a:lnTo>
                  <a:lnTo>
                    <a:pt x="47" y="19"/>
                  </a:lnTo>
                  <a:lnTo>
                    <a:pt x="28" y="0"/>
                  </a:lnTo>
                  <a:lnTo>
                    <a:pt x="0" y="22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" name="Freeform 37"/>
            <p:cNvSpPr>
              <a:spLocks/>
            </p:cNvSpPr>
            <p:nvPr/>
          </p:nvSpPr>
          <p:spPr bwMode="auto">
            <a:xfrm>
              <a:off x="4116" y="970"/>
              <a:ext cx="96" cy="54"/>
            </a:xfrm>
            <a:custGeom>
              <a:avLst/>
              <a:gdLst>
                <a:gd name="T0" fmla="*/ 0 w 98"/>
                <a:gd name="T1" fmla="*/ 42 h 57"/>
                <a:gd name="T2" fmla="*/ 24 w 98"/>
                <a:gd name="T3" fmla="*/ 15 h 57"/>
                <a:gd name="T4" fmla="*/ 61 w 98"/>
                <a:gd name="T5" fmla="*/ 0 h 57"/>
                <a:gd name="T6" fmla="*/ 93 w 98"/>
                <a:gd name="T7" fmla="*/ 26 h 57"/>
                <a:gd name="T8" fmla="*/ 82 w 98"/>
                <a:gd name="T9" fmla="*/ 28 h 57"/>
                <a:gd name="T10" fmla="*/ 86 w 98"/>
                <a:gd name="T11" fmla="*/ 39 h 57"/>
                <a:gd name="T12" fmla="*/ 37 w 98"/>
                <a:gd name="T13" fmla="*/ 50 h 57"/>
                <a:gd name="T14" fmla="*/ 0 w 98"/>
                <a:gd name="T15" fmla="*/ 42 h 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8" h="57">
                  <a:moveTo>
                    <a:pt x="0" y="46"/>
                  </a:moveTo>
                  <a:lnTo>
                    <a:pt x="26" y="17"/>
                  </a:lnTo>
                  <a:lnTo>
                    <a:pt x="63" y="0"/>
                  </a:lnTo>
                  <a:lnTo>
                    <a:pt x="97" y="28"/>
                  </a:lnTo>
                  <a:lnTo>
                    <a:pt x="86" y="32"/>
                  </a:lnTo>
                  <a:lnTo>
                    <a:pt x="90" y="43"/>
                  </a:lnTo>
                  <a:lnTo>
                    <a:pt x="39" y="56"/>
                  </a:lnTo>
                  <a:lnTo>
                    <a:pt x="0" y="46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Freeform 38"/>
            <p:cNvSpPr>
              <a:spLocks/>
            </p:cNvSpPr>
            <p:nvPr/>
          </p:nvSpPr>
          <p:spPr bwMode="auto">
            <a:xfrm>
              <a:off x="3635" y="2240"/>
              <a:ext cx="219" cy="189"/>
            </a:xfrm>
            <a:custGeom>
              <a:avLst/>
              <a:gdLst>
                <a:gd name="T0" fmla="*/ 0 w 225"/>
                <a:gd name="T1" fmla="*/ 85 h 202"/>
                <a:gd name="T2" fmla="*/ 2 w 225"/>
                <a:gd name="T3" fmla="*/ 131 h 202"/>
                <a:gd name="T4" fmla="*/ 18 w 225"/>
                <a:gd name="T5" fmla="*/ 144 h 202"/>
                <a:gd name="T6" fmla="*/ 6 w 225"/>
                <a:gd name="T7" fmla="*/ 168 h 202"/>
                <a:gd name="T8" fmla="*/ 27 w 225"/>
                <a:gd name="T9" fmla="*/ 176 h 202"/>
                <a:gd name="T10" fmla="*/ 85 w 225"/>
                <a:gd name="T11" fmla="*/ 168 h 202"/>
                <a:gd name="T12" fmla="*/ 93 w 225"/>
                <a:gd name="T13" fmla="*/ 141 h 202"/>
                <a:gd name="T14" fmla="*/ 130 w 225"/>
                <a:gd name="T15" fmla="*/ 127 h 202"/>
                <a:gd name="T16" fmla="*/ 135 w 225"/>
                <a:gd name="T17" fmla="*/ 106 h 202"/>
                <a:gd name="T18" fmla="*/ 149 w 225"/>
                <a:gd name="T19" fmla="*/ 100 h 202"/>
                <a:gd name="T20" fmla="*/ 141 w 225"/>
                <a:gd name="T21" fmla="*/ 89 h 202"/>
                <a:gd name="T22" fmla="*/ 155 w 225"/>
                <a:gd name="T23" fmla="*/ 89 h 202"/>
                <a:gd name="T24" fmla="*/ 166 w 225"/>
                <a:gd name="T25" fmla="*/ 65 h 202"/>
                <a:gd name="T26" fmla="*/ 161 w 225"/>
                <a:gd name="T27" fmla="*/ 44 h 202"/>
                <a:gd name="T28" fmla="*/ 212 w 225"/>
                <a:gd name="T29" fmla="*/ 29 h 202"/>
                <a:gd name="T30" fmla="*/ 212 w 225"/>
                <a:gd name="T31" fmla="*/ 24 h 202"/>
                <a:gd name="T32" fmla="*/ 195 w 225"/>
                <a:gd name="T33" fmla="*/ 21 h 202"/>
                <a:gd name="T34" fmla="*/ 168 w 225"/>
                <a:gd name="T35" fmla="*/ 34 h 202"/>
                <a:gd name="T36" fmla="*/ 155 w 225"/>
                <a:gd name="T37" fmla="*/ 0 h 202"/>
                <a:gd name="T38" fmla="*/ 133 w 225"/>
                <a:gd name="T39" fmla="*/ 26 h 202"/>
                <a:gd name="T40" fmla="*/ 66 w 225"/>
                <a:gd name="T41" fmla="*/ 24 h 202"/>
                <a:gd name="T42" fmla="*/ 33 w 225"/>
                <a:gd name="T43" fmla="*/ 65 h 202"/>
                <a:gd name="T44" fmla="*/ 12 w 225"/>
                <a:gd name="T45" fmla="*/ 51 h 202"/>
                <a:gd name="T46" fmla="*/ 0 w 225"/>
                <a:gd name="T47" fmla="*/ 85 h 20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25" h="202">
                  <a:moveTo>
                    <a:pt x="0" y="97"/>
                  </a:moveTo>
                  <a:lnTo>
                    <a:pt x="2" y="150"/>
                  </a:lnTo>
                  <a:lnTo>
                    <a:pt x="18" y="165"/>
                  </a:lnTo>
                  <a:lnTo>
                    <a:pt x="6" y="192"/>
                  </a:lnTo>
                  <a:lnTo>
                    <a:pt x="29" y="201"/>
                  </a:lnTo>
                  <a:lnTo>
                    <a:pt x="89" y="192"/>
                  </a:lnTo>
                  <a:lnTo>
                    <a:pt x="99" y="161"/>
                  </a:lnTo>
                  <a:lnTo>
                    <a:pt x="138" y="145"/>
                  </a:lnTo>
                  <a:lnTo>
                    <a:pt x="143" y="121"/>
                  </a:lnTo>
                  <a:lnTo>
                    <a:pt x="157" y="114"/>
                  </a:lnTo>
                  <a:lnTo>
                    <a:pt x="149" y="101"/>
                  </a:lnTo>
                  <a:lnTo>
                    <a:pt x="163" y="101"/>
                  </a:lnTo>
                  <a:lnTo>
                    <a:pt x="176" y="75"/>
                  </a:lnTo>
                  <a:lnTo>
                    <a:pt x="170" y="50"/>
                  </a:lnTo>
                  <a:lnTo>
                    <a:pt x="224" y="33"/>
                  </a:lnTo>
                  <a:lnTo>
                    <a:pt x="224" y="28"/>
                  </a:lnTo>
                  <a:lnTo>
                    <a:pt x="205" y="24"/>
                  </a:lnTo>
                  <a:lnTo>
                    <a:pt x="178" y="39"/>
                  </a:lnTo>
                  <a:lnTo>
                    <a:pt x="163" y="0"/>
                  </a:lnTo>
                  <a:lnTo>
                    <a:pt x="141" y="30"/>
                  </a:lnTo>
                  <a:lnTo>
                    <a:pt x="70" y="28"/>
                  </a:lnTo>
                  <a:lnTo>
                    <a:pt x="35" y="75"/>
                  </a:lnTo>
                  <a:lnTo>
                    <a:pt x="12" y="59"/>
                  </a:lnTo>
                  <a:lnTo>
                    <a:pt x="0" y="97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" name="Freeform 39"/>
            <p:cNvSpPr>
              <a:spLocks/>
            </p:cNvSpPr>
            <p:nvPr/>
          </p:nvSpPr>
          <p:spPr bwMode="auto">
            <a:xfrm>
              <a:off x="4063" y="2487"/>
              <a:ext cx="73" cy="113"/>
            </a:xfrm>
            <a:custGeom>
              <a:avLst/>
              <a:gdLst>
                <a:gd name="T0" fmla="*/ 0 w 75"/>
                <a:gd name="T1" fmla="*/ 32 h 122"/>
                <a:gd name="T2" fmla="*/ 8 w 75"/>
                <a:gd name="T3" fmla="*/ 42 h 122"/>
                <a:gd name="T4" fmla="*/ 14 w 75"/>
                <a:gd name="T5" fmla="*/ 92 h 122"/>
                <a:gd name="T6" fmla="*/ 30 w 75"/>
                <a:gd name="T7" fmla="*/ 88 h 122"/>
                <a:gd name="T8" fmla="*/ 43 w 75"/>
                <a:gd name="T9" fmla="*/ 67 h 122"/>
                <a:gd name="T10" fmla="*/ 54 w 75"/>
                <a:gd name="T11" fmla="*/ 71 h 122"/>
                <a:gd name="T12" fmla="*/ 61 w 75"/>
                <a:gd name="T13" fmla="*/ 104 h 122"/>
                <a:gd name="T14" fmla="*/ 70 w 75"/>
                <a:gd name="T15" fmla="*/ 87 h 122"/>
                <a:gd name="T16" fmla="*/ 59 w 75"/>
                <a:gd name="T17" fmla="*/ 53 h 122"/>
                <a:gd name="T18" fmla="*/ 54 w 75"/>
                <a:gd name="T19" fmla="*/ 65 h 122"/>
                <a:gd name="T20" fmla="*/ 45 w 75"/>
                <a:gd name="T21" fmla="*/ 48 h 122"/>
                <a:gd name="T22" fmla="*/ 61 w 75"/>
                <a:gd name="T23" fmla="*/ 27 h 122"/>
                <a:gd name="T24" fmla="*/ 28 w 75"/>
                <a:gd name="T25" fmla="*/ 24 h 122"/>
                <a:gd name="T26" fmla="*/ 8 w 75"/>
                <a:gd name="T27" fmla="*/ 0 h 122"/>
                <a:gd name="T28" fmla="*/ 0 w 75"/>
                <a:gd name="T29" fmla="*/ 13 h 122"/>
                <a:gd name="T30" fmla="*/ 10 w 75"/>
                <a:gd name="T31" fmla="*/ 24 h 122"/>
                <a:gd name="T32" fmla="*/ 0 w 75"/>
                <a:gd name="T33" fmla="*/ 32 h 1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5" h="122">
                  <a:moveTo>
                    <a:pt x="0" y="38"/>
                  </a:moveTo>
                  <a:lnTo>
                    <a:pt x="8" y="49"/>
                  </a:lnTo>
                  <a:lnTo>
                    <a:pt x="14" y="107"/>
                  </a:lnTo>
                  <a:lnTo>
                    <a:pt x="32" y="103"/>
                  </a:lnTo>
                  <a:lnTo>
                    <a:pt x="45" y="78"/>
                  </a:lnTo>
                  <a:lnTo>
                    <a:pt x="57" y="83"/>
                  </a:lnTo>
                  <a:lnTo>
                    <a:pt x="65" y="121"/>
                  </a:lnTo>
                  <a:lnTo>
                    <a:pt x="74" y="101"/>
                  </a:lnTo>
                  <a:lnTo>
                    <a:pt x="63" y="61"/>
                  </a:lnTo>
                  <a:lnTo>
                    <a:pt x="57" y="76"/>
                  </a:lnTo>
                  <a:lnTo>
                    <a:pt x="47" y="56"/>
                  </a:lnTo>
                  <a:lnTo>
                    <a:pt x="65" y="31"/>
                  </a:lnTo>
                  <a:lnTo>
                    <a:pt x="30" y="28"/>
                  </a:lnTo>
                  <a:lnTo>
                    <a:pt x="8" y="0"/>
                  </a:lnTo>
                  <a:lnTo>
                    <a:pt x="0" y="15"/>
                  </a:lnTo>
                  <a:lnTo>
                    <a:pt x="10" y="28"/>
                  </a:lnTo>
                  <a:lnTo>
                    <a:pt x="0" y="38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" name="Freeform 40"/>
            <p:cNvSpPr>
              <a:spLocks/>
            </p:cNvSpPr>
            <p:nvPr/>
          </p:nvSpPr>
          <p:spPr bwMode="auto">
            <a:xfrm>
              <a:off x="4076" y="2454"/>
              <a:ext cx="49" cy="31"/>
            </a:xfrm>
            <a:custGeom>
              <a:avLst/>
              <a:gdLst>
                <a:gd name="T0" fmla="*/ 0 w 50"/>
                <a:gd name="T1" fmla="*/ 16 h 32"/>
                <a:gd name="T2" fmla="*/ 6 w 50"/>
                <a:gd name="T3" fmla="*/ 29 h 32"/>
                <a:gd name="T4" fmla="*/ 47 w 50"/>
                <a:gd name="T5" fmla="*/ 22 h 32"/>
                <a:gd name="T6" fmla="*/ 44 w 50"/>
                <a:gd name="T7" fmla="*/ 8 h 32"/>
                <a:gd name="T8" fmla="*/ 17 w 50"/>
                <a:gd name="T9" fmla="*/ 0 h 32"/>
                <a:gd name="T10" fmla="*/ 0 w 50"/>
                <a:gd name="T11" fmla="*/ 16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" h="32">
                  <a:moveTo>
                    <a:pt x="0" y="17"/>
                  </a:moveTo>
                  <a:lnTo>
                    <a:pt x="6" y="31"/>
                  </a:lnTo>
                  <a:lnTo>
                    <a:pt x="49" y="24"/>
                  </a:lnTo>
                  <a:lnTo>
                    <a:pt x="46" y="8"/>
                  </a:lnTo>
                  <a:lnTo>
                    <a:pt x="17" y="0"/>
                  </a:lnTo>
                  <a:lnTo>
                    <a:pt x="0" y="17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" name="Freeform 41"/>
            <p:cNvSpPr>
              <a:spLocks/>
            </p:cNvSpPr>
            <p:nvPr/>
          </p:nvSpPr>
          <p:spPr bwMode="auto">
            <a:xfrm>
              <a:off x="4130" y="2458"/>
              <a:ext cx="137" cy="351"/>
            </a:xfrm>
            <a:custGeom>
              <a:avLst/>
              <a:gdLst>
                <a:gd name="T0" fmla="*/ 0 w 141"/>
                <a:gd name="T1" fmla="*/ 135 h 374"/>
                <a:gd name="T2" fmla="*/ 6 w 141"/>
                <a:gd name="T3" fmla="*/ 115 h 374"/>
                <a:gd name="T4" fmla="*/ 46 w 141"/>
                <a:gd name="T5" fmla="*/ 29 h 374"/>
                <a:gd name="T6" fmla="*/ 69 w 141"/>
                <a:gd name="T7" fmla="*/ 17 h 374"/>
                <a:gd name="T8" fmla="*/ 77 w 141"/>
                <a:gd name="T9" fmla="*/ 0 h 374"/>
                <a:gd name="T10" fmla="*/ 94 w 141"/>
                <a:gd name="T11" fmla="*/ 9 h 374"/>
                <a:gd name="T12" fmla="*/ 94 w 141"/>
                <a:gd name="T13" fmla="*/ 26 h 374"/>
                <a:gd name="T14" fmla="*/ 81 w 141"/>
                <a:gd name="T15" fmla="*/ 80 h 374"/>
                <a:gd name="T16" fmla="*/ 96 w 141"/>
                <a:gd name="T17" fmla="*/ 77 h 374"/>
                <a:gd name="T18" fmla="*/ 106 w 141"/>
                <a:gd name="T19" fmla="*/ 112 h 374"/>
                <a:gd name="T20" fmla="*/ 132 w 141"/>
                <a:gd name="T21" fmla="*/ 122 h 374"/>
                <a:gd name="T22" fmla="*/ 120 w 141"/>
                <a:gd name="T23" fmla="*/ 137 h 374"/>
                <a:gd name="T24" fmla="*/ 86 w 141"/>
                <a:gd name="T25" fmla="*/ 159 h 374"/>
                <a:gd name="T26" fmla="*/ 81 w 141"/>
                <a:gd name="T27" fmla="*/ 179 h 374"/>
                <a:gd name="T28" fmla="*/ 96 w 141"/>
                <a:gd name="T29" fmla="*/ 220 h 374"/>
                <a:gd name="T30" fmla="*/ 90 w 141"/>
                <a:gd name="T31" fmla="*/ 242 h 374"/>
                <a:gd name="T32" fmla="*/ 111 w 141"/>
                <a:gd name="T33" fmla="*/ 297 h 374"/>
                <a:gd name="T34" fmla="*/ 94 w 141"/>
                <a:gd name="T35" fmla="*/ 328 h 374"/>
                <a:gd name="T36" fmla="*/ 81 w 141"/>
                <a:gd name="T37" fmla="*/ 215 h 374"/>
                <a:gd name="T38" fmla="*/ 67 w 141"/>
                <a:gd name="T39" fmla="*/ 197 h 374"/>
                <a:gd name="T40" fmla="*/ 46 w 141"/>
                <a:gd name="T41" fmla="*/ 226 h 374"/>
                <a:gd name="T42" fmla="*/ 29 w 141"/>
                <a:gd name="T43" fmla="*/ 222 h 374"/>
                <a:gd name="T44" fmla="*/ 31 w 141"/>
                <a:gd name="T45" fmla="*/ 179 h 374"/>
                <a:gd name="T46" fmla="*/ 0 w 141"/>
                <a:gd name="T47" fmla="*/ 135 h 37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1" h="374">
                  <a:moveTo>
                    <a:pt x="0" y="153"/>
                  </a:moveTo>
                  <a:lnTo>
                    <a:pt x="6" y="131"/>
                  </a:lnTo>
                  <a:lnTo>
                    <a:pt x="48" y="33"/>
                  </a:lnTo>
                  <a:lnTo>
                    <a:pt x="73" y="19"/>
                  </a:lnTo>
                  <a:lnTo>
                    <a:pt x="81" y="0"/>
                  </a:lnTo>
                  <a:lnTo>
                    <a:pt x="100" y="11"/>
                  </a:lnTo>
                  <a:lnTo>
                    <a:pt x="100" y="30"/>
                  </a:lnTo>
                  <a:lnTo>
                    <a:pt x="85" y="91"/>
                  </a:lnTo>
                  <a:lnTo>
                    <a:pt x="102" y="87"/>
                  </a:lnTo>
                  <a:lnTo>
                    <a:pt x="112" y="127"/>
                  </a:lnTo>
                  <a:lnTo>
                    <a:pt x="140" y="138"/>
                  </a:lnTo>
                  <a:lnTo>
                    <a:pt x="127" y="156"/>
                  </a:lnTo>
                  <a:lnTo>
                    <a:pt x="91" y="180"/>
                  </a:lnTo>
                  <a:lnTo>
                    <a:pt x="85" y="204"/>
                  </a:lnTo>
                  <a:lnTo>
                    <a:pt x="102" y="249"/>
                  </a:lnTo>
                  <a:lnTo>
                    <a:pt x="96" y="275"/>
                  </a:lnTo>
                  <a:lnTo>
                    <a:pt x="117" y="337"/>
                  </a:lnTo>
                  <a:lnTo>
                    <a:pt x="100" y="373"/>
                  </a:lnTo>
                  <a:lnTo>
                    <a:pt x="85" y="244"/>
                  </a:lnTo>
                  <a:lnTo>
                    <a:pt x="71" y="224"/>
                  </a:lnTo>
                  <a:lnTo>
                    <a:pt x="48" y="257"/>
                  </a:lnTo>
                  <a:lnTo>
                    <a:pt x="31" y="253"/>
                  </a:lnTo>
                  <a:lnTo>
                    <a:pt x="33" y="204"/>
                  </a:lnTo>
                  <a:lnTo>
                    <a:pt x="0" y="153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3840" y="1886"/>
              <a:ext cx="953" cy="729"/>
            </a:xfrm>
            <a:custGeom>
              <a:avLst/>
              <a:gdLst>
                <a:gd name="T0" fmla="*/ 4 w 977"/>
                <a:gd name="T1" fmla="*/ 297 h 779"/>
                <a:gd name="T2" fmla="*/ 98 w 977"/>
                <a:gd name="T3" fmla="*/ 255 h 779"/>
                <a:gd name="T4" fmla="*/ 97 w 977"/>
                <a:gd name="T5" fmla="*/ 197 h 779"/>
                <a:gd name="T6" fmla="*/ 141 w 977"/>
                <a:gd name="T7" fmla="*/ 145 h 779"/>
                <a:gd name="T8" fmla="*/ 184 w 977"/>
                <a:gd name="T9" fmla="*/ 120 h 779"/>
                <a:gd name="T10" fmla="*/ 230 w 977"/>
                <a:gd name="T11" fmla="*/ 130 h 779"/>
                <a:gd name="T12" fmla="*/ 258 w 977"/>
                <a:gd name="T13" fmla="*/ 188 h 779"/>
                <a:gd name="T14" fmla="*/ 354 w 977"/>
                <a:gd name="T15" fmla="*/ 242 h 779"/>
                <a:gd name="T16" fmla="*/ 471 w 977"/>
                <a:gd name="T17" fmla="*/ 266 h 779"/>
                <a:gd name="T18" fmla="*/ 580 w 977"/>
                <a:gd name="T19" fmla="*/ 222 h 779"/>
                <a:gd name="T20" fmla="*/ 605 w 977"/>
                <a:gd name="T21" fmla="*/ 197 h 779"/>
                <a:gd name="T22" fmla="*/ 696 w 977"/>
                <a:gd name="T23" fmla="*/ 155 h 779"/>
                <a:gd name="T24" fmla="*/ 637 w 977"/>
                <a:gd name="T25" fmla="*/ 136 h 779"/>
                <a:gd name="T26" fmla="*/ 646 w 977"/>
                <a:gd name="T27" fmla="*/ 83 h 779"/>
                <a:gd name="T28" fmla="*/ 690 w 977"/>
                <a:gd name="T29" fmla="*/ 81 h 779"/>
                <a:gd name="T30" fmla="*/ 704 w 977"/>
                <a:gd name="T31" fmla="*/ 21 h 779"/>
                <a:gd name="T32" fmla="*/ 787 w 977"/>
                <a:gd name="T33" fmla="*/ 15 h 779"/>
                <a:gd name="T34" fmla="*/ 863 w 977"/>
                <a:gd name="T35" fmla="*/ 107 h 779"/>
                <a:gd name="T36" fmla="*/ 929 w 977"/>
                <a:gd name="T37" fmla="*/ 116 h 779"/>
                <a:gd name="T38" fmla="*/ 869 w 977"/>
                <a:gd name="T39" fmla="*/ 199 h 779"/>
                <a:gd name="T40" fmla="*/ 863 w 977"/>
                <a:gd name="T41" fmla="*/ 244 h 779"/>
                <a:gd name="T42" fmla="*/ 829 w 977"/>
                <a:gd name="T43" fmla="*/ 260 h 779"/>
                <a:gd name="T44" fmla="*/ 807 w 977"/>
                <a:gd name="T45" fmla="*/ 268 h 779"/>
                <a:gd name="T46" fmla="*/ 724 w 977"/>
                <a:gd name="T47" fmla="*/ 326 h 779"/>
                <a:gd name="T48" fmla="*/ 730 w 977"/>
                <a:gd name="T49" fmla="*/ 280 h 779"/>
                <a:gd name="T50" fmla="*/ 668 w 977"/>
                <a:gd name="T51" fmla="*/ 330 h 779"/>
                <a:gd name="T52" fmla="*/ 714 w 977"/>
                <a:gd name="T53" fmla="*/ 346 h 779"/>
                <a:gd name="T54" fmla="*/ 706 w 977"/>
                <a:gd name="T55" fmla="*/ 375 h 779"/>
                <a:gd name="T56" fmla="*/ 732 w 977"/>
                <a:gd name="T57" fmla="*/ 466 h 779"/>
                <a:gd name="T58" fmla="*/ 732 w 977"/>
                <a:gd name="T59" fmla="*/ 480 h 779"/>
                <a:gd name="T60" fmla="*/ 734 w 977"/>
                <a:gd name="T61" fmla="*/ 499 h 779"/>
                <a:gd name="T62" fmla="*/ 648 w 977"/>
                <a:gd name="T63" fmla="*/ 629 h 779"/>
                <a:gd name="T64" fmla="*/ 611 w 977"/>
                <a:gd name="T65" fmla="*/ 638 h 779"/>
                <a:gd name="T66" fmla="*/ 595 w 977"/>
                <a:gd name="T67" fmla="*/ 649 h 779"/>
                <a:gd name="T68" fmla="*/ 552 w 977"/>
                <a:gd name="T69" fmla="*/ 681 h 779"/>
                <a:gd name="T70" fmla="*/ 519 w 977"/>
                <a:gd name="T71" fmla="*/ 656 h 779"/>
                <a:gd name="T72" fmla="*/ 431 w 977"/>
                <a:gd name="T73" fmla="*/ 640 h 779"/>
                <a:gd name="T74" fmla="*/ 423 w 977"/>
                <a:gd name="T75" fmla="*/ 660 h 779"/>
                <a:gd name="T76" fmla="*/ 389 w 977"/>
                <a:gd name="T77" fmla="*/ 647 h 779"/>
                <a:gd name="T78" fmla="*/ 364 w 977"/>
                <a:gd name="T79" fmla="*/ 615 h 779"/>
                <a:gd name="T80" fmla="*/ 377 w 977"/>
                <a:gd name="T81" fmla="*/ 544 h 779"/>
                <a:gd name="T82" fmla="*/ 341 w 977"/>
                <a:gd name="T83" fmla="*/ 526 h 779"/>
                <a:gd name="T84" fmla="*/ 274 w 977"/>
                <a:gd name="T85" fmla="*/ 540 h 779"/>
                <a:gd name="T86" fmla="*/ 230 w 977"/>
                <a:gd name="T87" fmla="*/ 547 h 779"/>
                <a:gd name="T88" fmla="*/ 218 w 977"/>
                <a:gd name="T89" fmla="*/ 538 h 779"/>
                <a:gd name="T90" fmla="*/ 161 w 977"/>
                <a:gd name="T91" fmla="*/ 511 h 779"/>
                <a:gd name="T92" fmla="*/ 80 w 977"/>
                <a:gd name="T93" fmla="*/ 480 h 779"/>
                <a:gd name="T94" fmla="*/ 90 w 977"/>
                <a:gd name="T95" fmla="*/ 445 h 779"/>
                <a:gd name="T96" fmla="*/ 99 w 977"/>
                <a:gd name="T97" fmla="*/ 390 h 779"/>
                <a:gd name="T98" fmla="*/ 59 w 977"/>
                <a:gd name="T99" fmla="*/ 392 h 779"/>
                <a:gd name="T100" fmla="*/ 16 w 977"/>
                <a:gd name="T101" fmla="*/ 356 h 779"/>
                <a:gd name="T102" fmla="*/ 0 w 977"/>
                <a:gd name="T103" fmla="*/ 324 h 77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77" h="779">
                  <a:moveTo>
                    <a:pt x="0" y="370"/>
                  </a:moveTo>
                  <a:lnTo>
                    <a:pt x="4" y="339"/>
                  </a:lnTo>
                  <a:lnTo>
                    <a:pt x="41" y="332"/>
                  </a:lnTo>
                  <a:lnTo>
                    <a:pt x="103" y="292"/>
                  </a:lnTo>
                  <a:lnTo>
                    <a:pt x="111" y="259"/>
                  </a:lnTo>
                  <a:lnTo>
                    <a:pt x="101" y="226"/>
                  </a:lnTo>
                  <a:lnTo>
                    <a:pt x="138" y="215"/>
                  </a:lnTo>
                  <a:lnTo>
                    <a:pt x="149" y="166"/>
                  </a:lnTo>
                  <a:lnTo>
                    <a:pt x="188" y="170"/>
                  </a:lnTo>
                  <a:lnTo>
                    <a:pt x="194" y="137"/>
                  </a:lnTo>
                  <a:lnTo>
                    <a:pt x="226" y="119"/>
                  </a:lnTo>
                  <a:lnTo>
                    <a:pt x="242" y="148"/>
                  </a:lnTo>
                  <a:lnTo>
                    <a:pt x="263" y="157"/>
                  </a:lnTo>
                  <a:lnTo>
                    <a:pt x="272" y="215"/>
                  </a:lnTo>
                  <a:lnTo>
                    <a:pt x="343" y="237"/>
                  </a:lnTo>
                  <a:lnTo>
                    <a:pt x="372" y="277"/>
                  </a:lnTo>
                  <a:lnTo>
                    <a:pt x="430" y="273"/>
                  </a:lnTo>
                  <a:lnTo>
                    <a:pt x="495" y="304"/>
                  </a:lnTo>
                  <a:lnTo>
                    <a:pt x="582" y="277"/>
                  </a:lnTo>
                  <a:lnTo>
                    <a:pt x="610" y="253"/>
                  </a:lnTo>
                  <a:lnTo>
                    <a:pt x="610" y="221"/>
                  </a:lnTo>
                  <a:lnTo>
                    <a:pt x="636" y="226"/>
                  </a:lnTo>
                  <a:lnTo>
                    <a:pt x="688" y="182"/>
                  </a:lnTo>
                  <a:lnTo>
                    <a:pt x="732" y="177"/>
                  </a:lnTo>
                  <a:lnTo>
                    <a:pt x="711" y="146"/>
                  </a:lnTo>
                  <a:lnTo>
                    <a:pt x="669" y="155"/>
                  </a:lnTo>
                  <a:lnTo>
                    <a:pt x="669" y="115"/>
                  </a:lnTo>
                  <a:lnTo>
                    <a:pt x="679" y="95"/>
                  </a:lnTo>
                  <a:lnTo>
                    <a:pt x="704" y="106"/>
                  </a:lnTo>
                  <a:lnTo>
                    <a:pt x="725" y="93"/>
                  </a:lnTo>
                  <a:lnTo>
                    <a:pt x="750" y="42"/>
                  </a:lnTo>
                  <a:lnTo>
                    <a:pt x="740" y="24"/>
                  </a:lnTo>
                  <a:lnTo>
                    <a:pt x="796" y="0"/>
                  </a:lnTo>
                  <a:lnTo>
                    <a:pt x="827" y="17"/>
                  </a:lnTo>
                  <a:lnTo>
                    <a:pt x="859" y="102"/>
                  </a:lnTo>
                  <a:lnTo>
                    <a:pt x="907" y="122"/>
                  </a:lnTo>
                  <a:lnTo>
                    <a:pt x="915" y="153"/>
                  </a:lnTo>
                  <a:lnTo>
                    <a:pt x="976" y="133"/>
                  </a:lnTo>
                  <a:lnTo>
                    <a:pt x="946" y="217"/>
                  </a:lnTo>
                  <a:lnTo>
                    <a:pt x="913" y="228"/>
                  </a:lnTo>
                  <a:lnTo>
                    <a:pt x="919" y="259"/>
                  </a:lnTo>
                  <a:lnTo>
                    <a:pt x="907" y="279"/>
                  </a:lnTo>
                  <a:lnTo>
                    <a:pt x="900" y="273"/>
                  </a:lnTo>
                  <a:lnTo>
                    <a:pt x="871" y="297"/>
                  </a:lnTo>
                  <a:lnTo>
                    <a:pt x="871" y="308"/>
                  </a:lnTo>
                  <a:lnTo>
                    <a:pt x="848" y="306"/>
                  </a:lnTo>
                  <a:lnTo>
                    <a:pt x="807" y="344"/>
                  </a:lnTo>
                  <a:lnTo>
                    <a:pt x="761" y="372"/>
                  </a:lnTo>
                  <a:lnTo>
                    <a:pt x="775" y="332"/>
                  </a:lnTo>
                  <a:lnTo>
                    <a:pt x="767" y="319"/>
                  </a:lnTo>
                  <a:lnTo>
                    <a:pt x="704" y="366"/>
                  </a:lnTo>
                  <a:lnTo>
                    <a:pt x="702" y="377"/>
                  </a:lnTo>
                  <a:lnTo>
                    <a:pt x="723" y="406"/>
                  </a:lnTo>
                  <a:lnTo>
                    <a:pt x="750" y="395"/>
                  </a:lnTo>
                  <a:lnTo>
                    <a:pt x="779" y="406"/>
                  </a:lnTo>
                  <a:lnTo>
                    <a:pt x="742" y="428"/>
                  </a:lnTo>
                  <a:lnTo>
                    <a:pt x="725" y="459"/>
                  </a:lnTo>
                  <a:lnTo>
                    <a:pt x="769" y="532"/>
                  </a:lnTo>
                  <a:lnTo>
                    <a:pt x="740" y="526"/>
                  </a:lnTo>
                  <a:lnTo>
                    <a:pt x="769" y="548"/>
                  </a:lnTo>
                  <a:lnTo>
                    <a:pt x="740" y="566"/>
                  </a:lnTo>
                  <a:lnTo>
                    <a:pt x="771" y="570"/>
                  </a:lnTo>
                  <a:lnTo>
                    <a:pt x="717" y="684"/>
                  </a:lnTo>
                  <a:lnTo>
                    <a:pt x="681" y="718"/>
                  </a:lnTo>
                  <a:lnTo>
                    <a:pt x="646" y="729"/>
                  </a:lnTo>
                  <a:lnTo>
                    <a:pt x="642" y="729"/>
                  </a:lnTo>
                  <a:lnTo>
                    <a:pt x="636" y="724"/>
                  </a:lnTo>
                  <a:lnTo>
                    <a:pt x="625" y="742"/>
                  </a:lnTo>
                  <a:lnTo>
                    <a:pt x="582" y="753"/>
                  </a:lnTo>
                  <a:lnTo>
                    <a:pt x="580" y="778"/>
                  </a:lnTo>
                  <a:lnTo>
                    <a:pt x="572" y="749"/>
                  </a:lnTo>
                  <a:lnTo>
                    <a:pt x="545" y="749"/>
                  </a:lnTo>
                  <a:lnTo>
                    <a:pt x="501" y="715"/>
                  </a:lnTo>
                  <a:lnTo>
                    <a:pt x="453" y="731"/>
                  </a:lnTo>
                  <a:lnTo>
                    <a:pt x="443" y="731"/>
                  </a:lnTo>
                  <a:lnTo>
                    <a:pt x="445" y="753"/>
                  </a:lnTo>
                  <a:lnTo>
                    <a:pt x="436" y="749"/>
                  </a:lnTo>
                  <a:lnTo>
                    <a:pt x="409" y="738"/>
                  </a:lnTo>
                  <a:lnTo>
                    <a:pt x="399" y="698"/>
                  </a:lnTo>
                  <a:lnTo>
                    <a:pt x="382" y="702"/>
                  </a:lnTo>
                  <a:lnTo>
                    <a:pt x="397" y="641"/>
                  </a:lnTo>
                  <a:lnTo>
                    <a:pt x="397" y="621"/>
                  </a:lnTo>
                  <a:lnTo>
                    <a:pt x="378" y="608"/>
                  </a:lnTo>
                  <a:lnTo>
                    <a:pt x="359" y="601"/>
                  </a:lnTo>
                  <a:lnTo>
                    <a:pt x="355" y="579"/>
                  </a:lnTo>
                  <a:lnTo>
                    <a:pt x="288" y="617"/>
                  </a:lnTo>
                  <a:lnTo>
                    <a:pt x="257" y="605"/>
                  </a:lnTo>
                  <a:lnTo>
                    <a:pt x="242" y="625"/>
                  </a:lnTo>
                  <a:lnTo>
                    <a:pt x="240" y="612"/>
                  </a:lnTo>
                  <a:lnTo>
                    <a:pt x="230" y="614"/>
                  </a:lnTo>
                  <a:lnTo>
                    <a:pt x="194" y="614"/>
                  </a:lnTo>
                  <a:lnTo>
                    <a:pt x="169" y="583"/>
                  </a:lnTo>
                  <a:lnTo>
                    <a:pt x="117" y="563"/>
                  </a:lnTo>
                  <a:lnTo>
                    <a:pt x="84" y="548"/>
                  </a:lnTo>
                  <a:lnTo>
                    <a:pt x="76" y="512"/>
                  </a:lnTo>
                  <a:lnTo>
                    <a:pt x="94" y="508"/>
                  </a:lnTo>
                  <a:lnTo>
                    <a:pt x="84" y="479"/>
                  </a:lnTo>
                  <a:lnTo>
                    <a:pt x="105" y="446"/>
                  </a:lnTo>
                  <a:lnTo>
                    <a:pt x="88" y="435"/>
                  </a:lnTo>
                  <a:lnTo>
                    <a:pt x="62" y="448"/>
                  </a:lnTo>
                  <a:lnTo>
                    <a:pt x="14" y="410"/>
                  </a:lnTo>
                  <a:lnTo>
                    <a:pt x="16" y="406"/>
                  </a:lnTo>
                  <a:lnTo>
                    <a:pt x="16" y="379"/>
                  </a:lnTo>
                  <a:lnTo>
                    <a:pt x="0" y="37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" name="Freeform 43"/>
            <p:cNvSpPr>
              <a:spLocks/>
            </p:cNvSpPr>
            <p:nvPr/>
          </p:nvSpPr>
          <p:spPr bwMode="auto">
            <a:xfrm>
              <a:off x="4562" y="2519"/>
              <a:ext cx="27" cy="61"/>
            </a:xfrm>
            <a:custGeom>
              <a:avLst/>
              <a:gdLst>
                <a:gd name="T0" fmla="*/ 0 w 28"/>
                <a:gd name="T1" fmla="*/ 22 h 65"/>
                <a:gd name="T2" fmla="*/ 10 w 28"/>
                <a:gd name="T3" fmla="*/ 56 h 65"/>
                <a:gd name="T4" fmla="*/ 25 w 28"/>
                <a:gd name="T5" fmla="*/ 0 h 65"/>
                <a:gd name="T6" fmla="*/ 14 w 28"/>
                <a:gd name="T7" fmla="*/ 0 h 65"/>
                <a:gd name="T8" fmla="*/ 0 w 28"/>
                <a:gd name="T9" fmla="*/ 22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65">
                  <a:moveTo>
                    <a:pt x="0" y="24"/>
                  </a:moveTo>
                  <a:lnTo>
                    <a:pt x="10" y="64"/>
                  </a:lnTo>
                  <a:lnTo>
                    <a:pt x="27" y="0"/>
                  </a:lnTo>
                  <a:lnTo>
                    <a:pt x="14" y="0"/>
                  </a:lnTo>
                  <a:lnTo>
                    <a:pt x="0" y="24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" name="Freeform 44"/>
            <p:cNvSpPr>
              <a:spLocks/>
            </p:cNvSpPr>
            <p:nvPr/>
          </p:nvSpPr>
          <p:spPr bwMode="auto">
            <a:xfrm>
              <a:off x="3753" y="2300"/>
              <a:ext cx="459" cy="553"/>
            </a:xfrm>
            <a:custGeom>
              <a:avLst/>
              <a:gdLst>
                <a:gd name="T0" fmla="*/ 0 w 470"/>
                <a:gd name="T1" fmla="*/ 235 h 592"/>
                <a:gd name="T2" fmla="*/ 12 w 470"/>
                <a:gd name="T3" fmla="*/ 224 h 592"/>
                <a:gd name="T4" fmla="*/ 45 w 470"/>
                <a:gd name="T5" fmla="*/ 224 h 592"/>
                <a:gd name="T6" fmla="*/ 22 w 470"/>
                <a:gd name="T7" fmla="*/ 168 h 592"/>
                <a:gd name="T8" fmla="*/ 35 w 470"/>
                <a:gd name="T9" fmla="*/ 155 h 592"/>
                <a:gd name="T10" fmla="*/ 58 w 470"/>
                <a:gd name="T11" fmla="*/ 157 h 592"/>
                <a:gd name="T12" fmla="*/ 102 w 470"/>
                <a:gd name="T13" fmla="*/ 99 h 592"/>
                <a:gd name="T14" fmla="*/ 97 w 470"/>
                <a:gd name="T15" fmla="*/ 81 h 592"/>
                <a:gd name="T16" fmla="*/ 110 w 470"/>
                <a:gd name="T17" fmla="*/ 73 h 592"/>
                <a:gd name="T18" fmla="*/ 91 w 470"/>
                <a:gd name="T19" fmla="*/ 54 h 592"/>
                <a:gd name="T20" fmla="*/ 91 w 470"/>
                <a:gd name="T21" fmla="*/ 24 h 592"/>
                <a:gd name="T22" fmla="*/ 133 w 470"/>
                <a:gd name="T23" fmla="*/ 24 h 592"/>
                <a:gd name="T24" fmla="*/ 144 w 470"/>
                <a:gd name="T25" fmla="*/ 11 h 592"/>
                <a:gd name="T26" fmla="*/ 169 w 470"/>
                <a:gd name="T27" fmla="*/ 0 h 592"/>
                <a:gd name="T28" fmla="*/ 187 w 470"/>
                <a:gd name="T29" fmla="*/ 11 h 592"/>
                <a:gd name="T30" fmla="*/ 165 w 470"/>
                <a:gd name="T31" fmla="*/ 40 h 592"/>
                <a:gd name="T32" fmla="*/ 176 w 470"/>
                <a:gd name="T33" fmla="*/ 65 h 592"/>
                <a:gd name="T34" fmla="*/ 157 w 470"/>
                <a:gd name="T35" fmla="*/ 67 h 592"/>
                <a:gd name="T36" fmla="*/ 167 w 470"/>
                <a:gd name="T37" fmla="*/ 100 h 592"/>
                <a:gd name="T38" fmla="*/ 196 w 470"/>
                <a:gd name="T39" fmla="*/ 113 h 592"/>
                <a:gd name="T40" fmla="*/ 184 w 470"/>
                <a:gd name="T41" fmla="*/ 141 h 592"/>
                <a:gd name="T42" fmla="*/ 223 w 470"/>
                <a:gd name="T43" fmla="*/ 168 h 592"/>
                <a:gd name="T44" fmla="*/ 303 w 470"/>
                <a:gd name="T45" fmla="*/ 184 h 592"/>
                <a:gd name="T46" fmla="*/ 305 w 470"/>
                <a:gd name="T47" fmla="*/ 157 h 592"/>
                <a:gd name="T48" fmla="*/ 315 w 470"/>
                <a:gd name="T49" fmla="*/ 155 h 592"/>
                <a:gd name="T50" fmla="*/ 315 w 470"/>
                <a:gd name="T51" fmla="*/ 168 h 592"/>
                <a:gd name="T52" fmla="*/ 321 w 470"/>
                <a:gd name="T53" fmla="*/ 178 h 592"/>
                <a:gd name="T54" fmla="*/ 361 w 470"/>
                <a:gd name="T55" fmla="*/ 175 h 592"/>
                <a:gd name="T56" fmla="*/ 361 w 470"/>
                <a:gd name="T57" fmla="*/ 159 h 592"/>
                <a:gd name="T58" fmla="*/ 426 w 470"/>
                <a:gd name="T59" fmla="*/ 126 h 592"/>
                <a:gd name="T60" fmla="*/ 429 w 470"/>
                <a:gd name="T61" fmla="*/ 145 h 592"/>
                <a:gd name="T62" fmla="*/ 447 w 470"/>
                <a:gd name="T63" fmla="*/ 152 h 592"/>
                <a:gd name="T64" fmla="*/ 438 w 470"/>
                <a:gd name="T65" fmla="*/ 170 h 592"/>
                <a:gd name="T66" fmla="*/ 413 w 470"/>
                <a:gd name="T67" fmla="*/ 184 h 592"/>
                <a:gd name="T68" fmla="*/ 371 w 470"/>
                <a:gd name="T69" fmla="*/ 269 h 592"/>
                <a:gd name="T70" fmla="*/ 365 w 470"/>
                <a:gd name="T71" fmla="*/ 234 h 592"/>
                <a:gd name="T72" fmla="*/ 357 w 470"/>
                <a:gd name="T73" fmla="*/ 247 h 592"/>
                <a:gd name="T74" fmla="*/ 348 w 470"/>
                <a:gd name="T75" fmla="*/ 232 h 592"/>
                <a:gd name="T76" fmla="*/ 367 w 470"/>
                <a:gd name="T77" fmla="*/ 210 h 592"/>
                <a:gd name="T78" fmla="*/ 332 w 470"/>
                <a:gd name="T79" fmla="*/ 206 h 592"/>
                <a:gd name="T80" fmla="*/ 308 w 470"/>
                <a:gd name="T81" fmla="*/ 182 h 592"/>
                <a:gd name="T82" fmla="*/ 303 w 470"/>
                <a:gd name="T83" fmla="*/ 195 h 592"/>
                <a:gd name="T84" fmla="*/ 312 w 470"/>
                <a:gd name="T85" fmla="*/ 206 h 592"/>
                <a:gd name="T86" fmla="*/ 303 w 470"/>
                <a:gd name="T87" fmla="*/ 214 h 592"/>
                <a:gd name="T88" fmla="*/ 310 w 470"/>
                <a:gd name="T89" fmla="*/ 226 h 592"/>
                <a:gd name="T90" fmla="*/ 315 w 470"/>
                <a:gd name="T91" fmla="*/ 274 h 592"/>
                <a:gd name="T92" fmla="*/ 303 w 470"/>
                <a:gd name="T93" fmla="*/ 267 h 592"/>
                <a:gd name="T94" fmla="*/ 276 w 470"/>
                <a:gd name="T95" fmla="*/ 304 h 592"/>
                <a:gd name="T96" fmla="*/ 185 w 470"/>
                <a:gd name="T97" fmla="*/ 383 h 592"/>
                <a:gd name="T98" fmla="*/ 178 w 470"/>
                <a:gd name="T99" fmla="*/ 476 h 592"/>
                <a:gd name="T100" fmla="*/ 141 w 470"/>
                <a:gd name="T101" fmla="*/ 516 h 592"/>
                <a:gd name="T102" fmla="*/ 104 w 470"/>
                <a:gd name="T103" fmla="*/ 442 h 592"/>
                <a:gd name="T104" fmla="*/ 91 w 470"/>
                <a:gd name="T105" fmla="*/ 383 h 592"/>
                <a:gd name="T106" fmla="*/ 79 w 470"/>
                <a:gd name="T107" fmla="*/ 370 h 592"/>
                <a:gd name="T108" fmla="*/ 70 w 470"/>
                <a:gd name="T109" fmla="*/ 262 h 592"/>
                <a:gd name="T110" fmla="*/ 63 w 470"/>
                <a:gd name="T111" fmla="*/ 259 h 592"/>
                <a:gd name="T112" fmla="*/ 58 w 470"/>
                <a:gd name="T113" fmla="*/ 282 h 592"/>
                <a:gd name="T114" fmla="*/ 35 w 470"/>
                <a:gd name="T115" fmla="*/ 288 h 592"/>
                <a:gd name="T116" fmla="*/ 12 w 470"/>
                <a:gd name="T117" fmla="*/ 261 h 592"/>
                <a:gd name="T118" fmla="*/ 33 w 470"/>
                <a:gd name="T119" fmla="*/ 245 h 592"/>
                <a:gd name="T120" fmla="*/ 12 w 470"/>
                <a:gd name="T121" fmla="*/ 251 h 592"/>
                <a:gd name="T122" fmla="*/ 0 w 470"/>
                <a:gd name="T123" fmla="*/ 235 h 59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70" h="592">
                  <a:moveTo>
                    <a:pt x="0" y="270"/>
                  </a:moveTo>
                  <a:lnTo>
                    <a:pt x="12" y="257"/>
                  </a:lnTo>
                  <a:lnTo>
                    <a:pt x="47" y="257"/>
                  </a:lnTo>
                  <a:lnTo>
                    <a:pt x="24" y="193"/>
                  </a:lnTo>
                  <a:lnTo>
                    <a:pt x="37" y="178"/>
                  </a:lnTo>
                  <a:lnTo>
                    <a:pt x="60" y="180"/>
                  </a:lnTo>
                  <a:lnTo>
                    <a:pt x="106" y="113"/>
                  </a:lnTo>
                  <a:lnTo>
                    <a:pt x="101" y="93"/>
                  </a:lnTo>
                  <a:lnTo>
                    <a:pt x="116" y="84"/>
                  </a:lnTo>
                  <a:lnTo>
                    <a:pt x="95" y="62"/>
                  </a:lnTo>
                  <a:lnTo>
                    <a:pt x="95" y="28"/>
                  </a:lnTo>
                  <a:lnTo>
                    <a:pt x="139" y="28"/>
                  </a:lnTo>
                  <a:lnTo>
                    <a:pt x="151" y="13"/>
                  </a:lnTo>
                  <a:lnTo>
                    <a:pt x="177" y="0"/>
                  </a:lnTo>
                  <a:lnTo>
                    <a:pt x="196" y="13"/>
                  </a:lnTo>
                  <a:lnTo>
                    <a:pt x="173" y="46"/>
                  </a:lnTo>
                  <a:lnTo>
                    <a:pt x="184" y="75"/>
                  </a:lnTo>
                  <a:lnTo>
                    <a:pt x="165" y="77"/>
                  </a:lnTo>
                  <a:lnTo>
                    <a:pt x="175" y="115"/>
                  </a:lnTo>
                  <a:lnTo>
                    <a:pt x="206" y="129"/>
                  </a:lnTo>
                  <a:lnTo>
                    <a:pt x="192" y="162"/>
                  </a:lnTo>
                  <a:lnTo>
                    <a:pt x="233" y="193"/>
                  </a:lnTo>
                  <a:lnTo>
                    <a:pt x="317" y="211"/>
                  </a:lnTo>
                  <a:lnTo>
                    <a:pt x="319" y="180"/>
                  </a:lnTo>
                  <a:lnTo>
                    <a:pt x="331" y="178"/>
                  </a:lnTo>
                  <a:lnTo>
                    <a:pt x="331" y="193"/>
                  </a:lnTo>
                  <a:lnTo>
                    <a:pt x="337" y="204"/>
                  </a:lnTo>
                  <a:lnTo>
                    <a:pt x="379" y="200"/>
                  </a:lnTo>
                  <a:lnTo>
                    <a:pt x="379" y="182"/>
                  </a:lnTo>
                  <a:lnTo>
                    <a:pt x="446" y="144"/>
                  </a:lnTo>
                  <a:lnTo>
                    <a:pt x="450" y="166"/>
                  </a:lnTo>
                  <a:lnTo>
                    <a:pt x="469" y="175"/>
                  </a:lnTo>
                  <a:lnTo>
                    <a:pt x="460" y="195"/>
                  </a:lnTo>
                  <a:lnTo>
                    <a:pt x="433" y="211"/>
                  </a:lnTo>
                  <a:lnTo>
                    <a:pt x="389" y="308"/>
                  </a:lnTo>
                  <a:lnTo>
                    <a:pt x="383" y="268"/>
                  </a:lnTo>
                  <a:lnTo>
                    <a:pt x="375" y="283"/>
                  </a:lnTo>
                  <a:lnTo>
                    <a:pt x="365" y="266"/>
                  </a:lnTo>
                  <a:lnTo>
                    <a:pt x="385" y="241"/>
                  </a:lnTo>
                  <a:lnTo>
                    <a:pt x="348" y="235"/>
                  </a:lnTo>
                  <a:lnTo>
                    <a:pt x="323" y="209"/>
                  </a:lnTo>
                  <a:lnTo>
                    <a:pt x="317" y="224"/>
                  </a:lnTo>
                  <a:lnTo>
                    <a:pt x="327" y="235"/>
                  </a:lnTo>
                  <a:lnTo>
                    <a:pt x="317" y="245"/>
                  </a:lnTo>
                  <a:lnTo>
                    <a:pt x="325" y="259"/>
                  </a:lnTo>
                  <a:lnTo>
                    <a:pt x="331" y="314"/>
                  </a:lnTo>
                  <a:lnTo>
                    <a:pt x="317" y="306"/>
                  </a:lnTo>
                  <a:lnTo>
                    <a:pt x="290" y="348"/>
                  </a:lnTo>
                  <a:lnTo>
                    <a:pt x="194" y="439"/>
                  </a:lnTo>
                  <a:lnTo>
                    <a:pt x="186" y="546"/>
                  </a:lnTo>
                  <a:lnTo>
                    <a:pt x="147" y="591"/>
                  </a:lnTo>
                  <a:lnTo>
                    <a:pt x="110" y="506"/>
                  </a:lnTo>
                  <a:lnTo>
                    <a:pt x="95" y="439"/>
                  </a:lnTo>
                  <a:lnTo>
                    <a:pt x="83" y="424"/>
                  </a:lnTo>
                  <a:lnTo>
                    <a:pt x="74" y="301"/>
                  </a:lnTo>
                  <a:lnTo>
                    <a:pt x="66" y="297"/>
                  </a:lnTo>
                  <a:lnTo>
                    <a:pt x="60" y="323"/>
                  </a:lnTo>
                  <a:lnTo>
                    <a:pt x="37" y="330"/>
                  </a:lnTo>
                  <a:lnTo>
                    <a:pt x="12" y="299"/>
                  </a:lnTo>
                  <a:lnTo>
                    <a:pt x="35" y="281"/>
                  </a:lnTo>
                  <a:lnTo>
                    <a:pt x="12" y="288"/>
                  </a:lnTo>
                  <a:lnTo>
                    <a:pt x="0" y="27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" name="Freeform 45"/>
            <p:cNvSpPr>
              <a:spLocks/>
            </p:cNvSpPr>
            <p:nvPr/>
          </p:nvSpPr>
          <p:spPr bwMode="auto">
            <a:xfrm>
              <a:off x="4712" y="2338"/>
              <a:ext cx="36" cy="51"/>
            </a:xfrm>
            <a:custGeom>
              <a:avLst/>
              <a:gdLst>
                <a:gd name="T0" fmla="*/ 0 w 37"/>
                <a:gd name="T1" fmla="*/ 13 h 55"/>
                <a:gd name="T2" fmla="*/ 0 w 37"/>
                <a:gd name="T3" fmla="*/ 23 h 55"/>
                <a:gd name="T4" fmla="*/ 8 w 37"/>
                <a:gd name="T5" fmla="*/ 13 h 55"/>
                <a:gd name="T6" fmla="*/ 12 w 37"/>
                <a:gd name="T7" fmla="*/ 19 h 55"/>
                <a:gd name="T8" fmla="*/ 8 w 37"/>
                <a:gd name="T9" fmla="*/ 46 h 55"/>
                <a:gd name="T10" fmla="*/ 23 w 37"/>
                <a:gd name="T11" fmla="*/ 46 h 55"/>
                <a:gd name="T12" fmla="*/ 34 w 37"/>
                <a:gd name="T13" fmla="*/ 18 h 55"/>
                <a:gd name="T14" fmla="*/ 27 w 37"/>
                <a:gd name="T15" fmla="*/ 2 h 55"/>
                <a:gd name="T16" fmla="*/ 12 w 37"/>
                <a:gd name="T17" fmla="*/ 0 h 55"/>
                <a:gd name="T18" fmla="*/ 0 w 37"/>
                <a:gd name="T19" fmla="*/ 13 h 5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7" h="55">
                  <a:moveTo>
                    <a:pt x="0" y="15"/>
                  </a:moveTo>
                  <a:lnTo>
                    <a:pt x="0" y="27"/>
                  </a:lnTo>
                  <a:lnTo>
                    <a:pt x="8" y="15"/>
                  </a:lnTo>
                  <a:lnTo>
                    <a:pt x="12" y="22"/>
                  </a:lnTo>
                  <a:lnTo>
                    <a:pt x="8" y="54"/>
                  </a:lnTo>
                  <a:lnTo>
                    <a:pt x="25" y="54"/>
                  </a:lnTo>
                  <a:lnTo>
                    <a:pt x="36" y="20"/>
                  </a:lnTo>
                  <a:lnTo>
                    <a:pt x="29" y="2"/>
                  </a:lnTo>
                  <a:lnTo>
                    <a:pt x="12" y="0"/>
                  </a:lnTo>
                  <a:lnTo>
                    <a:pt x="0" y="15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" name="Freeform 46"/>
            <p:cNvSpPr>
              <a:spLocks/>
            </p:cNvSpPr>
            <p:nvPr/>
          </p:nvSpPr>
          <p:spPr bwMode="auto">
            <a:xfrm>
              <a:off x="4731" y="2173"/>
              <a:ext cx="177" cy="172"/>
            </a:xfrm>
            <a:custGeom>
              <a:avLst/>
              <a:gdLst>
                <a:gd name="T0" fmla="*/ 0 w 181"/>
                <a:gd name="T1" fmla="*/ 150 h 184"/>
                <a:gd name="T2" fmla="*/ 29 w 181"/>
                <a:gd name="T3" fmla="*/ 121 h 184"/>
                <a:gd name="T4" fmla="*/ 73 w 181"/>
                <a:gd name="T5" fmla="*/ 121 h 184"/>
                <a:gd name="T6" fmla="*/ 92 w 181"/>
                <a:gd name="T7" fmla="*/ 83 h 184"/>
                <a:gd name="T8" fmla="*/ 98 w 181"/>
                <a:gd name="T9" fmla="*/ 81 h 184"/>
                <a:gd name="T10" fmla="*/ 100 w 181"/>
                <a:gd name="T11" fmla="*/ 95 h 184"/>
                <a:gd name="T12" fmla="*/ 119 w 181"/>
                <a:gd name="T13" fmla="*/ 81 h 184"/>
                <a:gd name="T14" fmla="*/ 138 w 181"/>
                <a:gd name="T15" fmla="*/ 54 h 184"/>
                <a:gd name="T16" fmla="*/ 144 w 181"/>
                <a:gd name="T17" fmla="*/ 7 h 184"/>
                <a:gd name="T18" fmla="*/ 157 w 181"/>
                <a:gd name="T19" fmla="*/ 11 h 184"/>
                <a:gd name="T20" fmla="*/ 154 w 181"/>
                <a:gd name="T21" fmla="*/ 0 h 184"/>
                <a:gd name="T22" fmla="*/ 161 w 181"/>
                <a:gd name="T23" fmla="*/ 0 h 184"/>
                <a:gd name="T24" fmla="*/ 172 w 181"/>
                <a:gd name="T25" fmla="*/ 38 h 184"/>
                <a:gd name="T26" fmla="*/ 157 w 181"/>
                <a:gd name="T27" fmla="*/ 65 h 184"/>
                <a:gd name="T28" fmla="*/ 157 w 181"/>
                <a:gd name="T29" fmla="*/ 91 h 184"/>
                <a:gd name="T30" fmla="*/ 148 w 181"/>
                <a:gd name="T31" fmla="*/ 127 h 184"/>
                <a:gd name="T32" fmla="*/ 140 w 181"/>
                <a:gd name="T33" fmla="*/ 132 h 184"/>
                <a:gd name="T34" fmla="*/ 138 w 181"/>
                <a:gd name="T35" fmla="*/ 116 h 184"/>
                <a:gd name="T36" fmla="*/ 113 w 181"/>
                <a:gd name="T37" fmla="*/ 138 h 184"/>
                <a:gd name="T38" fmla="*/ 92 w 181"/>
                <a:gd name="T39" fmla="*/ 130 h 184"/>
                <a:gd name="T40" fmla="*/ 94 w 181"/>
                <a:gd name="T41" fmla="*/ 146 h 184"/>
                <a:gd name="T42" fmla="*/ 75 w 181"/>
                <a:gd name="T43" fmla="*/ 160 h 184"/>
                <a:gd name="T44" fmla="*/ 67 w 181"/>
                <a:gd name="T45" fmla="*/ 138 h 184"/>
                <a:gd name="T46" fmla="*/ 0 w 181"/>
                <a:gd name="T47" fmla="*/ 150 h 18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81" h="184">
                  <a:moveTo>
                    <a:pt x="0" y="171"/>
                  </a:moveTo>
                  <a:lnTo>
                    <a:pt x="31" y="138"/>
                  </a:lnTo>
                  <a:lnTo>
                    <a:pt x="77" y="138"/>
                  </a:lnTo>
                  <a:lnTo>
                    <a:pt x="96" y="95"/>
                  </a:lnTo>
                  <a:lnTo>
                    <a:pt x="102" y="93"/>
                  </a:lnTo>
                  <a:lnTo>
                    <a:pt x="104" y="109"/>
                  </a:lnTo>
                  <a:lnTo>
                    <a:pt x="125" y="93"/>
                  </a:lnTo>
                  <a:lnTo>
                    <a:pt x="144" y="62"/>
                  </a:lnTo>
                  <a:lnTo>
                    <a:pt x="150" y="8"/>
                  </a:lnTo>
                  <a:lnTo>
                    <a:pt x="165" y="13"/>
                  </a:lnTo>
                  <a:lnTo>
                    <a:pt x="161" y="0"/>
                  </a:lnTo>
                  <a:lnTo>
                    <a:pt x="169" y="0"/>
                  </a:lnTo>
                  <a:lnTo>
                    <a:pt x="180" y="44"/>
                  </a:lnTo>
                  <a:lnTo>
                    <a:pt x="165" y="75"/>
                  </a:lnTo>
                  <a:lnTo>
                    <a:pt x="165" y="104"/>
                  </a:lnTo>
                  <a:lnTo>
                    <a:pt x="154" y="145"/>
                  </a:lnTo>
                  <a:lnTo>
                    <a:pt x="146" y="151"/>
                  </a:lnTo>
                  <a:lnTo>
                    <a:pt x="144" y="133"/>
                  </a:lnTo>
                  <a:lnTo>
                    <a:pt x="119" y="158"/>
                  </a:lnTo>
                  <a:lnTo>
                    <a:pt x="96" y="149"/>
                  </a:lnTo>
                  <a:lnTo>
                    <a:pt x="98" y="167"/>
                  </a:lnTo>
                  <a:lnTo>
                    <a:pt x="79" y="183"/>
                  </a:lnTo>
                  <a:lnTo>
                    <a:pt x="71" y="158"/>
                  </a:lnTo>
                  <a:lnTo>
                    <a:pt x="0" y="171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1" name="Freeform 47"/>
            <p:cNvSpPr>
              <a:spLocks/>
            </p:cNvSpPr>
            <p:nvPr/>
          </p:nvSpPr>
          <p:spPr bwMode="auto">
            <a:xfrm>
              <a:off x="4751" y="2328"/>
              <a:ext cx="37" cy="35"/>
            </a:xfrm>
            <a:custGeom>
              <a:avLst/>
              <a:gdLst>
                <a:gd name="T0" fmla="*/ 0 w 38"/>
                <a:gd name="T1" fmla="*/ 17 h 37"/>
                <a:gd name="T2" fmla="*/ 12 w 38"/>
                <a:gd name="T3" fmla="*/ 32 h 37"/>
                <a:gd name="T4" fmla="*/ 30 w 38"/>
                <a:gd name="T5" fmla="*/ 22 h 37"/>
                <a:gd name="T6" fmla="*/ 35 w 38"/>
                <a:gd name="T7" fmla="*/ 0 h 37"/>
                <a:gd name="T8" fmla="*/ 0 w 38"/>
                <a:gd name="T9" fmla="*/ 17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37">
                  <a:moveTo>
                    <a:pt x="0" y="19"/>
                  </a:moveTo>
                  <a:lnTo>
                    <a:pt x="12" y="36"/>
                  </a:lnTo>
                  <a:lnTo>
                    <a:pt x="32" y="24"/>
                  </a:lnTo>
                  <a:lnTo>
                    <a:pt x="37" y="0"/>
                  </a:lnTo>
                  <a:lnTo>
                    <a:pt x="0" y="19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2" name="Freeform 48"/>
            <p:cNvSpPr>
              <a:spLocks/>
            </p:cNvSpPr>
            <p:nvPr/>
          </p:nvSpPr>
          <p:spPr bwMode="auto">
            <a:xfrm>
              <a:off x="4870" y="2082"/>
              <a:ext cx="91" cy="93"/>
            </a:xfrm>
            <a:custGeom>
              <a:avLst/>
              <a:gdLst>
                <a:gd name="T0" fmla="*/ 0 w 93"/>
                <a:gd name="T1" fmla="*/ 63 h 98"/>
                <a:gd name="T2" fmla="*/ 4 w 93"/>
                <a:gd name="T3" fmla="*/ 87 h 98"/>
                <a:gd name="T4" fmla="*/ 20 w 93"/>
                <a:gd name="T5" fmla="*/ 80 h 98"/>
                <a:gd name="T6" fmla="*/ 8 w 93"/>
                <a:gd name="T7" fmla="*/ 63 h 98"/>
                <a:gd name="T8" fmla="*/ 52 w 93"/>
                <a:gd name="T9" fmla="*/ 77 h 98"/>
                <a:gd name="T10" fmla="*/ 62 w 93"/>
                <a:gd name="T11" fmla="*/ 55 h 98"/>
                <a:gd name="T12" fmla="*/ 88 w 93"/>
                <a:gd name="T13" fmla="*/ 47 h 98"/>
                <a:gd name="T14" fmla="*/ 79 w 93"/>
                <a:gd name="T15" fmla="*/ 35 h 98"/>
                <a:gd name="T16" fmla="*/ 81 w 93"/>
                <a:gd name="T17" fmla="*/ 24 h 98"/>
                <a:gd name="T18" fmla="*/ 58 w 93"/>
                <a:gd name="T19" fmla="*/ 26 h 98"/>
                <a:gd name="T20" fmla="*/ 29 w 93"/>
                <a:gd name="T21" fmla="*/ 0 h 98"/>
                <a:gd name="T22" fmla="*/ 23 w 93"/>
                <a:gd name="T23" fmla="*/ 49 h 98"/>
                <a:gd name="T24" fmla="*/ 8 w 93"/>
                <a:gd name="T25" fmla="*/ 47 h 98"/>
                <a:gd name="T26" fmla="*/ 0 w 93"/>
                <a:gd name="T27" fmla="*/ 63 h 9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3" h="98">
                  <a:moveTo>
                    <a:pt x="0" y="70"/>
                  </a:moveTo>
                  <a:lnTo>
                    <a:pt x="4" y="97"/>
                  </a:lnTo>
                  <a:lnTo>
                    <a:pt x="20" y="88"/>
                  </a:lnTo>
                  <a:lnTo>
                    <a:pt x="8" y="70"/>
                  </a:lnTo>
                  <a:lnTo>
                    <a:pt x="54" y="85"/>
                  </a:lnTo>
                  <a:lnTo>
                    <a:pt x="64" y="61"/>
                  </a:lnTo>
                  <a:lnTo>
                    <a:pt x="92" y="52"/>
                  </a:lnTo>
                  <a:lnTo>
                    <a:pt x="83" y="39"/>
                  </a:lnTo>
                  <a:lnTo>
                    <a:pt x="85" y="26"/>
                  </a:lnTo>
                  <a:lnTo>
                    <a:pt x="60" y="28"/>
                  </a:lnTo>
                  <a:lnTo>
                    <a:pt x="31" y="0"/>
                  </a:lnTo>
                  <a:lnTo>
                    <a:pt x="23" y="55"/>
                  </a:lnTo>
                  <a:lnTo>
                    <a:pt x="8" y="52"/>
                  </a:lnTo>
                  <a:lnTo>
                    <a:pt x="0" y="7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3" name="Freeform 49"/>
            <p:cNvSpPr>
              <a:spLocks/>
            </p:cNvSpPr>
            <p:nvPr/>
          </p:nvSpPr>
          <p:spPr bwMode="auto">
            <a:xfrm>
              <a:off x="4632" y="2141"/>
              <a:ext cx="95" cy="116"/>
            </a:xfrm>
            <a:custGeom>
              <a:avLst/>
              <a:gdLst>
                <a:gd name="T0" fmla="*/ 0 w 97"/>
                <a:gd name="T1" fmla="*/ 62 h 124"/>
                <a:gd name="T2" fmla="*/ 16 w 97"/>
                <a:gd name="T3" fmla="*/ 70 h 124"/>
                <a:gd name="T4" fmla="*/ 6 w 97"/>
                <a:gd name="T5" fmla="*/ 102 h 124"/>
                <a:gd name="T6" fmla="*/ 30 w 97"/>
                <a:gd name="T7" fmla="*/ 108 h 124"/>
                <a:gd name="T8" fmla="*/ 59 w 97"/>
                <a:gd name="T9" fmla="*/ 89 h 124"/>
                <a:gd name="T10" fmla="*/ 44 w 97"/>
                <a:gd name="T11" fmla="*/ 64 h 124"/>
                <a:gd name="T12" fmla="*/ 75 w 97"/>
                <a:gd name="T13" fmla="*/ 43 h 124"/>
                <a:gd name="T14" fmla="*/ 92 w 97"/>
                <a:gd name="T15" fmla="*/ 9 h 124"/>
                <a:gd name="T16" fmla="*/ 89 w 97"/>
                <a:gd name="T17" fmla="*/ 6 h 124"/>
                <a:gd name="T18" fmla="*/ 83 w 97"/>
                <a:gd name="T19" fmla="*/ 0 h 124"/>
                <a:gd name="T20" fmla="*/ 57 w 97"/>
                <a:gd name="T21" fmla="*/ 21 h 124"/>
                <a:gd name="T22" fmla="*/ 57 w 97"/>
                <a:gd name="T23" fmla="*/ 31 h 124"/>
                <a:gd name="T24" fmla="*/ 36 w 97"/>
                <a:gd name="T25" fmla="*/ 29 h 124"/>
                <a:gd name="T26" fmla="*/ 0 w 97"/>
                <a:gd name="T27" fmla="*/ 62 h 1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7" h="124">
                  <a:moveTo>
                    <a:pt x="0" y="71"/>
                  </a:moveTo>
                  <a:lnTo>
                    <a:pt x="16" y="80"/>
                  </a:lnTo>
                  <a:lnTo>
                    <a:pt x="6" y="116"/>
                  </a:lnTo>
                  <a:lnTo>
                    <a:pt x="32" y="123"/>
                  </a:lnTo>
                  <a:lnTo>
                    <a:pt x="61" y="102"/>
                  </a:lnTo>
                  <a:lnTo>
                    <a:pt x="46" y="73"/>
                  </a:lnTo>
                  <a:lnTo>
                    <a:pt x="79" y="49"/>
                  </a:lnTo>
                  <a:lnTo>
                    <a:pt x="96" y="11"/>
                  </a:lnTo>
                  <a:lnTo>
                    <a:pt x="93" y="6"/>
                  </a:lnTo>
                  <a:lnTo>
                    <a:pt x="87" y="0"/>
                  </a:lnTo>
                  <a:lnTo>
                    <a:pt x="59" y="24"/>
                  </a:lnTo>
                  <a:lnTo>
                    <a:pt x="59" y="35"/>
                  </a:lnTo>
                  <a:lnTo>
                    <a:pt x="38" y="33"/>
                  </a:lnTo>
                  <a:lnTo>
                    <a:pt x="0" y="71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4" name="Freeform 50"/>
            <p:cNvSpPr>
              <a:spLocks/>
            </p:cNvSpPr>
            <p:nvPr/>
          </p:nvSpPr>
          <p:spPr bwMode="auto">
            <a:xfrm>
              <a:off x="4659" y="2237"/>
              <a:ext cx="54" cy="90"/>
            </a:xfrm>
            <a:custGeom>
              <a:avLst/>
              <a:gdLst>
                <a:gd name="T0" fmla="*/ 0 w 56"/>
                <a:gd name="T1" fmla="*/ 83 h 96"/>
                <a:gd name="T2" fmla="*/ 6 w 56"/>
                <a:gd name="T3" fmla="*/ 15 h 96"/>
                <a:gd name="T4" fmla="*/ 32 w 56"/>
                <a:gd name="T5" fmla="*/ 0 h 96"/>
                <a:gd name="T6" fmla="*/ 51 w 56"/>
                <a:gd name="T7" fmla="*/ 50 h 96"/>
                <a:gd name="T8" fmla="*/ 32 w 56"/>
                <a:gd name="T9" fmla="*/ 76 h 96"/>
                <a:gd name="T10" fmla="*/ 0 w 56"/>
                <a:gd name="T11" fmla="*/ 83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" h="96">
                  <a:moveTo>
                    <a:pt x="0" y="95"/>
                  </a:moveTo>
                  <a:lnTo>
                    <a:pt x="6" y="17"/>
                  </a:lnTo>
                  <a:lnTo>
                    <a:pt x="34" y="0"/>
                  </a:lnTo>
                  <a:lnTo>
                    <a:pt x="55" y="57"/>
                  </a:lnTo>
                  <a:lnTo>
                    <a:pt x="34" y="86"/>
                  </a:lnTo>
                  <a:lnTo>
                    <a:pt x="0" y="95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5" name="Freeform 51"/>
            <p:cNvSpPr>
              <a:spLocks/>
            </p:cNvSpPr>
            <p:nvPr/>
          </p:nvSpPr>
          <p:spPr bwMode="auto">
            <a:xfrm>
              <a:off x="4253" y="2570"/>
              <a:ext cx="110" cy="162"/>
            </a:xfrm>
            <a:custGeom>
              <a:avLst/>
              <a:gdLst>
                <a:gd name="T0" fmla="*/ 0 w 113"/>
                <a:gd name="T1" fmla="*/ 31 h 173"/>
                <a:gd name="T2" fmla="*/ 14 w 113"/>
                <a:gd name="T3" fmla="*/ 54 h 173"/>
                <a:gd name="T4" fmla="*/ 10 w 113"/>
                <a:gd name="T5" fmla="*/ 91 h 173"/>
                <a:gd name="T6" fmla="*/ 48 w 113"/>
                <a:gd name="T7" fmla="*/ 74 h 173"/>
                <a:gd name="T8" fmla="*/ 63 w 113"/>
                <a:gd name="T9" fmla="*/ 91 h 173"/>
                <a:gd name="T10" fmla="*/ 78 w 113"/>
                <a:gd name="T11" fmla="*/ 127 h 173"/>
                <a:gd name="T12" fmla="*/ 74 w 113"/>
                <a:gd name="T13" fmla="*/ 151 h 173"/>
                <a:gd name="T14" fmla="*/ 106 w 113"/>
                <a:gd name="T15" fmla="*/ 145 h 173"/>
                <a:gd name="T16" fmla="*/ 92 w 113"/>
                <a:gd name="T17" fmla="*/ 96 h 173"/>
                <a:gd name="T18" fmla="*/ 55 w 113"/>
                <a:gd name="T19" fmla="*/ 61 h 173"/>
                <a:gd name="T20" fmla="*/ 63 w 113"/>
                <a:gd name="T21" fmla="*/ 38 h 173"/>
                <a:gd name="T22" fmla="*/ 44 w 113"/>
                <a:gd name="T23" fmla="*/ 29 h 173"/>
                <a:gd name="T24" fmla="*/ 27 w 113"/>
                <a:gd name="T25" fmla="*/ 0 h 173"/>
                <a:gd name="T26" fmla="*/ 19 w 113"/>
                <a:gd name="T27" fmla="*/ 0 h 173"/>
                <a:gd name="T28" fmla="*/ 19 w 113"/>
                <a:gd name="T29" fmla="*/ 21 h 173"/>
                <a:gd name="T30" fmla="*/ 14 w 113"/>
                <a:gd name="T31" fmla="*/ 15 h 173"/>
                <a:gd name="T32" fmla="*/ 0 w 113"/>
                <a:gd name="T33" fmla="*/ 31 h 1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73">
                  <a:moveTo>
                    <a:pt x="0" y="35"/>
                  </a:moveTo>
                  <a:lnTo>
                    <a:pt x="14" y="62"/>
                  </a:lnTo>
                  <a:lnTo>
                    <a:pt x="10" y="104"/>
                  </a:lnTo>
                  <a:lnTo>
                    <a:pt x="50" y="84"/>
                  </a:lnTo>
                  <a:lnTo>
                    <a:pt x="67" y="104"/>
                  </a:lnTo>
                  <a:lnTo>
                    <a:pt x="82" y="145"/>
                  </a:lnTo>
                  <a:lnTo>
                    <a:pt x="78" y="172"/>
                  </a:lnTo>
                  <a:lnTo>
                    <a:pt x="112" y="165"/>
                  </a:lnTo>
                  <a:lnTo>
                    <a:pt x="97" y="109"/>
                  </a:lnTo>
                  <a:lnTo>
                    <a:pt x="59" y="69"/>
                  </a:lnTo>
                  <a:lnTo>
                    <a:pt x="67" y="44"/>
                  </a:lnTo>
                  <a:lnTo>
                    <a:pt x="46" y="33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21" y="24"/>
                  </a:lnTo>
                  <a:lnTo>
                    <a:pt x="14" y="17"/>
                  </a:lnTo>
                  <a:lnTo>
                    <a:pt x="0" y="35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4056" y="1918"/>
              <a:ext cx="498" cy="255"/>
            </a:xfrm>
            <a:custGeom>
              <a:avLst/>
              <a:gdLst>
                <a:gd name="T0" fmla="*/ 0 w 510"/>
                <a:gd name="T1" fmla="*/ 74 h 271"/>
                <a:gd name="T2" fmla="*/ 18 w 510"/>
                <a:gd name="T3" fmla="*/ 99 h 271"/>
                <a:gd name="T4" fmla="*/ 37 w 510"/>
                <a:gd name="T5" fmla="*/ 107 h 271"/>
                <a:gd name="T6" fmla="*/ 45 w 510"/>
                <a:gd name="T7" fmla="*/ 158 h 271"/>
                <a:gd name="T8" fmla="*/ 114 w 510"/>
                <a:gd name="T9" fmla="*/ 178 h 271"/>
                <a:gd name="T10" fmla="*/ 142 w 510"/>
                <a:gd name="T11" fmla="*/ 214 h 271"/>
                <a:gd name="T12" fmla="*/ 196 w 510"/>
                <a:gd name="T13" fmla="*/ 212 h 271"/>
                <a:gd name="T14" fmla="*/ 260 w 510"/>
                <a:gd name="T15" fmla="*/ 239 h 271"/>
                <a:gd name="T16" fmla="*/ 344 w 510"/>
                <a:gd name="T17" fmla="*/ 214 h 271"/>
                <a:gd name="T18" fmla="*/ 367 w 510"/>
                <a:gd name="T19" fmla="*/ 191 h 271"/>
                <a:gd name="T20" fmla="*/ 367 w 510"/>
                <a:gd name="T21" fmla="*/ 164 h 271"/>
                <a:gd name="T22" fmla="*/ 394 w 510"/>
                <a:gd name="T23" fmla="*/ 168 h 271"/>
                <a:gd name="T24" fmla="*/ 443 w 510"/>
                <a:gd name="T25" fmla="*/ 129 h 271"/>
                <a:gd name="T26" fmla="*/ 485 w 510"/>
                <a:gd name="T27" fmla="*/ 125 h 271"/>
                <a:gd name="T28" fmla="*/ 466 w 510"/>
                <a:gd name="T29" fmla="*/ 98 h 271"/>
                <a:gd name="T30" fmla="*/ 427 w 510"/>
                <a:gd name="T31" fmla="*/ 105 h 271"/>
                <a:gd name="T32" fmla="*/ 426 w 510"/>
                <a:gd name="T33" fmla="*/ 72 h 271"/>
                <a:gd name="T34" fmla="*/ 435 w 510"/>
                <a:gd name="T35" fmla="*/ 53 h 271"/>
                <a:gd name="T36" fmla="*/ 407 w 510"/>
                <a:gd name="T37" fmla="*/ 47 h 271"/>
                <a:gd name="T38" fmla="*/ 333 w 510"/>
                <a:gd name="T39" fmla="*/ 68 h 271"/>
                <a:gd name="T40" fmla="*/ 271 w 510"/>
                <a:gd name="T41" fmla="*/ 39 h 271"/>
                <a:gd name="T42" fmla="*/ 231 w 510"/>
                <a:gd name="T43" fmla="*/ 42 h 271"/>
                <a:gd name="T44" fmla="*/ 216 w 510"/>
                <a:gd name="T45" fmla="*/ 17 h 271"/>
                <a:gd name="T46" fmla="*/ 177 w 510"/>
                <a:gd name="T47" fmla="*/ 0 h 271"/>
                <a:gd name="T48" fmla="*/ 152 w 510"/>
                <a:gd name="T49" fmla="*/ 20 h 271"/>
                <a:gd name="T50" fmla="*/ 152 w 510"/>
                <a:gd name="T51" fmla="*/ 51 h 271"/>
                <a:gd name="T52" fmla="*/ 61 w 510"/>
                <a:gd name="T53" fmla="*/ 38 h 271"/>
                <a:gd name="T54" fmla="*/ 0 w 510"/>
                <a:gd name="T55" fmla="*/ 74 h 27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10" h="271">
                  <a:moveTo>
                    <a:pt x="0" y="84"/>
                  </a:moveTo>
                  <a:lnTo>
                    <a:pt x="18" y="112"/>
                  </a:lnTo>
                  <a:lnTo>
                    <a:pt x="39" y="121"/>
                  </a:lnTo>
                  <a:lnTo>
                    <a:pt x="47" y="179"/>
                  </a:lnTo>
                  <a:lnTo>
                    <a:pt x="120" y="201"/>
                  </a:lnTo>
                  <a:lnTo>
                    <a:pt x="149" y="241"/>
                  </a:lnTo>
                  <a:lnTo>
                    <a:pt x="206" y="239"/>
                  </a:lnTo>
                  <a:lnTo>
                    <a:pt x="272" y="270"/>
                  </a:lnTo>
                  <a:lnTo>
                    <a:pt x="360" y="241"/>
                  </a:lnTo>
                  <a:lnTo>
                    <a:pt x="385" y="216"/>
                  </a:lnTo>
                  <a:lnTo>
                    <a:pt x="385" y="185"/>
                  </a:lnTo>
                  <a:lnTo>
                    <a:pt x="413" y="190"/>
                  </a:lnTo>
                  <a:lnTo>
                    <a:pt x="465" y="146"/>
                  </a:lnTo>
                  <a:lnTo>
                    <a:pt x="509" y="141"/>
                  </a:lnTo>
                  <a:lnTo>
                    <a:pt x="488" y="110"/>
                  </a:lnTo>
                  <a:lnTo>
                    <a:pt x="448" y="119"/>
                  </a:lnTo>
                  <a:lnTo>
                    <a:pt x="446" y="81"/>
                  </a:lnTo>
                  <a:lnTo>
                    <a:pt x="456" y="59"/>
                  </a:lnTo>
                  <a:lnTo>
                    <a:pt x="427" y="53"/>
                  </a:lnTo>
                  <a:lnTo>
                    <a:pt x="349" y="77"/>
                  </a:lnTo>
                  <a:lnTo>
                    <a:pt x="285" y="44"/>
                  </a:lnTo>
                  <a:lnTo>
                    <a:pt x="243" y="48"/>
                  </a:lnTo>
                  <a:lnTo>
                    <a:pt x="226" y="19"/>
                  </a:lnTo>
                  <a:lnTo>
                    <a:pt x="185" y="0"/>
                  </a:lnTo>
                  <a:lnTo>
                    <a:pt x="160" y="22"/>
                  </a:lnTo>
                  <a:lnTo>
                    <a:pt x="160" y="57"/>
                  </a:lnTo>
                  <a:lnTo>
                    <a:pt x="64" y="42"/>
                  </a:lnTo>
                  <a:lnTo>
                    <a:pt x="0" y="84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7" name="Freeform 53"/>
            <p:cNvSpPr>
              <a:spLocks/>
            </p:cNvSpPr>
            <p:nvPr/>
          </p:nvSpPr>
          <p:spPr bwMode="auto">
            <a:xfrm>
              <a:off x="3941" y="2412"/>
              <a:ext cx="124" cy="78"/>
            </a:xfrm>
            <a:custGeom>
              <a:avLst/>
              <a:gdLst>
                <a:gd name="T0" fmla="*/ 0 w 127"/>
                <a:gd name="T1" fmla="*/ 28 h 84"/>
                <a:gd name="T2" fmla="*/ 16 w 127"/>
                <a:gd name="T3" fmla="*/ 0 h 84"/>
                <a:gd name="T4" fmla="*/ 62 w 127"/>
                <a:gd name="T5" fmla="*/ 19 h 84"/>
                <a:gd name="T6" fmla="*/ 86 w 127"/>
                <a:gd name="T7" fmla="*/ 45 h 84"/>
                <a:gd name="T8" fmla="*/ 120 w 127"/>
                <a:gd name="T9" fmla="*/ 45 h 84"/>
                <a:gd name="T10" fmla="*/ 117 w 127"/>
                <a:gd name="T11" fmla="*/ 72 h 84"/>
                <a:gd name="T12" fmla="*/ 41 w 127"/>
                <a:gd name="T13" fmla="*/ 55 h 84"/>
                <a:gd name="T14" fmla="*/ 0 w 127"/>
                <a:gd name="T15" fmla="*/ 28 h 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7" h="84">
                  <a:moveTo>
                    <a:pt x="0" y="32"/>
                  </a:moveTo>
                  <a:lnTo>
                    <a:pt x="16" y="0"/>
                  </a:lnTo>
                  <a:lnTo>
                    <a:pt x="66" y="21"/>
                  </a:lnTo>
                  <a:lnTo>
                    <a:pt x="90" y="52"/>
                  </a:lnTo>
                  <a:lnTo>
                    <a:pt x="126" y="52"/>
                  </a:lnTo>
                  <a:lnTo>
                    <a:pt x="123" y="83"/>
                  </a:lnTo>
                  <a:lnTo>
                    <a:pt x="43" y="63"/>
                  </a:lnTo>
                  <a:lnTo>
                    <a:pt x="0" y="32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8" name="Freeform 54"/>
            <p:cNvSpPr>
              <a:spLocks/>
            </p:cNvSpPr>
            <p:nvPr/>
          </p:nvSpPr>
          <p:spPr bwMode="auto">
            <a:xfrm>
              <a:off x="3643" y="2270"/>
              <a:ext cx="261" cy="277"/>
            </a:xfrm>
            <a:custGeom>
              <a:avLst/>
              <a:gdLst>
                <a:gd name="T0" fmla="*/ 0 w 268"/>
                <a:gd name="T1" fmla="*/ 140 h 296"/>
                <a:gd name="T2" fmla="*/ 23 w 268"/>
                <a:gd name="T3" fmla="*/ 150 h 296"/>
                <a:gd name="T4" fmla="*/ 79 w 268"/>
                <a:gd name="T5" fmla="*/ 140 h 296"/>
                <a:gd name="T6" fmla="*/ 89 w 268"/>
                <a:gd name="T7" fmla="*/ 115 h 296"/>
                <a:gd name="T8" fmla="*/ 127 w 268"/>
                <a:gd name="T9" fmla="*/ 99 h 296"/>
                <a:gd name="T10" fmla="*/ 130 w 268"/>
                <a:gd name="T11" fmla="*/ 78 h 296"/>
                <a:gd name="T12" fmla="*/ 144 w 268"/>
                <a:gd name="T13" fmla="*/ 72 h 296"/>
                <a:gd name="T14" fmla="*/ 135 w 268"/>
                <a:gd name="T15" fmla="*/ 61 h 296"/>
                <a:gd name="T16" fmla="*/ 150 w 268"/>
                <a:gd name="T17" fmla="*/ 61 h 296"/>
                <a:gd name="T18" fmla="*/ 163 w 268"/>
                <a:gd name="T19" fmla="*/ 36 h 296"/>
                <a:gd name="T20" fmla="*/ 156 w 268"/>
                <a:gd name="T21" fmla="*/ 15 h 296"/>
                <a:gd name="T22" fmla="*/ 207 w 268"/>
                <a:gd name="T23" fmla="*/ 0 h 296"/>
                <a:gd name="T24" fmla="*/ 253 w 268"/>
                <a:gd name="T25" fmla="*/ 33 h 296"/>
                <a:gd name="T26" fmla="*/ 241 w 268"/>
                <a:gd name="T27" fmla="*/ 45 h 296"/>
                <a:gd name="T28" fmla="*/ 198 w 268"/>
                <a:gd name="T29" fmla="*/ 45 h 296"/>
                <a:gd name="T30" fmla="*/ 198 w 268"/>
                <a:gd name="T31" fmla="*/ 75 h 296"/>
                <a:gd name="T32" fmla="*/ 217 w 268"/>
                <a:gd name="T33" fmla="*/ 93 h 296"/>
                <a:gd name="T34" fmla="*/ 205 w 268"/>
                <a:gd name="T35" fmla="*/ 103 h 296"/>
                <a:gd name="T36" fmla="*/ 207 w 268"/>
                <a:gd name="T37" fmla="*/ 121 h 296"/>
                <a:gd name="T38" fmla="*/ 164 w 268"/>
                <a:gd name="T39" fmla="*/ 177 h 296"/>
                <a:gd name="T40" fmla="*/ 144 w 268"/>
                <a:gd name="T41" fmla="*/ 177 h 296"/>
                <a:gd name="T42" fmla="*/ 130 w 268"/>
                <a:gd name="T43" fmla="*/ 191 h 296"/>
                <a:gd name="T44" fmla="*/ 154 w 268"/>
                <a:gd name="T45" fmla="*/ 246 h 296"/>
                <a:gd name="T46" fmla="*/ 119 w 268"/>
                <a:gd name="T47" fmla="*/ 246 h 296"/>
                <a:gd name="T48" fmla="*/ 106 w 268"/>
                <a:gd name="T49" fmla="*/ 258 h 296"/>
                <a:gd name="T50" fmla="*/ 81 w 268"/>
                <a:gd name="T51" fmla="*/ 225 h 296"/>
                <a:gd name="T52" fmla="*/ 10 w 268"/>
                <a:gd name="T53" fmla="*/ 231 h 296"/>
                <a:gd name="T54" fmla="*/ 35 w 268"/>
                <a:gd name="T55" fmla="*/ 193 h 296"/>
                <a:gd name="T56" fmla="*/ 0 w 268"/>
                <a:gd name="T57" fmla="*/ 140 h 29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68" h="296">
                  <a:moveTo>
                    <a:pt x="0" y="160"/>
                  </a:moveTo>
                  <a:lnTo>
                    <a:pt x="25" y="171"/>
                  </a:lnTo>
                  <a:lnTo>
                    <a:pt x="83" y="160"/>
                  </a:lnTo>
                  <a:lnTo>
                    <a:pt x="93" y="131"/>
                  </a:lnTo>
                  <a:lnTo>
                    <a:pt x="133" y="113"/>
                  </a:lnTo>
                  <a:lnTo>
                    <a:pt x="137" y="89"/>
                  </a:lnTo>
                  <a:lnTo>
                    <a:pt x="152" y="82"/>
                  </a:lnTo>
                  <a:lnTo>
                    <a:pt x="143" y="69"/>
                  </a:lnTo>
                  <a:lnTo>
                    <a:pt x="158" y="69"/>
                  </a:lnTo>
                  <a:lnTo>
                    <a:pt x="171" y="42"/>
                  </a:lnTo>
                  <a:lnTo>
                    <a:pt x="164" y="17"/>
                  </a:lnTo>
                  <a:lnTo>
                    <a:pt x="219" y="0"/>
                  </a:lnTo>
                  <a:lnTo>
                    <a:pt x="267" y="37"/>
                  </a:lnTo>
                  <a:lnTo>
                    <a:pt x="254" y="51"/>
                  </a:lnTo>
                  <a:lnTo>
                    <a:pt x="208" y="51"/>
                  </a:lnTo>
                  <a:lnTo>
                    <a:pt x="208" y="86"/>
                  </a:lnTo>
                  <a:lnTo>
                    <a:pt x="229" y="106"/>
                  </a:lnTo>
                  <a:lnTo>
                    <a:pt x="216" y="118"/>
                  </a:lnTo>
                  <a:lnTo>
                    <a:pt x="219" y="138"/>
                  </a:lnTo>
                  <a:lnTo>
                    <a:pt x="173" y="202"/>
                  </a:lnTo>
                  <a:lnTo>
                    <a:pt x="152" y="202"/>
                  </a:lnTo>
                  <a:lnTo>
                    <a:pt x="137" y="218"/>
                  </a:lnTo>
                  <a:lnTo>
                    <a:pt x="162" y="281"/>
                  </a:lnTo>
                  <a:lnTo>
                    <a:pt x="125" y="281"/>
                  </a:lnTo>
                  <a:lnTo>
                    <a:pt x="112" y="295"/>
                  </a:lnTo>
                  <a:lnTo>
                    <a:pt x="85" y="256"/>
                  </a:lnTo>
                  <a:lnTo>
                    <a:pt x="10" y="264"/>
                  </a:lnTo>
                  <a:lnTo>
                    <a:pt x="37" y="220"/>
                  </a:lnTo>
                  <a:lnTo>
                    <a:pt x="0" y="16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9" name="Freeform 55"/>
            <p:cNvSpPr>
              <a:spLocks/>
            </p:cNvSpPr>
            <p:nvPr/>
          </p:nvSpPr>
          <p:spPr bwMode="auto">
            <a:xfrm>
              <a:off x="3496" y="1295"/>
              <a:ext cx="95" cy="86"/>
            </a:xfrm>
            <a:custGeom>
              <a:avLst/>
              <a:gdLst>
                <a:gd name="T0" fmla="*/ 0 w 97"/>
                <a:gd name="T1" fmla="*/ 38 h 93"/>
                <a:gd name="T2" fmla="*/ 8 w 97"/>
                <a:gd name="T3" fmla="*/ 55 h 93"/>
                <a:gd name="T4" fmla="*/ 18 w 97"/>
                <a:gd name="T5" fmla="*/ 50 h 93"/>
                <a:gd name="T6" fmla="*/ 29 w 97"/>
                <a:gd name="T7" fmla="*/ 61 h 93"/>
                <a:gd name="T8" fmla="*/ 37 w 97"/>
                <a:gd name="T9" fmla="*/ 55 h 93"/>
                <a:gd name="T10" fmla="*/ 35 w 97"/>
                <a:gd name="T11" fmla="*/ 74 h 93"/>
                <a:gd name="T12" fmla="*/ 92 w 97"/>
                <a:gd name="T13" fmla="*/ 79 h 93"/>
                <a:gd name="T14" fmla="*/ 70 w 97"/>
                <a:gd name="T15" fmla="*/ 65 h 93"/>
                <a:gd name="T16" fmla="*/ 60 w 97"/>
                <a:gd name="T17" fmla="*/ 38 h 93"/>
                <a:gd name="T18" fmla="*/ 62 w 97"/>
                <a:gd name="T19" fmla="*/ 13 h 93"/>
                <a:gd name="T20" fmla="*/ 73 w 97"/>
                <a:gd name="T21" fmla="*/ 0 h 93"/>
                <a:gd name="T22" fmla="*/ 24 w 97"/>
                <a:gd name="T23" fmla="*/ 4 h 93"/>
                <a:gd name="T24" fmla="*/ 12 w 97"/>
                <a:gd name="T25" fmla="*/ 38 h 93"/>
                <a:gd name="T26" fmla="*/ 0 w 97"/>
                <a:gd name="T27" fmla="*/ 38 h 9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7" h="93">
                  <a:moveTo>
                    <a:pt x="0" y="44"/>
                  </a:moveTo>
                  <a:lnTo>
                    <a:pt x="8" y="65"/>
                  </a:lnTo>
                  <a:lnTo>
                    <a:pt x="18" y="58"/>
                  </a:lnTo>
                  <a:lnTo>
                    <a:pt x="31" y="71"/>
                  </a:lnTo>
                  <a:lnTo>
                    <a:pt x="39" y="65"/>
                  </a:lnTo>
                  <a:lnTo>
                    <a:pt x="37" y="87"/>
                  </a:lnTo>
                  <a:lnTo>
                    <a:pt x="96" y="92"/>
                  </a:lnTo>
                  <a:lnTo>
                    <a:pt x="73" y="76"/>
                  </a:lnTo>
                  <a:lnTo>
                    <a:pt x="62" y="44"/>
                  </a:lnTo>
                  <a:lnTo>
                    <a:pt x="64" y="15"/>
                  </a:lnTo>
                  <a:lnTo>
                    <a:pt x="77" y="0"/>
                  </a:lnTo>
                  <a:lnTo>
                    <a:pt x="25" y="4"/>
                  </a:lnTo>
                  <a:lnTo>
                    <a:pt x="12" y="44"/>
                  </a:lnTo>
                  <a:lnTo>
                    <a:pt x="0" y="44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0" name="Freeform 56"/>
            <p:cNvSpPr>
              <a:spLocks/>
            </p:cNvSpPr>
            <p:nvPr/>
          </p:nvSpPr>
          <p:spPr bwMode="auto">
            <a:xfrm>
              <a:off x="3543" y="1151"/>
              <a:ext cx="223" cy="157"/>
            </a:xfrm>
            <a:custGeom>
              <a:avLst/>
              <a:gdLst>
                <a:gd name="T0" fmla="*/ 0 w 229"/>
                <a:gd name="T1" fmla="*/ 127 h 167"/>
                <a:gd name="T2" fmla="*/ 19 w 229"/>
                <a:gd name="T3" fmla="*/ 129 h 167"/>
                <a:gd name="T4" fmla="*/ 5 w 229"/>
                <a:gd name="T5" fmla="*/ 144 h 167"/>
                <a:gd name="T6" fmla="*/ 43 w 229"/>
                <a:gd name="T7" fmla="*/ 147 h 167"/>
                <a:gd name="T8" fmla="*/ 43 w 229"/>
                <a:gd name="T9" fmla="*/ 129 h 167"/>
                <a:gd name="T10" fmla="*/ 53 w 229"/>
                <a:gd name="T11" fmla="*/ 133 h 167"/>
                <a:gd name="T12" fmla="*/ 43 w 229"/>
                <a:gd name="T13" fmla="*/ 125 h 167"/>
                <a:gd name="T14" fmla="*/ 57 w 229"/>
                <a:gd name="T15" fmla="*/ 127 h 167"/>
                <a:gd name="T16" fmla="*/ 55 w 229"/>
                <a:gd name="T17" fmla="*/ 110 h 167"/>
                <a:gd name="T18" fmla="*/ 61 w 229"/>
                <a:gd name="T19" fmla="*/ 120 h 167"/>
                <a:gd name="T20" fmla="*/ 73 w 229"/>
                <a:gd name="T21" fmla="*/ 110 h 167"/>
                <a:gd name="T22" fmla="*/ 65 w 229"/>
                <a:gd name="T23" fmla="*/ 96 h 167"/>
                <a:gd name="T24" fmla="*/ 89 w 229"/>
                <a:gd name="T25" fmla="*/ 99 h 167"/>
                <a:gd name="T26" fmla="*/ 81 w 229"/>
                <a:gd name="T27" fmla="*/ 92 h 167"/>
                <a:gd name="T28" fmla="*/ 92 w 229"/>
                <a:gd name="T29" fmla="*/ 92 h 167"/>
                <a:gd name="T30" fmla="*/ 97 w 229"/>
                <a:gd name="T31" fmla="*/ 77 h 167"/>
                <a:gd name="T32" fmla="*/ 206 w 229"/>
                <a:gd name="T33" fmla="*/ 30 h 167"/>
                <a:gd name="T34" fmla="*/ 216 w 229"/>
                <a:gd name="T35" fmla="*/ 12 h 167"/>
                <a:gd name="T36" fmla="*/ 198 w 229"/>
                <a:gd name="T37" fmla="*/ 0 h 167"/>
                <a:gd name="T38" fmla="*/ 150 w 229"/>
                <a:gd name="T39" fmla="*/ 30 h 167"/>
                <a:gd name="T40" fmla="*/ 103 w 229"/>
                <a:gd name="T41" fmla="*/ 30 h 167"/>
                <a:gd name="T42" fmla="*/ 53 w 229"/>
                <a:gd name="T43" fmla="*/ 69 h 167"/>
                <a:gd name="T44" fmla="*/ 23 w 229"/>
                <a:gd name="T45" fmla="*/ 73 h 167"/>
                <a:gd name="T46" fmla="*/ 25 w 229"/>
                <a:gd name="T47" fmla="*/ 92 h 167"/>
                <a:gd name="T48" fmla="*/ 43 w 229"/>
                <a:gd name="T49" fmla="*/ 92 h 167"/>
                <a:gd name="T50" fmla="*/ 23 w 229"/>
                <a:gd name="T51" fmla="*/ 92 h 167"/>
                <a:gd name="T52" fmla="*/ 33 w 229"/>
                <a:gd name="T53" fmla="*/ 101 h 167"/>
                <a:gd name="T54" fmla="*/ 19 w 229"/>
                <a:gd name="T55" fmla="*/ 110 h 167"/>
                <a:gd name="T56" fmla="*/ 33 w 229"/>
                <a:gd name="T57" fmla="*/ 118 h 167"/>
                <a:gd name="T58" fmla="*/ 0 w 229"/>
                <a:gd name="T59" fmla="*/ 127 h 16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29" h="167">
                  <a:moveTo>
                    <a:pt x="0" y="144"/>
                  </a:moveTo>
                  <a:lnTo>
                    <a:pt x="21" y="146"/>
                  </a:lnTo>
                  <a:lnTo>
                    <a:pt x="5" y="163"/>
                  </a:lnTo>
                  <a:lnTo>
                    <a:pt x="45" y="166"/>
                  </a:lnTo>
                  <a:lnTo>
                    <a:pt x="45" y="146"/>
                  </a:lnTo>
                  <a:lnTo>
                    <a:pt x="55" y="151"/>
                  </a:lnTo>
                  <a:lnTo>
                    <a:pt x="45" y="141"/>
                  </a:lnTo>
                  <a:lnTo>
                    <a:pt x="61" y="144"/>
                  </a:lnTo>
                  <a:lnTo>
                    <a:pt x="57" y="124"/>
                  </a:lnTo>
                  <a:lnTo>
                    <a:pt x="65" y="136"/>
                  </a:lnTo>
                  <a:lnTo>
                    <a:pt x="77" y="124"/>
                  </a:lnTo>
                  <a:lnTo>
                    <a:pt x="69" y="109"/>
                  </a:lnTo>
                  <a:lnTo>
                    <a:pt x="93" y="112"/>
                  </a:lnTo>
                  <a:lnTo>
                    <a:pt x="85" y="104"/>
                  </a:lnTo>
                  <a:lnTo>
                    <a:pt x="97" y="104"/>
                  </a:lnTo>
                  <a:lnTo>
                    <a:pt x="103" y="87"/>
                  </a:lnTo>
                  <a:lnTo>
                    <a:pt x="218" y="34"/>
                  </a:lnTo>
                  <a:lnTo>
                    <a:pt x="228" y="14"/>
                  </a:lnTo>
                  <a:lnTo>
                    <a:pt x="208" y="0"/>
                  </a:lnTo>
                  <a:lnTo>
                    <a:pt x="158" y="34"/>
                  </a:lnTo>
                  <a:lnTo>
                    <a:pt x="109" y="34"/>
                  </a:lnTo>
                  <a:lnTo>
                    <a:pt x="55" y="78"/>
                  </a:lnTo>
                  <a:lnTo>
                    <a:pt x="25" y="83"/>
                  </a:lnTo>
                  <a:lnTo>
                    <a:pt x="27" y="104"/>
                  </a:lnTo>
                  <a:lnTo>
                    <a:pt x="45" y="104"/>
                  </a:lnTo>
                  <a:lnTo>
                    <a:pt x="25" y="104"/>
                  </a:lnTo>
                  <a:lnTo>
                    <a:pt x="35" y="114"/>
                  </a:lnTo>
                  <a:lnTo>
                    <a:pt x="21" y="124"/>
                  </a:lnTo>
                  <a:lnTo>
                    <a:pt x="35" y="134"/>
                  </a:lnTo>
                  <a:lnTo>
                    <a:pt x="0" y="144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1" name="Freeform 57"/>
            <p:cNvSpPr>
              <a:spLocks/>
            </p:cNvSpPr>
            <p:nvPr/>
          </p:nvSpPr>
          <p:spPr bwMode="auto">
            <a:xfrm>
              <a:off x="4109" y="1024"/>
              <a:ext cx="40" cy="17"/>
            </a:xfrm>
            <a:custGeom>
              <a:avLst/>
              <a:gdLst>
                <a:gd name="T0" fmla="*/ 0 w 41"/>
                <a:gd name="T1" fmla="*/ 0 h 19"/>
                <a:gd name="T2" fmla="*/ 18 w 41"/>
                <a:gd name="T3" fmla="*/ 12 h 19"/>
                <a:gd name="T4" fmla="*/ 12 w 41"/>
                <a:gd name="T5" fmla="*/ 14 h 19"/>
                <a:gd name="T6" fmla="*/ 27 w 41"/>
                <a:gd name="T7" fmla="*/ 14 h 19"/>
                <a:gd name="T8" fmla="*/ 38 w 41"/>
                <a:gd name="T9" fmla="*/ 7 h 19"/>
                <a:gd name="T10" fmla="*/ 0 w 41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1" h="19">
                  <a:moveTo>
                    <a:pt x="0" y="0"/>
                  </a:moveTo>
                  <a:lnTo>
                    <a:pt x="18" y="15"/>
                  </a:lnTo>
                  <a:lnTo>
                    <a:pt x="12" y="18"/>
                  </a:lnTo>
                  <a:lnTo>
                    <a:pt x="29" y="18"/>
                  </a:lnTo>
                  <a:lnTo>
                    <a:pt x="40" y="9"/>
                  </a:lnTo>
                  <a:lnTo>
                    <a:pt x="0" y="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2" name="Freeform 58"/>
            <p:cNvSpPr>
              <a:spLocks/>
            </p:cNvSpPr>
            <p:nvPr/>
          </p:nvSpPr>
          <p:spPr bwMode="auto">
            <a:xfrm>
              <a:off x="4135" y="1016"/>
              <a:ext cx="114" cy="62"/>
            </a:xfrm>
            <a:custGeom>
              <a:avLst/>
              <a:gdLst>
                <a:gd name="T0" fmla="*/ 0 w 116"/>
                <a:gd name="T1" fmla="*/ 25 h 66"/>
                <a:gd name="T2" fmla="*/ 20 w 116"/>
                <a:gd name="T3" fmla="*/ 30 h 66"/>
                <a:gd name="T4" fmla="*/ 33 w 116"/>
                <a:gd name="T5" fmla="*/ 50 h 66"/>
                <a:gd name="T6" fmla="*/ 46 w 116"/>
                <a:gd name="T7" fmla="*/ 43 h 66"/>
                <a:gd name="T8" fmla="*/ 90 w 116"/>
                <a:gd name="T9" fmla="*/ 57 h 66"/>
                <a:gd name="T10" fmla="*/ 106 w 116"/>
                <a:gd name="T11" fmla="*/ 51 h 66"/>
                <a:gd name="T12" fmla="*/ 94 w 116"/>
                <a:gd name="T13" fmla="*/ 36 h 66"/>
                <a:gd name="T14" fmla="*/ 104 w 116"/>
                <a:gd name="T15" fmla="*/ 39 h 66"/>
                <a:gd name="T16" fmla="*/ 111 w 116"/>
                <a:gd name="T17" fmla="*/ 18 h 66"/>
                <a:gd name="T18" fmla="*/ 86 w 116"/>
                <a:gd name="T19" fmla="*/ 7 h 66"/>
                <a:gd name="T20" fmla="*/ 62 w 116"/>
                <a:gd name="T21" fmla="*/ 22 h 66"/>
                <a:gd name="T22" fmla="*/ 83 w 116"/>
                <a:gd name="T23" fmla="*/ 14 h 66"/>
                <a:gd name="T24" fmla="*/ 73 w 116"/>
                <a:gd name="T25" fmla="*/ 0 h 66"/>
                <a:gd name="T26" fmla="*/ 31 w 116"/>
                <a:gd name="T27" fmla="*/ 7 h 66"/>
                <a:gd name="T28" fmla="*/ 0 w 116"/>
                <a:gd name="T29" fmla="*/ 25 h 6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6" h="66">
                  <a:moveTo>
                    <a:pt x="0" y="29"/>
                  </a:moveTo>
                  <a:lnTo>
                    <a:pt x="20" y="34"/>
                  </a:lnTo>
                  <a:lnTo>
                    <a:pt x="35" y="56"/>
                  </a:lnTo>
                  <a:lnTo>
                    <a:pt x="48" y="49"/>
                  </a:lnTo>
                  <a:lnTo>
                    <a:pt x="94" y="65"/>
                  </a:lnTo>
                  <a:lnTo>
                    <a:pt x="110" y="58"/>
                  </a:lnTo>
                  <a:lnTo>
                    <a:pt x="98" y="40"/>
                  </a:lnTo>
                  <a:lnTo>
                    <a:pt x="108" y="45"/>
                  </a:lnTo>
                  <a:lnTo>
                    <a:pt x="115" y="20"/>
                  </a:lnTo>
                  <a:lnTo>
                    <a:pt x="89" y="7"/>
                  </a:lnTo>
                  <a:lnTo>
                    <a:pt x="64" y="25"/>
                  </a:lnTo>
                  <a:lnTo>
                    <a:pt x="85" y="16"/>
                  </a:lnTo>
                  <a:lnTo>
                    <a:pt x="75" y="0"/>
                  </a:lnTo>
                  <a:lnTo>
                    <a:pt x="33" y="7"/>
                  </a:lnTo>
                  <a:lnTo>
                    <a:pt x="0" y="29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3" name="Freeform 59"/>
            <p:cNvSpPr>
              <a:spLocks/>
            </p:cNvSpPr>
            <p:nvPr/>
          </p:nvSpPr>
          <p:spPr bwMode="auto">
            <a:xfrm>
              <a:off x="4244" y="1048"/>
              <a:ext cx="93" cy="66"/>
            </a:xfrm>
            <a:custGeom>
              <a:avLst/>
              <a:gdLst>
                <a:gd name="T0" fmla="*/ 0 w 95"/>
                <a:gd name="T1" fmla="*/ 50 h 71"/>
                <a:gd name="T2" fmla="*/ 6 w 95"/>
                <a:gd name="T3" fmla="*/ 60 h 71"/>
                <a:gd name="T4" fmla="*/ 81 w 95"/>
                <a:gd name="T5" fmla="*/ 48 h 71"/>
                <a:gd name="T6" fmla="*/ 90 w 95"/>
                <a:gd name="T7" fmla="*/ 27 h 71"/>
                <a:gd name="T8" fmla="*/ 69 w 95"/>
                <a:gd name="T9" fmla="*/ 13 h 71"/>
                <a:gd name="T10" fmla="*/ 50 w 95"/>
                <a:gd name="T11" fmla="*/ 19 h 71"/>
                <a:gd name="T12" fmla="*/ 52 w 95"/>
                <a:gd name="T13" fmla="*/ 6 h 71"/>
                <a:gd name="T14" fmla="*/ 41 w 95"/>
                <a:gd name="T15" fmla="*/ 0 h 71"/>
                <a:gd name="T16" fmla="*/ 6 w 95"/>
                <a:gd name="T17" fmla="*/ 44 h 71"/>
                <a:gd name="T18" fmla="*/ 0 w 95"/>
                <a:gd name="T19" fmla="*/ 50 h 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5" h="71">
                  <a:moveTo>
                    <a:pt x="0" y="58"/>
                  </a:moveTo>
                  <a:lnTo>
                    <a:pt x="6" y="70"/>
                  </a:lnTo>
                  <a:lnTo>
                    <a:pt x="85" y="56"/>
                  </a:lnTo>
                  <a:lnTo>
                    <a:pt x="94" y="31"/>
                  </a:lnTo>
                  <a:lnTo>
                    <a:pt x="71" y="15"/>
                  </a:lnTo>
                  <a:lnTo>
                    <a:pt x="52" y="22"/>
                  </a:lnTo>
                  <a:lnTo>
                    <a:pt x="54" y="6"/>
                  </a:lnTo>
                  <a:lnTo>
                    <a:pt x="43" y="0"/>
                  </a:lnTo>
                  <a:lnTo>
                    <a:pt x="6" y="51"/>
                  </a:lnTo>
                  <a:lnTo>
                    <a:pt x="0" y="58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4" name="Freeform 60"/>
            <p:cNvSpPr>
              <a:spLocks/>
            </p:cNvSpPr>
            <p:nvPr/>
          </p:nvSpPr>
          <p:spPr bwMode="auto">
            <a:xfrm>
              <a:off x="4818" y="1179"/>
              <a:ext cx="105" cy="59"/>
            </a:xfrm>
            <a:custGeom>
              <a:avLst/>
              <a:gdLst>
                <a:gd name="T0" fmla="*/ 0 w 108"/>
                <a:gd name="T1" fmla="*/ 31 h 63"/>
                <a:gd name="T2" fmla="*/ 21 w 108"/>
                <a:gd name="T3" fmla="*/ 4 h 63"/>
                <a:gd name="T4" fmla="*/ 33 w 108"/>
                <a:gd name="T5" fmla="*/ 0 h 63"/>
                <a:gd name="T6" fmla="*/ 58 w 108"/>
                <a:gd name="T7" fmla="*/ 22 h 63"/>
                <a:gd name="T8" fmla="*/ 61 w 108"/>
                <a:gd name="T9" fmla="*/ 7 h 63"/>
                <a:gd name="T10" fmla="*/ 87 w 108"/>
                <a:gd name="T11" fmla="*/ 20 h 63"/>
                <a:gd name="T12" fmla="*/ 86 w 108"/>
                <a:gd name="T13" fmla="*/ 38 h 63"/>
                <a:gd name="T14" fmla="*/ 101 w 108"/>
                <a:gd name="T15" fmla="*/ 47 h 63"/>
                <a:gd name="T16" fmla="*/ 48 w 108"/>
                <a:gd name="T17" fmla="*/ 50 h 63"/>
                <a:gd name="T18" fmla="*/ 46 w 108"/>
                <a:gd name="T19" fmla="*/ 40 h 63"/>
                <a:gd name="T20" fmla="*/ 35 w 108"/>
                <a:gd name="T21" fmla="*/ 54 h 63"/>
                <a:gd name="T22" fmla="*/ 0 w 108"/>
                <a:gd name="T23" fmla="*/ 31 h 6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8" h="63">
                  <a:moveTo>
                    <a:pt x="0" y="35"/>
                  </a:moveTo>
                  <a:lnTo>
                    <a:pt x="23" y="4"/>
                  </a:lnTo>
                  <a:lnTo>
                    <a:pt x="35" y="0"/>
                  </a:lnTo>
                  <a:lnTo>
                    <a:pt x="62" y="26"/>
                  </a:lnTo>
                  <a:lnTo>
                    <a:pt x="65" y="8"/>
                  </a:lnTo>
                  <a:lnTo>
                    <a:pt x="92" y="22"/>
                  </a:lnTo>
                  <a:lnTo>
                    <a:pt x="90" y="44"/>
                  </a:lnTo>
                  <a:lnTo>
                    <a:pt x="107" y="53"/>
                  </a:lnTo>
                  <a:lnTo>
                    <a:pt x="50" y="57"/>
                  </a:lnTo>
                  <a:lnTo>
                    <a:pt x="48" y="46"/>
                  </a:lnTo>
                  <a:lnTo>
                    <a:pt x="37" y="62"/>
                  </a:lnTo>
                  <a:lnTo>
                    <a:pt x="0" y="35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5" name="Freeform 61"/>
            <p:cNvSpPr>
              <a:spLocks/>
            </p:cNvSpPr>
            <p:nvPr/>
          </p:nvSpPr>
          <p:spPr bwMode="auto">
            <a:xfrm>
              <a:off x="4892" y="1181"/>
              <a:ext cx="65" cy="40"/>
            </a:xfrm>
            <a:custGeom>
              <a:avLst/>
              <a:gdLst>
                <a:gd name="T0" fmla="*/ 0 w 67"/>
                <a:gd name="T1" fmla="*/ 0 h 42"/>
                <a:gd name="T2" fmla="*/ 18 w 67"/>
                <a:gd name="T3" fmla="*/ 13 h 42"/>
                <a:gd name="T4" fmla="*/ 16 w 67"/>
                <a:gd name="T5" fmla="*/ 28 h 42"/>
                <a:gd name="T6" fmla="*/ 24 w 67"/>
                <a:gd name="T7" fmla="*/ 37 h 42"/>
                <a:gd name="T8" fmla="*/ 45 w 67"/>
                <a:gd name="T9" fmla="*/ 37 h 42"/>
                <a:gd name="T10" fmla="*/ 62 w 67"/>
                <a:gd name="T11" fmla="*/ 23 h 42"/>
                <a:gd name="T12" fmla="*/ 0 w 67"/>
                <a:gd name="T13" fmla="*/ 0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42">
                  <a:moveTo>
                    <a:pt x="0" y="0"/>
                  </a:moveTo>
                  <a:lnTo>
                    <a:pt x="20" y="15"/>
                  </a:lnTo>
                  <a:lnTo>
                    <a:pt x="16" y="30"/>
                  </a:lnTo>
                  <a:lnTo>
                    <a:pt x="26" y="41"/>
                  </a:lnTo>
                  <a:lnTo>
                    <a:pt x="47" y="41"/>
                  </a:lnTo>
                  <a:lnTo>
                    <a:pt x="66" y="25"/>
                  </a:lnTo>
                  <a:lnTo>
                    <a:pt x="0" y="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4897" y="1862"/>
              <a:ext cx="51" cy="206"/>
            </a:xfrm>
            <a:custGeom>
              <a:avLst/>
              <a:gdLst>
                <a:gd name="T0" fmla="*/ 0 w 52"/>
                <a:gd name="T1" fmla="*/ 51 h 220"/>
                <a:gd name="T2" fmla="*/ 10 w 52"/>
                <a:gd name="T3" fmla="*/ 72 h 220"/>
                <a:gd name="T4" fmla="*/ 10 w 52"/>
                <a:gd name="T5" fmla="*/ 192 h 220"/>
                <a:gd name="T6" fmla="*/ 17 w 52"/>
                <a:gd name="T7" fmla="*/ 176 h 220"/>
                <a:gd name="T8" fmla="*/ 27 w 52"/>
                <a:gd name="T9" fmla="*/ 187 h 220"/>
                <a:gd name="T10" fmla="*/ 17 w 52"/>
                <a:gd name="T11" fmla="*/ 155 h 220"/>
                <a:gd name="T12" fmla="*/ 25 w 52"/>
                <a:gd name="T13" fmla="*/ 121 h 220"/>
                <a:gd name="T14" fmla="*/ 49 w 52"/>
                <a:gd name="T15" fmla="*/ 131 h 220"/>
                <a:gd name="T16" fmla="*/ 25 w 52"/>
                <a:gd name="T17" fmla="*/ 68 h 220"/>
                <a:gd name="T18" fmla="*/ 17 w 52"/>
                <a:gd name="T19" fmla="*/ 0 h 220"/>
                <a:gd name="T20" fmla="*/ 0 w 52"/>
                <a:gd name="T21" fmla="*/ 51 h 2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2" h="220">
                  <a:moveTo>
                    <a:pt x="0" y="58"/>
                  </a:moveTo>
                  <a:lnTo>
                    <a:pt x="10" y="82"/>
                  </a:lnTo>
                  <a:lnTo>
                    <a:pt x="10" y="219"/>
                  </a:lnTo>
                  <a:lnTo>
                    <a:pt x="17" y="201"/>
                  </a:lnTo>
                  <a:lnTo>
                    <a:pt x="29" y="214"/>
                  </a:lnTo>
                  <a:lnTo>
                    <a:pt x="17" y="176"/>
                  </a:lnTo>
                  <a:lnTo>
                    <a:pt x="25" y="138"/>
                  </a:lnTo>
                  <a:lnTo>
                    <a:pt x="51" y="149"/>
                  </a:lnTo>
                  <a:lnTo>
                    <a:pt x="25" y="78"/>
                  </a:lnTo>
                  <a:lnTo>
                    <a:pt x="17" y="0"/>
                  </a:lnTo>
                  <a:lnTo>
                    <a:pt x="0" y="58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4969" y="1205"/>
              <a:ext cx="72" cy="31"/>
            </a:xfrm>
            <a:custGeom>
              <a:avLst/>
              <a:gdLst>
                <a:gd name="T0" fmla="*/ 0 w 74"/>
                <a:gd name="T1" fmla="*/ 0 h 31"/>
                <a:gd name="T2" fmla="*/ 13 w 74"/>
                <a:gd name="T3" fmla="*/ 19 h 31"/>
                <a:gd name="T4" fmla="*/ 44 w 74"/>
                <a:gd name="T5" fmla="*/ 30 h 31"/>
                <a:gd name="T6" fmla="*/ 69 w 74"/>
                <a:gd name="T7" fmla="*/ 23 h 31"/>
                <a:gd name="T8" fmla="*/ 0 w 74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31">
                  <a:moveTo>
                    <a:pt x="0" y="0"/>
                  </a:moveTo>
                  <a:lnTo>
                    <a:pt x="13" y="19"/>
                  </a:lnTo>
                  <a:lnTo>
                    <a:pt x="46" y="30"/>
                  </a:lnTo>
                  <a:lnTo>
                    <a:pt x="73" y="23"/>
                  </a:lnTo>
                  <a:lnTo>
                    <a:pt x="0" y="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2766" y="1043"/>
              <a:ext cx="166" cy="144"/>
            </a:xfrm>
            <a:custGeom>
              <a:avLst/>
              <a:gdLst>
                <a:gd name="T0" fmla="*/ 0 w 170"/>
                <a:gd name="T1" fmla="*/ 15 h 153"/>
                <a:gd name="T2" fmla="*/ 2 w 170"/>
                <a:gd name="T3" fmla="*/ 31 h 153"/>
                <a:gd name="T4" fmla="*/ 18 w 170"/>
                <a:gd name="T5" fmla="*/ 31 h 153"/>
                <a:gd name="T6" fmla="*/ 14 w 170"/>
                <a:gd name="T7" fmla="*/ 40 h 153"/>
                <a:gd name="T8" fmla="*/ 25 w 170"/>
                <a:gd name="T9" fmla="*/ 47 h 153"/>
                <a:gd name="T10" fmla="*/ 10 w 170"/>
                <a:gd name="T11" fmla="*/ 45 h 153"/>
                <a:gd name="T12" fmla="*/ 37 w 170"/>
                <a:gd name="T13" fmla="*/ 59 h 153"/>
                <a:gd name="T14" fmla="*/ 25 w 170"/>
                <a:gd name="T15" fmla="*/ 65 h 153"/>
                <a:gd name="T16" fmla="*/ 35 w 170"/>
                <a:gd name="T17" fmla="*/ 74 h 153"/>
                <a:gd name="T18" fmla="*/ 60 w 170"/>
                <a:gd name="T19" fmla="*/ 69 h 153"/>
                <a:gd name="T20" fmla="*/ 60 w 170"/>
                <a:gd name="T21" fmla="*/ 55 h 153"/>
                <a:gd name="T22" fmla="*/ 71 w 170"/>
                <a:gd name="T23" fmla="*/ 49 h 153"/>
                <a:gd name="T24" fmla="*/ 71 w 170"/>
                <a:gd name="T25" fmla="*/ 68 h 153"/>
                <a:gd name="T26" fmla="*/ 89 w 170"/>
                <a:gd name="T27" fmla="*/ 55 h 153"/>
                <a:gd name="T28" fmla="*/ 85 w 170"/>
                <a:gd name="T29" fmla="*/ 68 h 153"/>
                <a:gd name="T30" fmla="*/ 100 w 170"/>
                <a:gd name="T31" fmla="*/ 68 h 153"/>
                <a:gd name="T32" fmla="*/ 45 w 170"/>
                <a:gd name="T33" fmla="*/ 83 h 153"/>
                <a:gd name="T34" fmla="*/ 48 w 170"/>
                <a:gd name="T35" fmla="*/ 93 h 153"/>
                <a:gd name="T36" fmla="*/ 91 w 170"/>
                <a:gd name="T37" fmla="*/ 85 h 153"/>
                <a:gd name="T38" fmla="*/ 61 w 170"/>
                <a:gd name="T39" fmla="*/ 97 h 153"/>
                <a:gd name="T40" fmla="*/ 81 w 170"/>
                <a:gd name="T41" fmla="*/ 103 h 153"/>
                <a:gd name="T42" fmla="*/ 50 w 170"/>
                <a:gd name="T43" fmla="*/ 106 h 153"/>
                <a:gd name="T44" fmla="*/ 96 w 170"/>
                <a:gd name="T45" fmla="*/ 135 h 153"/>
                <a:gd name="T46" fmla="*/ 125 w 170"/>
                <a:gd name="T47" fmla="*/ 68 h 153"/>
                <a:gd name="T48" fmla="*/ 161 w 170"/>
                <a:gd name="T49" fmla="*/ 49 h 153"/>
                <a:gd name="T50" fmla="*/ 121 w 170"/>
                <a:gd name="T51" fmla="*/ 38 h 153"/>
                <a:gd name="T52" fmla="*/ 117 w 170"/>
                <a:gd name="T53" fmla="*/ 20 h 153"/>
                <a:gd name="T54" fmla="*/ 104 w 170"/>
                <a:gd name="T55" fmla="*/ 29 h 153"/>
                <a:gd name="T56" fmla="*/ 110 w 170"/>
                <a:gd name="T57" fmla="*/ 13 h 153"/>
                <a:gd name="T58" fmla="*/ 83 w 170"/>
                <a:gd name="T59" fmla="*/ 0 h 153"/>
                <a:gd name="T60" fmla="*/ 73 w 170"/>
                <a:gd name="T61" fmla="*/ 13 h 153"/>
                <a:gd name="T62" fmla="*/ 85 w 170"/>
                <a:gd name="T63" fmla="*/ 47 h 153"/>
                <a:gd name="T64" fmla="*/ 56 w 170"/>
                <a:gd name="T65" fmla="*/ 11 h 153"/>
                <a:gd name="T66" fmla="*/ 48 w 170"/>
                <a:gd name="T67" fmla="*/ 20 h 153"/>
                <a:gd name="T68" fmla="*/ 54 w 170"/>
                <a:gd name="T69" fmla="*/ 38 h 153"/>
                <a:gd name="T70" fmla="*/ 23 w 170"/>
                <a:gd name="T71" fmla="*/ 22 h 153"/>
                <a:gd name="T72" fmla="*/ 45 w 170"/>
                <a:gd name="T73" fmla="*/ 11 h 153"/>
                <a:gd name="T74" fmla="*/ 0 w 170"/>
                <a:gd name="T75" fmla="*/ 15 h 15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0" h="153">
                  <a:moveTo>
                    <a:pt x="0" y="17"/>
                  </a:moveTo>
                  <a:lnTo>
                    <a:pt x="2" y="35"/>
                  </a:lnTo>
                  <a:lnTo>
                    <a:pt x="18" y="35"/>
                  </a:lnTo>
                  <a:lnTo>
                    <a:pt x="14" y="46"/>
                  </a:lnTo>
                  <a:lnTo>
                    <a:pt x="27" y="53"/>
                  </a:lnTo>
                  <a:lnTo>
                    <a:pt x="10" y="51"/>
                  </a:lnTo>
                  <a:lnTo>
                    <a:pt x="39" y="67"/>
                  </a:lnTo>
                  <a:lnTo>
                    <a:pt x="27" y="73"/>
                  </a:lnTo>
                  <a:lnTo>
                    <a:pt x="37" y="84"/>
                  </a:lnTo>
                  <a:lnTo>
                    <a:pt x="62" y="78"/>
                  </a:lnTo>
                  <a:lnTo>
                    <a:pt x="62" y="62"/>
                  </a:lnTo>
                  <a:lnTo>
                    <a:pt x="75" y="55"/>
                  </a:lnTo>
                  <a:lnTo>
                    <a:pt x="75" y="76"/>
                  </a:lnTo>
                  <a:lnTo>
                    <a:pt x="93" y="62"/>
                  </a:lnTo>
                  <a:lnTo>
                    <a:pt x="89" y="76"/>
                  </a:lnTo>
                  <a:lnTo>
                    <a:pt x="104" y="76"/>
                  </a:lnTo>
                  <a:lnTo>
                    <a:pt x="47" y="93"/>
                  </a:lnTo>
                  <a:lnTo>
                    <a:pt x="50" y="105"/>
                  </a:lnTo>
                  <a:lnTo>
                    <a:pt x="95" y="96"/>
                  </a:lnTo>
                  <a:lnTo>
                    <a:pt x="64" y="109"/>
                  </a:lnTo>
                  <a:lnTo>
                    <a:pt x="85" y="116"/>
                  </a:lnTo>
                  <a:lnTo>
                    <a:pt x="52" y="120"/>
                  </a:lnTo>
                  <a:lnTo>
                    <a:pt x="100" y="152"/>
                  </a:lnTo>
                  <a:lnTo>
                    <a:pt x="131" y="76"/>
                  </a:lnTo>
                  <a:lnTo>
                    <a:pt x="169" y="55"/>
                  </a:lnTo>
                  <a:lnTo>
                    <a:pt x="127" y="42"/>
                  </a:lnTo>
                  <a:lnTo>
                    <a:pt x="123" y="22"/>
                  </a:lnTo>
                  <a:lnTo>
                    <a:pt x="110" y="33"/>
                  </a:lnTo>
                  <a:lnTo>
                    <a:pt x="116" y="15"/>
                  </a:lnTo>
                  <a:lnTo>
                    <a:pt x="87" y="0"/>
                  </a:lnTo>
                  <a:lnTo>
                    <a:pt x="77" y="15"/>
                  </a:lnTo>
                  <a:lnTo>
                    <a:pt x="89" y="53"/>
                  </a:lnTo>
                  <a:lnTo>
                    <a:pt x="58" y="13"/>
                  </a:lnTo>
                  <a:lnTo>
                    <a:pt x="50" y="22"/>
                  </a:lnTo>
                  <a:lnTo>
                    <a:pt x="56" y="42"/>
                  </a:lnTo>
                  <a:lnTo>
                    <a:pt x="25" y="24"/>
                  </a:lnTo>
                  <a:lnTo>
                    <a:pt x="47" y="13"/>
                  </a:lnTo>
                  <a:lnTo>
                    <a:pt x="0" y="17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2966" y="1001"/>
              <a:ext cx="155" cy="60"/>
            </a:xfrm>
            <a:custGeom>
              <a:avLst/>
              <a:gdLst>
                <a:gd name="T0" fmla="*/ 0 w 159"/>
                <a:gd name="T1" fmla="*/ 15 h 65"/>
                <a:gd name="T2" fmla="*/ 21 w 159"/>
                <a:gd name="T3" fmla="*/ 19 h 65"/>
                <a:gd name="T4" fmla="*/ 10 w 159"/>
                <a:gd name="T5" fmla="*/ 28 h 65"/>
                <a:gd name="T6" fmla="*/ 14 w 159"/>
                <a:gd name="T7" fmla="*/ 29 h 65"/>
                <a:gd name="T8" fmla="*/ 69 w 159"/>
                <a:gd name="T9" fmla="*/ 29 h 65"/>
                <a:gd name="T10" fmla="*/ 35 w 159"/>
                <a:gd name="T11" fmla="*/ 37 h 65"/>
                <a:gd name="T12" fmla="*/ 90 w 159"/>
                <a:gd name="T13" fmla="*/ 54 h 65"/>
                <a:gd name="T14" fmla="*/ 126 w 159"/>
                <a:gd name="T15" fmla="*/ 44 h 65"/>
                <a:gd name="T16" fmla="*/ 150 w 159"/>
                <a:gd name="T17" fmla="*/ 28 h 65"/>
                <a:gd name="T18" fmla="*/ 143 w 159"/>
                <a:gd name="T19" fmla="*/ 15 h 65"/>
                <a:gd name="T20" fmla="*/ 107 w 159"/>
                <a:gd name="T21" fmla="*/ 17 h 65"/>
                <a:gd name="T22" fmla="*/ 114 w 159"/>
                <a:gd name="T23" fmla="*/ 6 h 65"/>
                <a:gd name="T24" fmla="*/ 84 w 159"/>
                <a:gd name="T25" fmla="*/ 17 h 65"/>
                <a:gd name="T26" fmla="*/ 82 w 159"/>
                <a:gd name="T27" fmla="*/ 0 h 65"/>
                <a:gd name="T28" fmla="*/ 76 w 159"/>
                <a:gd name="T29" fmla="*/ 24 h 65"/>
                <a:gd name="T30" fmla="*/ 35 w 159"/>
                <a:gd name="T31" fmla="*/ 0 h 65"/>
                <a:gd name="T32" fmla="*/ 38 w 159"/>
                <a:gd name="T33" fmla="*/ 13 h 65"/>
                <a:gd name="T34" fmla="*/ 23 w 159"/>
                <a:gd name="T35" fmla="*/ 6 h 65"/>
                <a:gd name="T36" fmla="*/ 29 w 159"/>
                <a:gd name="T37" fmla="*/ 19 h 65"/>
                <a:gd name="T38" fmla="*/ 0 w 159"/>
                <a:gd name="T39" fmla="*/ 15 h 6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9" h="65">
                  <a:moveTo>
                    <a:pt x="0" y="17"/>
                  </a:moveTo>
                  <a:lnTo>
                    <a:pt x="23" y="23"/>
                  </a:lnTo>
                  <a:lnTo>
                    <a:pt x="10" y="32"/>
                  </a:lnTo>
                  <a:lnTo>
                    <a:pt x="14" y="34"/>
                  </a:lnTo>
                  <a:lnTo>
                    <a:pt x="73" y="34"/>
                  </a:lnTo>
                  <a:lnTo>
                    <a:pt x="37" y="43"/>
                  </a:lnTo>
                  <a:lnTo>
                    <a:pt x="94" y="64"/>
                  </a:lnTo>
                  <a:lnTo>
                    <a:pt x="132" y="52"/>
                  </a:lnTo>
                  <a:lnTo>
                    <a:pt x="158" y="32"/>
                  </a:lnTo>
                  <a:lnTo>
                    <a:pt x="151" y="17"/>
                  </a:lnTo>
                  <a:lnTo>
                    <a:pt x="113" y="20"/>
                  </a:lnTo>
                  <a:lnTo>
                    <a:pt x="120" y="8"/>
                  </a:lnTo>
                  <a:lnTo>
                    <a:pt x="88" y="20"/>
                  </a:lnTo>
                  <a:lnTo>
                    <a:pt x="86" y="0"/>
                  </a:lnTo>
                  <a:lnTo>
                    <a:pt x="80" y="28"/>
                  </a:lnTo>
                  <a:lnTo>
                    <a:pt x="37" y="0"/>
                  </a:lnTo>
                  <a:lnTo>
                    <a:pt x="40" y="15"/>
                  </a:lnTo>
                  <a:lnTo>
                    <a:pt x="25" y="8"/>
                  </a:lnTo>
                  <a:lnTo>
                    <a:pt x="31" y="23"/>
                  </a:lnTo>
                  <a:lnTo>
                    <a:pt x="0" y="17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3022" y="1097"/>
              <a:ext cx="64" cy="42"/>
            </a:xfrm>
            <a:custGeom>
              <a:avLst/>
              <a:gdLst>
                <a:gd name="T0" fmla="*/ 0 w 66"/>
                <a:gd name="T1" fmla="*/ 31 h 45"/>
                <a:gd name="T2" fmla="*/ 4 w 66"/>
                <a:gd name="T3" fmla="*/ 13 h 45"/>
                <a:gd name="T4" fmla="*/ 29 w 66"/>
                <a:gd name="T5" fmla="*/ 0 h 45"/>
                <a:gd name="T6" fmla="*/ 33 w 66"/>
                <a:gd name="T7" fmla="*/ 13 h 45"/>
                <a:gd name="T8" fmla="*/ 61 w 66"/>
                <a:gd name="T9" fmla="*/ 21 h 45"/>
                <a:gd name="T10" fmla="*/ 23 w 66"/>
                <a:gd name="T11" fmla="*/ 38 h 45"/>
                <a:gd name="T12" fmla="*/ 29 w 66"/>
                <a:gd name="T13" fmla="*/ 31 h 45"/>
                <a:gd name="T14" fmla="*/ 0 w 66"/>
                <a:gd name="T15" fmla="*/ 31 h 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" h="45">
                  <a:moveTo>
                    <a:pt x="0" y="35"/>
                  </a:moveTo>
                  <a:lnTo>
                    <a:pt x="4" y="15"/>
                  </a:lnTo>
                  <a:lnTo>
                    <a:pt x="31" y="0"/>
                  </a:lnTo>
                  <a:lnTo>
                    <a:pt x="35" y="15"/>
                  </a:lnTo>
                  <a:lnTo>
                    <a:pt x="65" y="24"/>
                  </a:lnTo>
                  <a:lnTo>
                    <a:pt x="25" y="44"/>
                  </a:lnTo>
                  <a:lnTo>
                    <a:pt x="31" y="35"/>
                  </a:lnTo>
                  <a:lnTo>
                    <a:pt x="0" y="35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4211" y="2605"/>
              <a:ext cx="123" cy="290"/>
            </a:xfrm>
            <a:custGeom>
              <a:avLst/>
              <a:gdLst>
                <a:gd name="T0" fmla="*/ 0 w 126"/>
                <a:gd name="T1" fmla="*/ 42 h 309"/>
                <a:gd name="T2" fmla="*/ 8 w 126"/>
                <a:gd name="T3" fmla="*/ 22 h 309"/>
                <a:gd name="T4" fmla="*/ 39 w 126"/>
                <a:gd name="T5" fmla="*/ 0 h 309"/>
                <a:gd name="T6" fmla="*/ 54 w 126"/>
                <a:gd name="T7" fmla="*/ 22 h 309"/>
                <a:gd name="T8" fmla="*/ 52 w 126"/>
                <a:gd name="T9" fmla="*/ 58 h 309"/>
                <a:gd name="T10" fmla="*/ 89 w 126"/>
                <a:gd name="T11" fmla="*/ 40 h 309"/>
                <a:gd name="T12" fmla="*/ 104 w 126"/>
                <a:gd name="T13" fmla="*/ 58 h 309"/>
                <a:gd name="T14" fmla="*/ 119 w 126"/>
                <a:gd name="T15" fmla="*/ 92 h 309"/>
                <a:gd name="T16" fmla="*/ 114 w 126"/>
                <a:gd name="T17" fmla="*/ 116 h 309"/>
                <a:gd name="T18" fmla="*/ 85 w 126"/>
                <a:gd name="T19" fmla="*/ 114 h 309"/>
                <a:gd name="T20" fmla="*/ 75 w 126"/>
                <a:gd name="T21" fmla="*/ 124 h 309"/>
                <a:gd name="T22" fmla="*/ 81 w 126"/>
                <a:gd name="T23" fmla="*/ 161 h 309"/>
                <a:gd name="T24" fmla="*/ 41 w 126"/>
                <a:gd name="T25" fmla="*/ 130 h 309"/>
                <a:gd name="T26" fmla="*/ 25 w 126"/>
                <a:gd name="T27" fmla="*/ 187 h 309"/>
                <a:gd name="T28" fmla="*/ 41 w 126"/>
                <a:gd name="T29" fmla="*/ 239 h 309"/>
                <a:gd name="T30" fmla="*/ 71 w 126"/>
                <a:gd name="T31" fmla="*/ 259 h 309"/>
                <a:gd name="T32" fmla="*/ 56 w 126"/>
                <a:gd name="T33" fmla="*/ 271 h 309"/>
                <a:gd name="T34" fmla="*/ 52 w 126"/>
                <a:gd name="T35" fmla="*/ 253 h 309"/>
                <a:gd name="T36" fmla="*/ 41 w 126"/>
                <a:gd name="T37" fmla="*/ 253 h 309"/>
                <a:gd name="T38" fmla="*/ 10 w 126"/>
                <a:gd name="T39" fmla="*/ 223 h 309"/>
                <a:gd name="T40" fmla="*/ 16 w 126"/>
                <a:gd name="T41" fmla="*/ 189 h 309"/>
                <a:gd name="T42" fmla="*/ 31 w 126"/>
                <a:gd name="T43" fmla="*/ 160 h 309"/>
                <a:gd name="T44" fmla="*/ 10 w 126"/>
                <a:gd name="T45" fmla="*/ 105 h 309"/>
                <a:gd name="T46" fmla="*/ 16 w 126"/>
                <a:gd name="T47" fmla="*/ 82 h 309"/>
                <a:gd name="T48" fmla="*/ 0 w 126"/>
                <a:gd name="T49" fmla="*/ 42 h 3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6" h="309">
                  <a:moveTo>
                    <a:pt x="0" y="48"/>
                  </a:moveTo>
                  <a:lnTo>
                    <a:pt x="8" y="24"/>
                  </a:lnTo>
                  <a:lnTo>
                    <a:pt x="41" y="0"/>
                  </a:lnTo>
                  <a:lnTo>
                    <a:pt x="56" y="24"/>
                  </a:lnTo>
                  <a:lnTo>
                    <a:pt x="54" y="66"/>
                  </a:lnTo>
                  <a:lnTo>
                    <a:pt x="93" y="46"/>
                  </a:lnTo>
                  <a:lnTo>
                    <a:pt x="110" y="66"/>
                  </a:lnTo>
                  <a:lnTo>
                    <a:pt x="125" y="104"/>
                  </a:lnTo>
                  <a:lnTo>
                    <a:pt x="120" y="132"/>
                  </a:lnTo>
                  <a:lnTo>
                    <a:pt x="89" y="130"/>
                  </a:lnTo>
                  <a:lnTo>
                    <a:pt x="79" y="141"/>
                  </a:lnTo>
                  <a:lnTo>
                    <a:pt x="85" y="183"/>
                  </a:lnTo>
                  <a:lnTo>
                    <a:pt x="43" y="148"/>
                  </a:lnTo>
                  <a:lnTo>
                    <a:pt x="27" y="212"/>
                  </a:lnTo>
                  <a:lnTo>
                    <a:pt x="43" y="272"/>
                  </a:lnTo>
                  <a:lnTo>
                    <a:pt x="75" y="294"/>
                  </a:lnTo>
                  <a:lnTo>
                    <a:pt x="58" y="308"/>
                  </a:lnTo>
                  <a:lnTo>
                    <a:pt x="54" y="288"/>
                  </a:lnTo>
                  <a:lnTo>
                    <a:pt x="43" y="288"/>
                  </a:lnTo>
                  <a:lnTo>
                    <a:pt x="10" y="254"/>
                  </a:lnTo>
                  <a:lnTo>
                    <a:pt x="16" y="214"/>
                  </a:lnTo>
                  <a:lnTo>
                    <a:pt x="33" y="181"/>
                  </a:lnTo>
                  <a:lnTo>
                    <a:pt x="10" y="119"/>
                  </a:lnTo>
                  <a:lnTo>
                    <a:pt x="16" y="93"/>
                  </a:lnTo>
                  <a:lnTo>
                    <a:pt x="0" y="48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4281" y="2555"/>
              <a:ext cx="112" cy="285"/>
            </a:xfrm>
            <a:custGeom>
              <a:avLst/>
              <a:gdLst>
                <a:gd name="T0" fmla="*/ 0 w 115"/>
                <a:gd name="T1" fmla="*/ 13 h 303"/>
                <a:gd name="T2" fmla="*/ 16 w 115"/>
                <a:gd name="T3" fmla="*/ 40 h 303"/>
                <a:gd name="T4" fmla="*/ 37 w 115"/>
                <a:gd name="T5" fmla="*/ 52 h 303"/>
                <a:gd name="T6" fmla="*/ 27 w 115"/>
                <a:gd name="T7" fmla="*/ 72 h 303"/>
                <a:gd name="T8" fmla="*/ 64 w 115"/>
                <a:gd name="T9" fmla="*/ 108 h 303"/>
                <a:gd name="T10" fmla="*/ 80 w 115"/>
                <a:gd name="T11" fmla="*/ 156 h 303"/>
                <a:gd name="T12" fmla="*/ 83 w 115"/>
                <a:gd name="T13" fmla="*/ 198 h 303"/>
                <a:gd name="T14" fmla="*/ 37 w 115"/>
                <a:gd name="T15" fmla="*/ 233 h 303"/>
                <a:gd name="T16" fmla="*/ 45 w 115"/>
                <a:gd name="T17" fmla="*/ 267 h 303"/>
                <a:gd name="T18" fmla="*/ 58 w 115"/>
                <a:gd name="T19" fmla="*/ 244 h 303"/>
                <a:gd name="T20" fmla="*/ 66 w 115"/>
                <a:gd name="T21" fmla="*/ 249 h 303"/>
                <a:gd name="T22" fmla="*/ 72 w 115"/>
                <a:gd name="T23" fmla="*/ 235 h 303"/>
                <a:gd name="T24" fmla="*/ 108 w 115"/>
                <a:gd name="T25" fmla="*/ 212 h 303"/>
                <a:gd name="T26" fmla="*/ 103 w 115"/>
                <a:gd name="T27" fmla="*/ 143 h 303"/>
                <a:gd name="T28" fmla="*/ 55 w 115"/>
                <a:gd name="T29" fmla="*/ 81 h 303"/>
                <a:gd name="T30" fmla="*/ 58 w 115"/>
                <a:gd name="T31" fmla="*/ 63 h 303"/>
                <a:gd name="T32" fmla="*/ 89 w 115"/>
                <a:gd name="T33" fmla="*/ 31 h 303"/>
                <a:gd name="T34" fmla="*/ 47 w 115"/>
                <a:gd name="T35" fmla="*/ 0 h 303"/>
                <a:gd name="T36" fmla="*/ 0 w 115"/>
                <a:gd name="T37" fmla="*/ 13 h 30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5" h="303">
                  <a:moveTo>
                    <a:pt x="0" y="15"/>
                  </a:moveTo>
                  <a:lnTo>
                    <a:pt x="16" y="46"/>
                  </a:lnTo>
                  <a:lnTo>
                    <a:pt x="39" y="59"/>
                  </a:lnTo>
                  <a:lnTo>
                    <a:pt x="29" y="82"/>
                  </a:lnTo>
                  <a:lnTo>
                    <a:pt x="68" y="122"/>
                  </a:lnTo>
                  <a:lnTo>
                    <a:pt x="84" y="177"/>
                  </a:lnTo>
                  <a:lnTo>
                    <a:pt x="87" y="224"/>
                  </a:lnTo>
                  <a:lnTo>
                    <a:pt x="39" y="264"/>
                  </a:lnTo>
                  <a:lnTo>
                    <a:pt x="47" y="302"/>
                  </a:lnTo>
                  <a:lnTo>
                    <a:pt x="62" y="275"/>
                  </a:lnTo>
                  <a:lnTo>
                    <a:pt x="70" y="282"/>
                  </a:lnTo>
                  <a:lnTo>
                    <a:pt x="76" y="266"/>
                  </a:lnTo>
                  <a:lnTo>
                    <a:pt x="114" y="239"/>
                  </a:lnTo>
                  <a:lnTo>
                    <a:pt x="109" y="162"/>
                  </a:lnTo>
                  <a:lnTo>
                    <a:pt x="58" y="91"/>
                  </a:lnTo>
                  <a:lnTo>
                    <a:pt x="62" y="71"/>
                  </a:lnTo>
                  <a:lnTo>
                    <a:pt x="93" y="35"/>
                  </a:lnTo>
                  <a:lnTo>
                    <a:pt x="49" y="0"/>
                  </a:lnTo>
                  <a:lnTo>
                    <a:pt x="0" y="15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2304" y="1517"/>
              <a:ext cx="173" cy="97"/>
            </a:xfrm>
            <a:custGeom>
              <a:avLst/>
              <a:gdLst>
                <a:gd name="T0" fmla="*/ 0 w 177"/>
                <a:gd name="T1" fmla="*/ 31 h 102"/>
                <a:gd name="T2" fmla="*/ 13 w 177"/>
                <a:gd name="T3" fmla="*/ 28 h 102"/>
                <a:gd name="T4" fmla="*/ 5 w 177"/>
                <a:gd name="T5" fmla="*/ 19 h 102"/>
                <a:gd name="T6" fmla="*/ 21 w 177"/>
                <a:gd name="T7" fmla="*/ 24 h 102"/>
                <a:gd name="T8" fmla="*/ 15 w 177"/>
                <a:gd name="T9" fmla="*/ 10 h 102"/>
                <a:gd name="T10" fmla="*/ 28 w 177"/>
                <a:gd name="T11" fmla="*/ 19 h 102"/>
                <a:gd name="T12" fmla="*/ 21 w 177"/>
                <a:gd name="T13" fmla="*/ 2 h 102"/>
                <a:gd name="T14" fmla="*/ 49 w 177"/>
                <a:gd name="T15" fmla="*/ 13 h 102"/>
                <a:gd name="T16" fmla="*/ 51 w 177"/>
                <a:gd name="T17" fmla="*/ 37 h 102"/>
                <a:gd name="T18" fmla="*/ 64 w 177"/>
                <a:gd name="T19" fmla="*/ 11 h 102"/>
                <a:gd name="T20" fmla="*/ 78 w 177"/>
                <a:gd name="T21" fmla="*/ 22 h 102"/>
                <a:gd name="T22" fmla="*/ 86 w 177"/>
                <a:gd name="T23" fmla="*/ 10 h 102"/>
                <a:gd name="T24" fmla="*/ 99 w 177"/>
                <a:gd name="T25" fmla="*/ 26 h 102"/>
                <a:gd name="T26" fmla="*/ 94 w 177"/>
                <a:gd name="T27" fmla="*/ 10 h 102"/>
                <a:gd name="T28" fmla="*/ 122 w 177"/>
                <a:gd name="T29" fmla="*/ 10 h 102"/>
                <a:gd name="T30" fmla="*/ 126 w 177"/>
                <a:gd name="T31" fmla="*/ 0 h 102"/>
                <a:gd name="T32" fmla="*/ 138 w 177"/>
                <a:gd name="T33" fmla="*/ 10 h 102"/>
                <a:gd name="T34" fmla="*/ 153 w 177"/>
                <a:gd name="T35" fmla="*/ 6 h 102"/>
                <a:gd name="T36" fmla="*/ 142 w 177"/>
                <a:gd name="T37" fmla="*/ 11 h 102"/>
                <a:gd name="T38" fmla="*/ 168 w 177"/>
                <a:gd name="T39" fmla="*/ 42 h 102"/>
                <a:gd name="T40" fmla="*/ 147 w 177"/>
                <a:gd name="T41" fmla="*/ 67 h 102"/>
                <a:gd name="T42" fmla="*/ 84 w 177"/>
                <a:gd name="T43" fmla="*/ 91 h 102"/>
                <a:gd name="T44" fmla="*/ 28 w 177"/>
                <a:gd name="T45" fmla="*/ 79 h 102"/>
                <a:gd name="T46" fmla="*/ 42 w 177"/>
                <a:gd name="T47" fmla="*/ 55 h 102"/>
                <a:gd name="T48" fmla="*/ 9 w 177"/>
                <a:gd name="T49" fmla="*/ 47 h 102"/>
                <a:gd name="T50" fmla="*/ 40 w 177"/>
                <a:gd name="T51" fmla="*/ 46 h 102"/>
                <a:gd name="T52" fmla="*/ 30 w 177"/>
                <a:gd name="T53" fmla="*/ 37 h 102"/>
                <a:gd name="T54" fmla="*/ 40 w 177"/>
                <a:gd name="T55" fmla="*/ 31 h 102"/>
                <a:gd name="T56" fmla="*/ 0 w 177"/>
                <a:gd name="T57" fmla="*/ 31 h 10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77" h="102">
                  <a:moveTo>
                    <a:pt x="0" y="35"/>
                  </a:moveTo>
                  <a:lnTo>
                    <a:pt x="13" y="30"/>
                  </a:lnTo>
                  <a:lnTo>
                    <a:pt x="5" y="21"/>
                  </a:lnTo>
                  <a:lnTo>
                    <a:pt x="21" y="26"/>
                  </a:lnTo>
                  <a:lnTo>
                    <a:pt x="15" y="10"/>
                  </a:lnTo>
                  <a:lnTo>
                    <a:pt x="30" y="21"/>
                  </a:lnTo>
                  <a:lnTo>
                    <a:pt x="21" y="2"/>
                  </a:lnTo>
                  <a:lnTo>
                    <a:pt x="51" y="15"/>
                  </a:lnTo>
                  <a:lnTo>
                    <a:pt x="53" y="41"/>
                  </a:lnTo>
                  <a:lnTo>
                    <a:pt x="67" y="13"/>
                  </a:lnTo>
                  <a:lnTo>
                    <a:pt x="82" y="24"/>
                  </a:lnTo>
                  <a:lnTo>
                    <a:pt x="90" y="10"/>
                  </a:lnTo>
                  <a:lnTo>
                    <a:pt x="103" y="28"/>
                  </a:lnTo>
                  <a:lnTo>
                    <a:pt x="98" y="10"/>
                  </a:lnTo>
                  <a:lnTo>
                    <a:pt x="128" y="10"/>
                  </a:lnTo>
                  <a:lnTo>
                    <a:pt x="132" y="0"/>
                  </a:lnTo>
                  <a:lnTo>
                    <a:pt x="144" y="10"/>
                  </a:lnTo>
                  <a:lnTo>
                    <a:pt x="161" y="6"/>
                  </a:lnTo>
                  <a:lnTo>
                    <a:pt x="148" y="13"/>
                  </a:lnTo>
                  <a:lnTo>
                    <a:pt x="176" y="46"/>
                  </a:lnTo>
                  <a:lnTo>
                    <a:pt x="153" y="74"/>
                  </a:lnTo>
                  <a:lnTo>
                    <a:pt x="88" y="101"/>
                  </a:lnTo>
                  <a:lnTo>
                    <a:pt x="30" y="87"/>
                  </a:lnTo>
                  <a:lnTo>
                    <a:pt x="44" y="61"/>
                  </a:lnTo>
                  <a:lnTo>
                    <a:pt x="9" y="52"/>
                  </a:lnTo>
                  <a:lnTo>
                    <a:pt x="42" y="50"/>
                  </a:lnTo>
                  <a:lnTo>
                    <a:pt x="32" y="41"/>
                  </a:lnTo>
                  <a:lnTo>
                    <a:pt x="42" y="35"/>
                  </a:lnTo>
                  <a:lnTo>
                    <a:pt x="0" y="35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2727" y="1936"/>
              <a:ext cx="51" cy="47"/>
            </a:xfrm>
            <a:custGeom>
              <a:avLst/>
              <a:gdLst>
                <a:gd name="T0" fmla="*/ 0 w 52"/>
                <a:gd name="T1" fmla="*/ 8 h 50"/>
                <a:gd name="T2" fmla="*/ 12 w 52"/>
                <a:gd name="T3" fmla="*/ 2 h 50"/>
                <a:gd name="T4" fmla="*/ 30 w 52"/>
                <a:gd name="T5" fmla="*/ 0 h 50"/>
                <a:gd name="T6" fmla="*/ 46 w 52"/>
                <a:gd name="T7" fmla="*/ 18 h 50"/>
                <a:gd name="T8" fmla="*/ 49 w 52"/>
                <a:gd name="T9" fmla="*/ 31 h 50"/>
                <a:gd name="T10" fmla="*/ 42 w 52"/>
                <a:gd name="T11" fmla="*/ 43 h 50"/>
                <a:gd name="T12" fmla="*/ 0 w 52"/>
                <a:gd name="T13" fmla="*/ 8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50">
                  <a:moveTo>
                    <a:pt x="0" y="8"/>
                  </a:moveTo>
                  <a:lnTo>
                    <a:pt x="12" y="2"/>
                  </a:lnTo>
                  <a:lnTo>
                    <a:pt x="32" y="0"/>
                  </a:lnTo>
                  <a:lnTo>
                    <a:pt x="48" y="20"/>
                  </a:lnTo>
                  <a:lnTo>
                    <a:pt x="51" y="35"/>
                  </a:lnTo>
                  <a:lnTo>
                    <a:pt x="44" y="49"/>
                  </a:lnTo>
                  <a:lnTo>
                    <a:pt x="0" y="8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2809" y="1776"/>
              <a:ext cx="45" cy="72"/>
            </a:xfrm>
            <a:custGeom>
              <a:avLst/>
              <a:gdLst>
                <a:gd name="T0" fmla="*/ 0 w 46"/>
                <a:gd name="T1" fmla="*/ 47 h 79"/>
                <a:gd name="T2" fmla="*/ 2 w 46"/>
                <a:gd name="T3" fmla="*/ 18 h 79"/>
                <a:gd name="T4" fmla="*/ 36 w 46"/>
                <a:gd name="T5" fmla="*/ 0 h 79"/>
                <a:gd name="T6" fmla="*/ 30 w 46"/>
                <a:gd name="T7" fmla="*/ 26 h 79"/>
                <a:gd name="T8" fmla="*/ 43 w 46"/>
                <a:gd name="T9" fmla="*/ 31 h 79"/>
                <a:gd name="T10" fmla="*/ 20 w 46"/>
                <a:gd name="T11" fmla="*/ 46 h 79"/>
                <a:gd name="T12" fmla="*/ 20 w 46"/>
                <a:gd name="T13" fmla="*/ 65 h 79"/>
                <a:gd name="T14" fmla="*/ 10 w 46"/>
                <a:gd name="T15" fmla="*/ 65 h 79"/>
                <a:gd name="T16" fmla="*/ 0 w 46"/>
                <a:gd name="T17" fmla="*/ 47 h 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" h="79">
                  <a:moveTo>
                    <a:pt x="0" y="57"/>
                  </a:moveTo>
                  <a:lnTo>
                    <a:pt x="2" y="22"/>
                  </a:lnTo>
                  <a:lnTo>
                    <a:pt x="38" y="0"/>
                  </a:lnTo>
                  <a:lnTo>
                    <a:pt x="32" y="31"/>
                  </a:lnTo>
                  <a:lnTo>
                    <a:pt x="45" y="37"/>
                  </a:lnTo>
                  <a:lnTo>
                    <a:pt x="20" y="55"/>
                  </a:lnTo>
                  <a:lnTo>
                    <a:pt x="20" y="78"/>
                  </a:lnTo>
                  <a:lnTo>
                    <a:pt x="10" y="78"/>
                  </a:lnTo>
                  <a:lnTo>
                    <a:pt x="0" y="57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10" y="1945"/>
              <a:ext cx="200" cy="207"/>
            </a:xfrm>
            <a:custGeom>
              <a:avLst/>
              <a:gdLst>
                <a:gd name="T0" fmla="*/ 0 w 205"/>
                <a:gd name="T1" fmla="*/ 58 h 222"/>
                <a:gd name="T2" fmla="*/ 10 w 205"/>
                <a:gd name="T3" fmla="*/ 76 h 222"/>
                <a:gd name="T4" fmla="*/ 47 w 205"/>
                <a:gd name="T5" fmla="*/ 87 h 222"/>
                <a:gd name="T6" fmla="*/ 41 w 205"/>
                <a:gd name="T7" fmla="*/ 97 h 222"/>
                <a:gd name="T8" fmla="*/ 56 w 205"/>
                <a:gd name="T9" fmla="*/ 109 h 222"/>
                <a:gd name="T10" fmla="*/ 60 w 205"/>
                <a:gd name="T11" fmla="*/ 131 h 222"/>
                <a:gd name="T12" fmla="*/ 43 w 205"/>
                <a:gd name="T13" fmla="*/ 171 h 222"/>
                <a:gd name="T14" fmla="*/ 93 w 205"/>
                <a:gd name="T15" fmla="*/ 187 h 222"/>
                <a:gd name="T16" fmla="*/ 98 w 205"/>
                <a:gd name="T17" fmla="*/ 189 h 222"/>
                <a:gd name="T18" fmla="*/ 120 w 205"/>
                <a:gd name="T19" fmla="*/ 192 h 222"/>
                <a:gd name="T20" fmla="*/ 120 w 205"/>
                <a:gd name="T21" fmla="*/ 176 h 222"/>
                <a:gd name="T22" fmla="*/ 133 w 205"/>
                <a:gd name="T23" fmla="*/ 169 h 222"/>
                <a:gd name="T24" fmla="*/ 164 w 205"/>
                <a:gd name="T25" fmla="*/ 178 h 222"/>
                <a:gd name="T26" fmla="*/ 183 w 205"/>
                <a:gd name="T27" fmla="*/ 161 h 222"/>
                <a:gd name="T28" fmla="*/ 173 w 205"/>
                <a:gd name="T29" fmla="*/ 139 h 222"/>
                <a:gd name="T30" fmla="*/ 176 w 205"/>
                <a:gd name="T31" fmla="*/ 116 h 222"/>
                <a:gd name="T32" fmla="*/ 162 w 205"/>
                <a:gd name="T33" fmla="*/ 104 h 222"/>
                <a:gd name="T34" fmla="*/ 183 w 205"/>
                <a:gd name="T35" fmla="*/ 77 h 222"/>
                <a:gd name="T36" fmla="*/ 194 w 205"/>
                <a:gd name="T37" fmla="*/ 48 h 222"/>
                <a:gd name="T38" fmla="*/ 164 w 205"/>
                <a:gd name="T39" fmla="*/ 36 h 222"/>
                <a:gd name="T40" fmla="*/ 158 w 205"/>
                <a:gd name="T41" fmla="*/ 35 h 222"/>
                <a:gd name="T42" fmla="*/ 114 w 205"/>
                <a:gd name="T43" fmla="*/ 0 h 222"/>
                <a:gd name="T44" fmla="*/ 99 w 205"/>
                <a:gd name="T45" fmla="*/ 6 h 222"/>
                <a:gd name="T46" fmla="*/ 81 w 205"/>
                <a:gd name="T47" fmla="*/ 36 h 222"/>
                <a:gd name="T48" fmla="*/ 43 w 205"/>
                <a:gd name="T49" fmla="*/ 33 h 222"/>
                <a:gd name="T50" fmla="*/ 50 w 205"/>
                <a:gd name="T51" fmla="*/ 56 h 222"/>
                <a:gd name="T52" fmla="*/ 0 w 205"/>
                <a:gd name="T53" fmla="*/ 58 h 22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05" h="222">
                  <a:moveTo>
                    <a:pt x="0" y="66"/>
                  </a:moveTo>
                  <a:lnTo>
                    <a:pt x="10" y="87"/>
                  </a:lnTo>
                  <a:lnTo>
                    <a:pt x="49" y="100"/>
                  </a:lnTo>
                  <a:lnTo>
                    <a:pt x="43" y="111"/>
                  </a:lnTo>
                  <a:lnTo>
                    <a:pt x="58" y="125"/>
                  </a:lnTo>
                  <a:lnTo>
                    <a:pt x="64" y="151"/>
                  </a:lnTo>
                  <a:lnTo>
                    <a:pt x="45" y="196"/>
                  </a:lnTo>
                  <a:lnTo>
                    <a:pt x="97" y="216"/>
                  </a:lnTo>
                  <a:lnTo>
                    <a:pt x="102" y="218"/>
                  </a:lnTo>
                  <a:lnTo>
                    <a:pt x="126" y="221"/>
                  </a:lnTo>
                  <a:lnTo>
                    <a:pt x="126" y="203"/>
                  </a:lnTo>
                  <a:lnTo>
                    <a:pt x="139" y="194"/>
                  </a:lnTo>
                  <a:lnTo>
                    <a:pt x="172" y="205"/>
                  </a:lnTo>
                  <a:lnTo>
                    <a:pt x="193" y="185"/>
                  </a:lnTo>
                  <a:lnTo>
                    <a:pt x="181" y="160"/>
                  </a:lnTo>
                  <a:lnTo>
                    <a:pt x="185" y="133"/>
                  </a:lnTo>
                  <a:lnTo>
                    <a:pt x="170" y="120"/>
                  </a:lnTo>
                  <a:lnTo>
                    <a:pt x="193" y="89"/>
                  </a:lnTo>
                  <a:lnTo>
                    <a:pt x="204" y="55"/>
                  </a:lnTo>
                  <a:lnTo>
                    <a:pt x="172" y="42"/>
                  </a:lnTo>
                  <a:lnTo>
                    <a:pt x="166" y="40"/>
                  </a:lnTo>
                  <a:lnTo>
                    <a:pt x="120" y="0"/>
                  </a:lnTo>
                  <a:lnTo>
                    <a:pt x="104" y="6"/>
                  </a:lnTo>
                  <a:lnTo>
                    <a:pt x="85" y="42"/>
                  </a:lnTo>
                  <a:lnTo>
                    <a:pt x="45" y="37"/>
                  </a:lnTo>
                  <a:lnTo>
                    <a:pt x="52" y="64"/>
                  </a:lnTo>
                  <a:lnTo>
                    <a:pt x="0" y="66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818" y="2135"/>
              <a:ext cx="18" cy="41"/>
            </a:xfrm>
            <a:custGeom>
              <a:avLst/>
              <a:gdLst>
                <a:gd name="T0" fmla="*/ 0 w 19"/>
                <a:gd name="T1" fmla="*/ 21 h 42"/>
                <a:gd name="T2" fmla="*/ 13 w 19"/>
                <a:gd name="T3" fmla="*/ 39 h 42"/>
                <a:gd name="T4" fmla="*/ 16 w 19"/>
                <a:gd name="T5" fmla="*/ 0 h 42"/>
                <a:gd name="T6" fmla="*/ 0 w 19"/>
                <a:gd name="T7" fmla="*/ 21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42">
                  <a:moveTo>
                    <a:pt x="0" y="21"/>
                  </a:moveTo>
                  <a:lnTo>
                    <a:pt x="15" y="41"/>
                  </a:lnTo>
                  <a:lnTo>
                    <a:pt x="18" y="0"/>
                  </a:lnTo>
                  <a:lnTo>
                    <a:pt x="0" y="21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2777" y="1846"/>
              <a:ext cx="136" cy="185"/>
            </a:xfrm>
            <a:custGeom>
              <a:avLst/>
              <a:gdLst>
                <a:gd name="T0" fmla="*/ 0 w 140"/>
                <a:gd name="T1" fmla="*/ 72 h 196"/>
                <a:gd name="T2" fmla="*/ 0 w 140"/>
                <a:gd name="T3" fmla="*/ 103 h 196"/>
                <a:gd name="T4" fmla="*/ 2 w 140"/>
                <a:gd name="T5" fmla="*/ 114 h 196"/>
                <a:gd name="T6" fmla="*/ 2 w 140"/>
                <a:gd name="T7" fmla="*/ 130 h 196"/>
                <a:gd name="T8" fmla="*/ 31 w 140"/>
                <a:gd name="T9" fmla="*/ 142 h 196"/>
                <a:gd name="T10" fmla="*/ 20 w 140"/>
                <a:gd name="T11" fmla="*/ 171 h 196"/>
                <a:gd name="T12" fmla="*/ 51 w 140"/>
                <a:gd name="T13" fmla="*/ 174 h 196"/>
                <a:gd name="T14" fmla="*/ 103 w 140"/>
                <a:gd name="T15" fmla="*/ 174 h 196"/>
                <a:gd name="T16" fmla="*/ 117 w 140"/>
                <a:gd name="T17" fmla="*/ 148 h 196"/>
                <a:gd name="T18" fmla="*/ 89 w 140"/>
                <a:gd name="T19" fmla="*/ 112 h 196"/>
                <a:gd name="T20" fmla="*/ 122 w 140"/>
                <a:gd name="T21" fmla="*/ 90 h 196"/>
                <a:gd name="T22" fmla="*/ 131 w 140"/>
                <a:gd name="T23" fmla="*/ 96 h 196"/>
                <a:gd name="T24" fmla="*/ 122 w 140"/>
                <a:gd name="T25" fmla="*/ 27 h 196"/>
                <a:gd name="T26" fmla="*/ 97 w 140"/>
                <a:gd name="T27" fmla="*/ 11 h 196"/>
                <a:gd name="T28" fmla="*/ 72 w 140"/>
                <a:gd name="T29" fmla="*/ 24 h 196"/>
                <a:gd name="T30" fmla="*/ 76 w 140"/>
                <a:gd name="T31" fmla="*/ 15 h 196"/>
                <a:gd name="T32" fmla="*/ 51 w 140"/>
                <a:gd name="T33" fmla="*/ 0 h 196"/>
                <a:gd name="T34" fmla="*/ 39 w 140"/>
                <a:gd name="T35" fmla="*/ 0 h 196"/>
                <a:gd name="T36" fmla="*/ 37 w 140"/>
                <a:gd name="T37" fmla="*/ 40 h 196"/>
                <a:gd name="T38" fmla="*/ 25 w 140"/>
                <a:gd name="T39" fmla="*/ 29 h 196"/>
                <a:gd name="T40" fmla="*/ 17 w 140"/>
                <a:gd name="T41" fmla="*/ 41 h 196"/>
                <a:gd name="T42" fmla="*/ 14 w 140"/>
                <a:gd name="T43" fmla="*/ 65 h 196"/>
                <a:gd name="T44" fmla="*/ 0 w 140"/>
                <a:gd name="T45" fmla="*/ 72 h 19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40" h="196">
                  <a:moveTo>
                    <a:pt x="0" y="81"/>
                  </a:moveTo>
                  <a:lnTo>
                    <a:pt x="0" y="115"/>
                  </a:lnTo>
                  <a:lnTo>
                    <a:pt x="2" y="128"/>
                  </a:lnTo>
                  <a:lnTo>
                    <a:pt x="2" y="146"/>
                  </a:lnTo>
                  <a:lnTo>
                    <a:pt x="33" y="159"/>
                  </a:lnTo>
                  <a:lnTo>
                    <a:pt x="22" y="192"/>
                  </a:lnTo>
                  <a:lnTo>
                    <a:pt x="54" y="195"/>
                  </a:lnTo>
                  <a:lnTo>
                    <a:pt x="109" y="195"/>
                  </a:lnTo>
                  <a:lnTo>
                    <a:pt x="124" y="166"/>
                  </a:lnTo>
                  <a:lnTo>
                    <a:pt x="95" y="126"/>
                  </a:lnTo>
                  <a:lnTo>
                    <a:pt x="130" y="101"/>
                  </a:lnTo>
                  <a:lnTo>
                    <a:pt x="139" y="108"/>
                  </a:lnTo>
                  <a:lnTo>
                    <a:pt x="130" y="31"/>
                  </a:lnTo>
                  <a:lnTo>
                    <a:pt x="103" y="13"/>
                  </a:lnTo>
                  <a:lnTo>
                    <a:pt x="76" y="26"/>
                  </a:lnTo>
                  <a:lnTo>
                    <a:pt x="80" y="17"/>
                  </a:lnTo>
                  <a:lnTo>
                    <a:pt x="54" y="0"/>
                  </a:lnTo>
                  <a:lnTo>
                    <a:pt x="41" y="0"/>
                  </a:lnTo>
                  <a:lnTo>
                    <a:pt x="39" y="44"/>
                  </a:lnTo>
                  <a:lnTo>
                    <a:pt x="27" y="33"/>
                  </a:lnTo>
                  <a:lnTo>
                    <a:pt x="18" y="46"/>
                  </a:lnTo>
                  <a:lnTo>
                    <a:pt x="14" y="73"/>
                  </a:lnTo>
                  <a:lnTo>
                    <a:pt x="0" y="81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2789" y="2040"/>
              <a:ext cx="182" cy="212"/>
            </a:xfrm>
            <a:custGeom>
              <a:avLst/>
              <a:gdLst>
                <a:gd name="T0" fmla="*/ 0 w 186"/>
                <a:gd name="T1" fmla="*/ 49 h 226"/>
                <a:gd name="T2" fmla="*/ 4 w 186"/>
                <a:gd name="T3" fmla="*/ 27 h 226"/>
                <a:gd name="T4" fmla="*/ 24 w 186"/>
                <a:gd name="T5" fmla="*/ 15 h 226"/>
                <a:gd name="T6" fmla="*/ 35 w 186"/>
                <a:gd name="T7" fmla="*/ 24 h 226"/>
                <a:gd name="T8" fmla="*/ 56 w 186"/>
                <a:gd name="T9" fmla="*/ 4 h 226"/>
                <a:gd name="T10" fmla="*/ 79 w 186"/>
                <a:gd name="T11" fmla="*/ 0 h 226"/>
                <a:gd name="T12" fmla="*/ 106 w 186"/>
                <a:gd name="T13" fmla="*/ 13 h 226"/>
                <a:gd name="T14" fmla="*/ 106 w 186"/>
                <a:gd name="T15" fmla="*/ 37 h 226"/>
                <a:gd name="T16" fmla="*/ 85 w 186"/>
                <a:gd name="T17" fmla="*/ 38 h 226"/>
                <a:gd name="T18" fmla="*/ 87 w 186"/>
                <a:gd name="T19" fmla="*/ 66 h 226"/>
                <a:gd name="T20" fmla="*/ 119 w 186"/>
                <a:gd name="T21" fmla="*/ 109 h 226"/>
                <a:gd name="T22" fmla="*/ 141 w 186"/>
                <a:gd name="T23" fmla="*/ 111 h 226"/>
                <a:gd name="T24" fmla="*/ 139 w 186"/>
                <a:gd name="T25" fmla="*/ 123 h 226"/>
                <a:gd name="T26" fmla="*/ 177 w 186"/>
                <a:gd name="T27" fmla="*/ 152 h 226"/>
                <a:gd name="T28" fmla="*/ 152 w 186"/>
                <a:gd name="T29" fmla="*/ 147 h 226"/>
                <a:gd name="T30" fmla="*/ 159 w 186"/>
                <a:gd name="T31" fmla="*/ 176 h 226"/>
                <a:gd name="T32" fmla="*/ 141 w 186"/>
                <a:gd name="T33" fmla="*/ 198 h 226"/>
                <a:gd name="T34" fmla="*/ 133 w 186"/>
                <a:gd name="T35" fmla="*/ 152 h 226"/>
                <a:gd name="T36" fmla="*/ 69 w 186"/>
                <a:gd name="T37" fmla="*/ 104 h 226"/>
                <a:gd name="T38" fmla="*/ 52 w 186"/>
                <a:gd name="T39" fmla="*/ 70 h 226"/>
                <a:gd name="T40" fmla="*/ 31 w 186"/>
                <a:gd name="T41" fmla="*/ 58 h 226"/>
                <a:gd name="T42" fmla="*/ 12 w 186"/>
                <a:gd name="T43" fmla="*/ 72 h 226"/>
                <a:gd name="T44" fmla="*/ 0 w 186"/>
                <a:gd name="T45" fmla="*/ 49 h 22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86" h="226">
                  <a:moveTo>
                    <a:pt x="0" y="55"/>
                  </a:moveTo>
                  <a:lnTo>
                    <a:pt x="4" y="31"/>
                  </a:lnTo>
                  <a:lnTo>
                    <a:pt x="26" y="17"/>
                  </a:lnTo>
                  <a:lnTo>
                    <a:pt x="37" y="28"/>
                  </a:lnTo>
                  <a:lnTo>
                    <a:pt x="58" y="4"/>
                  </a:lnTo>
                  <a:lnTo>
                    <a:pt x="83" y="0"/>
                  </a:lnTo>
                  <a:lnTo>
                    <a:pt x="110" y="15"/>
                  </a:lnTo>
                  <a:lnTo>
                    <a:pt x="110" y="42"/>
                  </a:lnTo>
                  <a:lnTo>
                    <a:pt x="89" y="44"/>
                  </a:lnTo>
                  <a:lnTo>
                    <a:pt x="91" y="75"/>
                  </a:lnTo>
                  <a:lnTo>
                    <a:pt x="125" y="124"/>
                  </a:lnTo>
                  <a:lnTo>
                    <a:pt x="147" y="126"/>
                  </a:lnTo>
                  <a:lnTo>
                    <a:pt x="145" y="140"/>
                  </a:lnTo>
                  <a:lnTo>
                    <a:pt x="185" y="173"/>
                  </a:lnTo>
                  <a:lnTo>
                    <a:pt x="158" y="167"/>
                  </a:lnTo>
                  <a:lnTo>
                    <a:pt x="166" y="200"/>
                  </a:lnTo>
                  <a:lnTo>
                    <a:pt x="147" y="225"/>
                  </a:lnTo>
                  <a:lnTo>
                    <a:pt x="139" y="173"/>
                  </a:lnTo>
                  <a:lnTo>
                    <a:pt x="73" y="118"/>
                  </a:lnTo>
                  <a:lnTo>
                    <a:pt x="54" y="80"/>
                  </a:lnTo>
                  <a:lnTo>
                    <a:pt x="33" y="66"/>
                  </a:lnTo>
                  <a:lnTo>
                    <a:pt x="12" y="82"/>
                  </a:lnTo>
                  <a:lnTo>
                    <a:pt x="0" y="55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2812" y="2175"/>
              <a:ext cx="24" cy="51"/>
            </a:xfrm>
            <a:custGeom>
              <a:avLst/>
              <a:gdLst>
                <a:gd name="T0" fmla="*/ 0 w 25"/>
                <a:gd name="T1" fmla="*/ 7 h 56"/>
                <a:gd name="T2" fmla="*/ 4 w 25"/>
                <a:gd name="T3" fmla="*/ 42 h 56"/>
                <a:gd name="T4" fmla="*/ 12 w 25"/>
                <a:gd name="T5" fmla="*/ 46 h 56"/>
                <a:gd name="T6" fmla="*/ 22 w 25"/>
                <a:gd name="T7" fmla="*/ 18 h 56"/>
                <a:gd name="T8" fmla="*/ 12 w 25"/>
                <a:gd name="T9" fmla="*/ 0 h 56"/>
                <a:gd name="T10" fmla="*/ 0 w 25"/>
                <a:gd name="T11" fmla="*/ 7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56">
                  <a:moveTo>
                    <a:pt x="0" y="9"/>
                  </a:moveTo>
                  <a:lnTo>
                    <a:pt x="4" y="50"/>
                  </a:lnTo>
                  <a:lnTo>
                    <a:pt x="14" y="55"/>
                  </a:lnTo>
                  <a:lnTo>
                    <a:pt x="24" y="22"/>
                  </a:lnTo>
                  <a:lnTo>
                    <a:pt x="14" y="0"/>
                  </a:lnTo>
                  <a:lnTo>
                    <a:pt x="0" y="9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2773" y="1970"/>
              <a:ext cx="18" cy="17"/>
            </a:xfrm>
            <a:custGeom>
              <a:avLst/>
              <a:gdLst>
                <a:gd name="T0" fmla="*/ 0 w 19"/>
                <a:gd name="T1" fmla="*/ 12 h 18"/>
                <a:gd name="T2" fmla="*/ 13 w 19"/>
                <a:gd name="T3" fmla="*/ 0 h 18"/>
                <a:gd name="T4" fmla="*/ 16 w 19"/>
                <a:gd name="T5" fmla="*/ 15 h 18"/>
                <a:gd name="T6" fmla="*/ 0 w 19"/>
                <a:gd name="T7" fmla="*/ 12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8">
                  <a:moveTo>
                    <a:pt x="0" y="14"/>
                  </a:moveTo>
                  <a:lnTo>
                    <a:pt x="15" y="0"/>
                  </a:lnTo>
                  <a:lnTo>
                    <a:pt x="18" y="17"/>
                  </a:lnTo>
                  <a:lnTo>
                    <a:pt x="0" y="14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2742" y="1894"/>
              <a:ext cx="53" cy="62"/>
            </a:xfrm>
            <a:custGeom>
              <a:avLst/>
              <a:gdLst>
                <a:gd name="T0" fmla="*/ 0 w 55"/>
                <a:gd name="T1" fmla="*/ 43 h 67"/>
                <a:gd name="T2" fmla="*/ 18 w 55"/>
                <a:gd name="T3" fmla="*/ 35 h 67"/>
                <a:gd name="T4" fmla="*/ 10 w 55"/>
                <a:gd name="T5" fmla="*/ 29 h 67"/>
                <a:gd name="T6" fmla="*/ 18 w 55"/>
                <a:gd name="T7" fmla="*/ 9 h 67"/>
                <a:gd name="T8" fmla="*/ 26 w 55"/>
                <a:gd name="T9" fmla="*/ 22 h 67"/>
                <a:gd name="T10" fmla="*/ 28 w 55"/>
                <a:gd name="T11" fmla="*/ 0 h 67"/>
                <a:gd name="T12" fmla="*/ 50 w 55"/>
                <a:gd name="T13" fmla="*/ 0 h 67"/>
                <a:gd name="T14" fmla="*/ 48 w 55"/>
                <a:gd name="T15" fmla="*/ 22 h 67"/>
                <a:gd name="T16" fmla="*/ 34 w 55"/>
                <a:gd name="T17" fmla="*/ 30 h 67"/>
                <a:gd name="T18" fmla="*/ 34 w 55"/>
                <a:gd name="T19" fmla="*/ 56 h 67"/>
                <a:gd name="T20" fmla="*/ 18 w 55"/>
                <a:gd name="T21" fmla="*/ 41 h 67"/>
                <a:gd name="T22" fmla="*/ 0 w 55"/>
                <a:gd name="T23" fmla="*/ 43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5" h="67">
                  <a:moveTo>
                    <a:pt x="0" y="50"/>
                  </a:moveTo>
                  <a:lnTo>
                    <a:pt x="20" y="41"/>
                  </a:lnTo>
                  <a:lnTo>
                    <a:pt x="10" y="33"/>
                  </a:lnTo>
                  <a:lnTo>
                    <a:pt x="20" y="11"/>
                  </a:lnTo>
                  <a:lnTo>
                    <a:pt x="28" y="26"/>
                  </a:lnTo>
                  <a:lnTo>
                    <a:pt x="30" y="0"/>
                  </a:lnTo>
                  <a:lnTo>
                    <a:pt x="54" y="0"/>
                  </a:lnTo>
                  <a:lnTo>
                    <a:pt x="52" y="26"/>
                  </a:lnTo>
                  <a:lnTo>
                    <a:pt x="36" y="35"/>
                  </a:lnTo>
                  <a:lnTo>
                    <a:pt x="36" y="66"/>
                  </a:lnTo>
                  <a:lnTo>
                    <a:pt x="20" y="48"/>
                  </a:lnTo>
                  <a:lnTo>
                    <a:pt x="0" y="5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3" name="Freeform 79"/>
            <p:cNvSpPr>
              <a:spLocks/>
            </p:cNvSpPr>
            <p:nvPr/>
          </p:nvSpPr>
          <p:spPr bwMode="auto">
            <a:xfrm>
              <a:off x="2761" y="1367"/>
              <a:ext cx="406" cy="395"/>
            </a:xfrm>
            <a:custGeom>
              <a:avLst/>
              <a:gdLst>
                <a:gd name="T0" fmla="*/ 0 w 416"/>
                <a:gd name="T1" fmla="*/ 293 h 420"/>
                <a:gd name="T2" fmla="*/ 39 w 416"/>
                <a:gd name="T3" fmla="*/ 290 h 420"/>
                <a:gd name="T4" fmla="*/ 10 w 416"/>
                <a:gd name="T5" fmla="*/ 305 h 420"/>
                <a:gd name="T6" fmla="*/ 31 w 416"/>
                <a:gd name="T7" fmla="*/ 308 h 420"/>
                <a:gd name="T8" fmla="*/ 20 w 416"/>
                <a:gd name="T9" fmla="*/ 337 h 420"/>
                <a:gd name="T10" fmla="*/ 47 w 416"/>
                <a:gd name="T11" fmla="*/ 371 h 420"/>
                <a:gd name="T12" fmla="*/ 86 w 416"/>
                <a:gd name="T13" fmla="*/ 326 h 420"/>
                <a:gd name="T14" fmla="*/ 111 w 416"/>
                <a:gd name="T15" fmla="*/ 321 h 420"/>
                <a:gd name="T16" fmla="*/ 117 w 416"/>
                <a:gd name="T17" fmla="*/ 288 h 420"/>
                <a:gd name="T18" fmla="*/ 109 w 416"/>
                <a:gd name="T19" fmla="*/ 222 h 420"/>
                <a:gd name="T20" fmla="*/ 134 w 416"/>
                <a:gd name="T21" fmla="*/ 195 h 420"/>
                <a:gd name="T22" fmla="*/ 171 w 416"/>
                <a:gd name="T23" fmla="*/ 124 h 420"/>
                <a:gd name="T24" fmla="*/ 194 w 416"/>
                <a:gd name="T25" fmla="*/ 97 h 420"/>
                <a:gd name="T26" fmla="*/ 228 w 416"/>
                <a:gd name="T27" fmla="*/ 84 h 420"/>
                <a:gd name="T28" fmla="*/ 236 w 416"/>
                <a:gd name="T29" fmla="*/ 65 h 420"/>
                <a:gd name="T30" fmla="*/ 265 w 416"/>
                <a:gd name="T31" fmla="*/ 72 h 420"/>
                <a:gd name="T32" fmla="*/ 315 w 416"/>
                <a:gd name="T33" fmla="*/ 67 h 420"/>
                <a:gd name="T34" fmla="*/ 351 w 416"/>
                <a:gd name="T35" fmla="*/ 36 h 420"/>
                <a:gd name="T36" fmla="*/ 365 w 416"/>
                <a:gd name="T37" fmla="*/ 65 h 420"/>
                <a:gd name="T38" fmla="*/ 376 w 416"/>
                <a:gd name="T39" fmla="*/ 45 h 420"/>
                <a:gd name="T40" fmla="*/ 359 w 416"/>
                <a:gd name="T41" fmla="*/ 31 h 420"/>
                <a:gd name="T42" fmla="*/ 367 w 416"/>
                <a:gd name="T43" fmla="*/ 8 h 420"/>
                <a:gd name="T44" fmla="*/ 357 w 416"/>
                <a:gd name="T45" fmla="*/ 4 h 420"/>
                <a:gd name="T46" fmla="*/ 334 w 416"/>
                <a:gd name="T47" fmla="*/ 22 h 420"/>
                <a:gd name="T48" fmla="*/ 330 w 416"/>
                <a:gd name="T49" fmla="*/ 6 h 420"/>
                <a:gd name="T50" fmla="*/ 317 w 416"/>
                <a:gd name="T51" fmla="*/ 9 h 420"/>
                <a:gd name="T52" fmla="*/ 276 w 416"/>
                <a:gd name="T53" fmla="*/ 36 h 420"/>
                <a:gd name="T54" fmla="*/ 258 w 416"/>
                <a:gd name="T55" fmla="*/ 45 h 420"/>
                <a:gd name="T56" fmla="*/ 230 w 416"/>
                <a:gd name="T57" fmla="*/ 56 h 420"/>
                <a:gd name="T58" fmla="*/ 223 w 416"/>
                <a:gd name="T59" fmla="*/ 53 h 420"/>
                <a:gd name="T60" fmla="*/ 220 w 416"/>
                <a:gd name="T61" fmla="*/ 58 h 420"/>
                <a:gd name="T62" fmla="*/ 194 w 416"/>
                <a:gd name="T63" fmla="*/ 74 h 420"/>
                <a:gd name="T64" fmla="*/ 192 w 416"/>
                <a:gd name="T65" fmla="*/ 84 h 420"/>
                <a:gd name="T66" fmla="*/ 155 w 416"/>
                <a:gd name="T67" fmla="*/ 110 h 420"/>
                <a:gd name="T68" fmla="*/ 128 w 416"/>
                <a:gd name="T69" fmla="*/ 138 h 420"/>
                <a:gd name="T70" fmla="*/ 70 w 416"/>
                <a:gd name="T71" fmla="*/ 216 h 420"/>
                <a:gd name="T72" fmla="*/ 96 w 416"/>
                <a:gd name="T73" fmla="*/ 220 h 420"/>
                <a:gd name="T74" fmla="*/ 31 w 416"/>
                <a:gd name="T75" fmla="*/ 245 h 420"/>
                <a:gd name="T76" fmla="*/ 20 w 416"/>
                <a:gd name="T77" fmla="*/ 256 h 420"/>
                <a:gd name="T78" fmla="*/ 2 w 416"/>
                <a:gd name="T79" fmla="*/ 265 h 420"/>
                <a:gd name="T80" fmla="*/ 0 w 416"/>
                <a:gd name="T81" fmla="*/ 277 h 42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16" h="420">
                  <a:moveTo>
                    <a:pt x="0" y="314"/>
                  </a:moveTo>
                  <a:lnTo>
                    <a:pt x="0" y="332"/>
                  </a:lnTo>
                  <a:lnTo>
                    <a:pt x="39" y="320"/>
                  </a:lnTo>
                  <a:lnTo>
                    <a:pt x="41" y="327"/>
                  </a:lnTo>
                  <a:lnTo>
                    <a:pt x="0" y="338"/>
                  </a:lnTo>
                  <a:lnTo>
                    <a:pt x="10" y="345"/>
                  </a:lnTo>
                  <a:lnTo>
                    <a:pt x="8" y="369"/>
                  </a:lnTo>
                  <a:lnTo>
                    <a:pt x="33" y="349"/>
                  </a:lnTo>
                  <a:lnTo>
                    <a:pt x="4" y="381"/>
                  </a:lnTo>
                  <a:lnTo>
                    <a:pt x="20" y="381"/>
                  </a:lnTo>
                  <a:lnTo>
                    <a:pt x="10" y="410"/>
                  </a:lnTo>
                  <a:lnTo>
                    <a:pt x="49" y="419"/>
                  </a:lnTo>
                  <a:lnTo>
                    <a:pt x="82" y="392"/>
                  </a:lnTo>
                  <a:lnTo>
                    <a:pt x="90" y="369"/>
                  </a:lnTo>
                  <a:lnTo>
                    <a:pt x="98" y="392"/>
                  </a:lnTo>
                  <a:lnTo>
                    <a:pt x="117" y="363"/>
                  </a:lnTo>
                  <a:lnTo>
                    <a:pt x="115" y="336"/>
                  </a:lnTo>
                  <a:lnTo>
                    <a:pt x="123" y="325"/>
                  </a:lnTo>
                  <a:lnTo>
                    <a:pt x="115" y="314"/>
                  </a:lnTo>
                  <a:lnTo>
                    <a:pt x="115" y="251"/>
                  </a:lnTo>
                  <a:lnTo>
                    <a:pt x="146" y="240"/>
                  </a:lnTo>
                  <a:lnTo>
                    <a:pt x="140" y="220"/>
                  </a:lnTo>
                  <a:lnTo>
                    <a:pt x="152" y="176"/>
                  </a:lnTo>
                  <a:lnTo>
                    <a:pt x="179" y="140"/>
                  </a:lnTo>
                  <a:lnTo>
                    <a:pt x="186" y="115"/>
                  </a:lnTo>
                  <a:lnTo>
                    <a:pt x="204" y="109"/>
                  </a:lnTo>
                  <a:lnTo>
                    <a:pt x="211" y="93"/>
                  </a:lnTo>
                  <a:lnTo>
                    <a:pt x="240" y="95"/>
                  </a:lnTo>
                  <a:lnTo>
                    <a:pt x="242" y="73"/>
                  </a:lnTo>
                  <a:lnTo>
                    <a:pt x="248" y="73"/>
                  </a:lnTo>
                  <a:lnTo>
                    <a:pt x="261" y="62"/>
                  </a:lnTo>
                  <a:lnTo>
                    <a:pt x="279" y="82"/>
                  </a:lnTo>
                  <a:lnTo>
                    <a:pt x="313" y="86"/>
                  </a:lnTo>
                  <a:lnTo>
                    <a:pt x="331" y="75"/>
                  </a:lnTo>
                  <a:lnTo>
                    <a:pt x="338" y="46"/>
                  </a:lnTo>
                  <a:lnTo>
                    <a:pt x="369" y="40"/>
                  </a:lnTo>
                  <a:lnTo>
                    <a:pt x="385" y="51"/>
                  </a:lnTo>
                  <a:lnTo>
                    <a:pt x="383" y="73"/>
                  </a:lnTo>
                  <a:lnTo>
                    <a:pt x="412" y="46"/>
                  </a:lnTo>
                  <a:lnTo>
                    <a:pt x="394" y="51"/>
                  </a:lnTo>
                  <a:lnTo>
                    <a:pt x="398" y="44"/>
                  </a:lnTo>
                  <a:lnTo>
                    <a:pt x="377" y="35"/>
                  </a:lnTo>
                  <a:lnTo>
                    <a:pt x="415" y="24"/>
                  </a:lnTo>
                  <a:lnTo>
                    <a:pt x="385" y="8"/>
                  </a:lnTo>
                  <a:lnTo>
                    <a:pt x="367" y="24"/>
                  </a:lnTo>
                  <a:lnTo>
                    <a:pt x="375" y="4"/>
                  </a:lnTo>
                  <a:lnTo>
                    <a:pt x="360" y="0"/>
                  </a:lnTo>
                  <a:lnTo>
                    <a:pt x="350" y="24"/>
                  </a:lnTo>
                  <a:lnTo>
                    <a:pt x="346" y="26"/>
                  </a:lnTo>
                  <a:lnTo>
                    <a:pt x="346" y="6"/>
                  </a:lnTo>
                  <a:lnTo>
                    <a:pt x="319" y="40"/>
                  </a:lnTo>
                  <a:lnTo>
                    <a:pt x="333" y="11"/>
                  </a:lnTo>
                  <a:lnTo>
                    <a:pt x="319" y="4"/>
                  </a:lnTo>
                  <a:lnTo>
                    <a:pt x="290" y="40"/>
                  </a:lnTo>
                  <a:lnTo>
                    <a:pt x="265" y="28"/>
                  </a:lnTo>
                  <a:lnTo>
                    <a:pt x="271" y="51"/>
                  </a:lnTo>
                  <a:lnTo>
                    <a:pt x="261" y="40"/>
                  </a:lnTo>
                  <a:lnTo>
                    <a:pt x="242" y="64"/>
                  </a:lnTo>
                  <a:lnTo>
                    <a:pt x="244" y="44"/>
                  </a:lnTo>
                  <a:lnTo>
                    <a:pt x="234" y="60"/>
                  </a:lnTo>
                  <a:lnTo>
                    <a:pt x="227" y="49"/>
                  </a:lnTo>
                  <a:lnTo>
                    <a:pt x="231" y="66"/>
                  </a:lnTo>
                  <a:lnTo>
                    <a:pt x="211" y="60"/>
                  </a:lnTo>
                  <a:lnTo>
                    <a:pt x="204" y="84"/>
                  </a:lnTo>
                  <a:lnTo>
                    <a:pt x="182" y="93"/>
                  </a:lnTo>
                  <a:lnTo>
                    <a:pt x="202" y="95"/>
                  </a:lnTo>
                  <a:lnTo>
                    <a:pt x="169" y="106"/>
                  </a:lnTo>
                  <a:lnTo>
                    <a:pt x="163" y="124"/>
                  </a:lnTo>
                  <a:lnTo>
                    <a:pt x="173" y="124"/>
                  </a:lnTo>
                  <a:lnTo>
                    <a:pt x="134" y="156"/>
                  </a:lnTo>
                  <a:lnTo>
                    <a:pt x="119" y="202"/>
                  </a:lnTo>
                  <a:lnTo>
                    <a:pt x="74" y="245"/>
                  </a:lnTo>
                  <a:lnTo>
                    <a:pt x="82" y="256"/>
                  </a:lnTo>
                  <a:lnTo>
                    <a:pt x="100" y="249"/>
                  </a:lnTo>
                  <a:lnTo>
                    <a:pt x="56" y="260"/>
                  </a:lnTo>
                  <a:lnTo>
                    <a:pt x="33" y="278"/>
                  </a:lnTo>
                  <a:lnTo>
                    <a:pt x="39" y="289"/>
                  </a:lnTo>
                  <a:lnTo>
                    <a:pt x="22" y="289"/>
                  </a:lnTo>
                  <a:lnTo>
                    <a:pt x="22" y="300"/>
                  </a:lnTo>
                  <a:lnTo>
                    <a:pt x="2" y="300"/>
                  </a:lnTo>
                  <a:lnTo>
                    <a:pt x="22" y="307"/>
                  </a:lnTo>
                  <a:lnTo>
                    <a:pt x="0" y="314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4" name="Freeform 80"/>
            <p:cNvSpPr>
              <a:spLocks/>
            </p:cNvSpPr>
            <p:nvPr/>
          </p:nvSpPr>
          <p:spPr bwMode="auto">
            <a:xfrm>
              <a:off x="2544" y="2164"/>
              <a:ext cx="47" cy="106"/>
            </a:xfrm>
            <a:custGeom>
              <a:avLst/>
              <a:gdLst>
                <a:gd name="T0" fmla="*/ 0 w 48"/>
                <a:gd name="T1" fmla="*/ 62 h 115"/>
                <a:gd name="T2" fmla="*/ 8 w 48"/>
                <a:gd name="T3" fmla="*/ 0 h 115"/>
                <a:gd name="T4" fmla="*/ 45 w 48"/>
                <a:gd name="T5" fmla="*/ 4 h 115"/>
                <a:gd name="T6" fmla="*/ 28 w 48"/>
                <a:gd name="T7" fmla="*/ 45 h 115"/>
                <a:gd name="T8" fmla="*/ 28 w 48"/>
                <a:gd name="T9" fmla="*/ 92 h 115"/>
                <a:gd name="T10" fmla="*/ 8 w 48"/>
                <a:gd name="T11" fmla="*/ 97 h 115"/>
                <a:gd name="T12" fmla="*/ 10 w 48"/>
                <a:gd name="T13" fmla="*/ 66 h 115"/>
                <a:gd name="T14" fmla="*/ 0 w 48"/>
                <a:gd name="T15" fmla="*/ 62 h 1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8" h="115">
                  <a:moveTo>
                    <a:pt x="0" y="73"/>
                  </a:moveTo>
                  <a:lnTo>
                    <a:pt x="8" y="0"/>
                  </a:lnTo>
                  <a:lnTo>
                    <a:pt x="47" y="4"/>
                  </a:lnTo>
                  <a:lnTo>
                    <a:pt x="30" y="53"/>
                  </a:lnTo>
                  <a:lnTo>
                    <a:pt x="30" y="109"/>
                  </a:lnTo>
                  <a:lnTo>
                    <a:pt x="8" y="114"/>
                  </a:lnTo>
                  <a:lnTo>
                    <a:pt x="10" y="78"/>
                  </a:lnTo>
                  <a:lnTo>
                    <a:pt x="0" y="73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5" name="Freeform 81"/>
            <p:cNvSpPr>
              <a:spLocks/>
            </p:cNvSpPr>
            <p:nvPr/>
          </p:nvSpPr>
          <p:spPr bwMode="auto">
            <a:xfrm>
              <a:off x="2542" y="2118"/>
              <a:ext cx="193" cy="175"/>
            </a:xfrm>
            <a:custGeom>
              <a:avLst/>
              <a:gdLst>
                <a:gd name="T0" fmla="*/ 0 w 198"/>
                <a:gd name="T1" fmla="*/ 13 h 184"/>
                <a:gd name="T2" fmla="*/ 8 w 198"/>
                <a:gd name="T3" fmla="*/ 42 h 184"/>
                <a:gd name="T4" fmla="*/ 45 w 198"/>
                <a:gd name="T5" fmla="*/ 47 h 184"/>
                <a:gd name="T6" fmla="*/ 29 w 198"/>
                <a:gd name="T7" fmla="*/ 88 h 184"/>
                <a:gd name="T8" fmla="*/ 29 w 198"/>
                <a:gd name="T9" fmla="*/ 141 h 184"/>
                <a:gd name="T10" fmla="*/ 57 w 198"/>
                <a:gd name="T11" fmla="*/ 165 h 184"/>
                <a:gd name="T12" fmla="*/ 110 w 198"/>
                <a:gd name="T13" fmla="*/ 146 h 184"/>
                <a:gd name="T14" fmla="*/ 141 w 198"/>
                <a:gd name="T15" fmla="*/ 108 h 184"/>
                <a:gd name="T16" fmla="*/ 135 w 198"/>
                <a:gd name="T17" fmla="*/ 92 h 184"/>
                <a:gd name="T18" fmla="*/ 149 w 198"/>
                <a:gd name="T19" fmla="*/ 65 h 184"/>
                <a:gd name="T20" fmla="*/ 187 w 198"/>
                <a:gd name="T21" fmla="*/ 42 h 184"/>
                <a:gd name="T22" fmla="*/ 187 w 198"/>
                <a:gd name="T23" fmla="*/ 29 h 184"/>
                <a:gd name="T24" fmla="*/ 164 w 198"/>
                <a:gd name="T25" fmla="*/ 24 h 184"/>
                <a:gd name="T26" fmla="*/ 159 w 198"/>
                <a:gd name="T27" fmla="*/ 24 h 184"/>
                <a:gd name="T28" fmla="*/ 110 w 198"/>
                <a:gd name="T29" fmla="*/ 6 h 184"/>
                <a:gd name="T30" fmla="*/ 18 w 198"/>
                <a:gd name="T31" fmla="*/ 0 h 184"/>
                <a:gd name="T32" fmla="*/ 0 w 198"/>
                <a:gd name="T33" fmla="*/ 13 h 18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8" h="184">
                  <a:moveTo>
                    <a:pt x="0" y="15"/>
                  </a:moveTo>
                  <a:lnTo>
                    <a:pt x="8" y="46"/>
                  </a:lnTo>
                  <a:lnTo>
                    <a:pt x="47" y="51"/>
                  </a:lnTo>
                  <a:lnTo>
                    <a:pt x="31" y="98"/>
                  </a:lnTo>
                  <a:lnTo>
                    <a:pt x="31" y="156"/>
                  </a:lnTo>
                  <a:lnTo>
                    <a:pt x="60" y="183"/>
                  </a:lnTo>
                  <a:lnTo>
                    <a:pt x="116" y="162"/>
                  </a:lnTo>
                  <a:lnTo>
                    <a:pt x="149" y="120"/>
                  </a:lnTo>
                  <a:lnTo>
                    <a:pt x="143" y="102"/>
                  </a:lnTo>
                  <a:lnTo>
                    <a:pt x="157" y="71"/>
                  </a:lnTo>
                  <a:lnTo>
                    <a:pt x="197" y="46"/>
                  </a:lnTo>
                  <a:lnTo>
                    <a:pt x="197" y="33"/>
                  </a:lnTo>
                  <a:lnTo>
                    <a:pt x="172" y="26"/>
                  </a:lnTo>
                  <a:lnTo>
                    <a:pt x="167" y="26"/>
                  </a:lnTo>
                  <a:lnTo>
                    <a:pt x="116" y="6"/>
                  </a:lnTo>
                  <a:lnTo>
                    <a:pt x="18" y="0"/>
                  </a:lnTo>
                  <a:lnTo>
                    <a:pt x="0" y="15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6" name="Freeform 82"/>
            <p:cNvSpPr>
              <a:spLocks/>
            </p:cNvSpPr>
            <p:nvPr/>
          </p:nvSpPr>
          <p:spPr bwMode="auto">
            <a:xfrm>
              <a:off x="2775" y="2024"/>
              <a:ext cx="75" cy="48"/>
            </a:xfrm>
            <a:custGeom>
              <a:avLst/>
              <a:gdLst>
                <a:gd name="T0" fmla="*/ 0 w 77"/>
                <a:gd name="T1" fmla="*/ 32 h 49"/>
                <a:gd name="T2" fmla="*/ 18 w 77"/>
                <a:gd name="T3" fmla="*/ 46 h 49"/>
                <a:gd name="T4" fmla="*/ 39 w 77"/>
                <a:gd name="T5" fmla="*/ 32 h 49"/>
                <a:gd name="T6" fmla="*/ 47 w 77"/>
                <a:gd name="T7" fmla="*/ 46 h 49"/>
                <a:gd name="T8" fmla="*/ 72 w 77"/>
                <a:gd name="T9" fmla="*/ 22 h 49"/>
                <a:gd name="T10" fmla="*/ 56 w 77"/>
                <a:gd name="T11" fmla="*/ 20 h 49"/>
                <a:gd name="T12" fmla="*/ 56 w 77"/>
                <a:gd name="T13" fmla="*/ 9 h 49"/>
                <a:gd name="T14" fmla="*/ 54 w 77"/>
                <a:gd name="T15" fmla="*/ 4 h 49"/>
                <a:gd name="T16" fmla="*/ 25 w 77"/>
                <a:gd name="T17" fmla="*/ 0 h 49"/>
                <a:gd name="T18" fmla="*/ 0 w 77"/>
                <a:gd name="T19" fmla="*/ 32 h 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7" h="49">
                  <a:moveTo>
                    <a:pt x="0" y="34"/>
                  </a:moveTo>
                  <a:lnTo>
                    <a:pt x="18" y="48"/>
                  </a:lnTo>
                  <a:lnTo>
                    <a:pt x="41" y="34"/>
                  </a:lnTo>
                  <a:lnTo>
                    <a:pt x="49" y="48"/>
                  </a:lnTo>
                  <a:lnTo>
                    <a:pt x="76" y="22"/>
                  </a:lnTo>
                  <a:lnTo>
                    <a:pt x="60" y="20"/>
                  </a:lnTo>
                  <a:lnTo>
                    <a:pt x="60" y="9"/>
                  </a:lnTo>
                  <a:lnTo>
                    <a:pt x="56" y="4"/>
                  </a:lnTo>
                  <a:lnTo>
                    <a:pt x="27" y="0"/>
                  </a:lnTo>
                  <a:lnTo>
                    <a:pt x="0" y="34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7" name="Freeform 83"/>
            <p:cNvSpPr>
              <a:spLocks/>
            </p:cNvSpPr>
            <p:nvPr/>
          </p:nvSpPr>
          <p:spPr bwMode="auto">
            <a:xfrm>
              <a:off x="2525" y="1842"/>
              <a:ext cx="64" cy="91"/>
            </a:xfrm>
            <a:custGeom>
              <a:avLst/>
              <a:gdLst>
                <a:gd name="T0" fmla="*/ 0 w 66"/>
                <a:gd name="T1" fmla="*/ 70 h 97"/>
                <a:gd name="T2" fmla="*/ 8 w 66"/>
                <a:gd name="T3" fmla="*/ 78 h 97"/>
                <a:gd name="T4" fmla="*/ 2 w 66"/>
                <a:gd name="T5" fmla="*/ 84 h 97"/>
                <a:gd name="T6" fmla="*/ 58 w 66"/>
                <a:gd name="T7" fmla="*/ 72 h 97"/>
                <a:gd name="T8" fmla="*/ 61 w 66"/>
                <a:gd name="T9" fmla="*/ 27 h 97"/>
                <a:gd name="T10" fmla="*/ 54 w 66"/>
                <a:gd name="T11" fmla="*/ 18 h 97"/>
                <a:gd name="T12" fmla="*/ 39 w 66"/>
                <a:gd name="T13" fmla="*/ 22 h 97"/>
                <a:gd name="T14" fmla="*/ 33 w 66"/>
                <a:gd name="T15" fmla="*/ 15 h 97"/>
                <a:gd name="T16" fmla="*/ 39 w 66"/>
                <a:gd name="T17" fmla="*/ 6 h 97"/>
                <a:gd name="T18" fmla="*/ 33 w 66"/>
                <a:gd name="T19" fmla="*/ 0 h 97"/>
                <a:gd name="T20" fmla="*/ 27 w 66"/>
                <a:gd name="T21" fmla="*/ 22 h 97"/>
                <a:gd name="T22" fmla="*/ 2 w 66"/>
                <a:gd name="T23" fmla="*/ 27 h 97"/>
                <a:gd name="T24" fmla="*/ 10 w 66"/>
                <a:gd name="T25" fmla="*/ 31 h 97"/>
                <a:gd name="T26" fmla="*/ 6 w 66"/>
                <a:gd name="T27" fmla="*/ 43 h 97"/>
                <a:gd name="T28" fmla="*/ 21 w 66"/>
                <a:gd name="T29" fmla="*/ 47 h 97"/>
                <a:gd name="T30" fmla="*/ 8 w 66"/>
                <a:gd name="T31" fmla="*/ 63 h 97"/>
                <a:gd name="T32" fmla="*/ 23 w 66"/>
                <a:gd name="T33" fmla="*/ 61 h 97"/>
                <a:gd name="T34" fmla="*/ 0 w 66"/>
                <a:gd name="T35" fmla="*/ 70 h 9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6" h="97">
                  <a:moveTo>
                    <a:pt x="0" y="80"/>
                  </a:moveTo>
                  <a:lnTo>
                    <a:pt x="8" y="89"/>
                  </a:lnTo>
                  <a:lnTo>
                    <a:pt x="2" y="96"/>
                  </a:lnTo>
                  <a:lnTo>
                    <a:pt x="62" y="82"/>
                  </a:lnTo>
                  <a:lnTo>
                    <a:pt x="65" y="31"/>
                  </a:lnTo>
                  <a:lnTo>
                    <a:pt x="58" y="20"/>
                  </a:lnTo>
                  <a:lnTo>
                    <a:pt x="41" y="24"/>
                  </a:lnTo>
                  <a:lnTo>
                    <a:pt x="35" y="17"/>
                  </a:lnTo>
                  <a:lnTo>
                    <a:pt x="41" y="6"/>
                  </a:lnTo>
                  <a:lnTo>
                    <a:pt x="35" y="0"/>
                  </a:lnTo>
                  <a:lnTo>
                    <a:pt x="29" y="24"/>
                  </a:lnTo>
                  <a:lnTo>
                    <a:pt x="2" y="31"/>
                  </a:lnTo>
                  <a:lnTo>
                    <a:pt x="10" y="35"/>
                  </a:lnTo>
                  <a:lnTo>
                    <a:pt x="6" y="49"/>
                  </a:lnTo>
                  <a:lnTo>
                    <a:pt x="23" y="53"/>
                  </a:lnTo>
                  <a:lnTo>
                    <a:pt x="8" y="71"/>
                  </a:lnTo>
                  <a:lnTo>
                    <a:pt x="25" y="69"/>
                  </a:lnTo>
                  <a:lnTo>
                    <a:pt x="0" y="8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8" name="Freeform 84"/>
            <p:cNvSpPr>
              <a:spLocks/>
            </p:cNvSpPr>
            <p:nvPr/>
          </p:nvSpPr>
          <p:spPr bwMode="auto">
            <a:xfrm>
              <a:off x="2561" y="1837"/>
              <a:ext cx="39" cy="35"/>
            </a:xfrm>
            <a:custGeom>
              <a:avLst/>
              <a:gdLst>
                <a:gd name="T0" fmla="*/ 0 w 40"/>
                <a:gd name="T1" fmla="*/ 19 h 38"/>
                <a:gd name="T2" fmla="*/ 6 w 40"/>
                <a:gd name="T3" fmla="*/ 27 h 38"/>
                <a:gd name="T4" fmla="*/ 20 w 40"/>
                <a:gd name="T5" fmla="*/ 22 h 38"/>
                <a:gd name="T6" fmla="*/ 26 w 40"/>
                <a:gd name="T7" fmla="*/ 31 h 38"/>
                <a:gd name="T8" fmla="*/ 37 w 40"/>
                <a:gd name="T9" fmla="*/ 19 h 38"/>
                <a:gd name="T10" fmla="*/ 26 w 40"/>
                <a:gd name="T11" fmla="*/ 6 h 38"/>
                <a:gd name="T12" fmla="*/ 12 w 40"/>
                <a:gd name="T13" fmla="*/ 0 h 38"/>
                <a:gd name="T14" fmla="*/ 8 w 40"/>
                <a:gd name="T15" fmla="*/ 11 h 38"/>
                <a:gd name="T16" fmla="*/ 0 w 40"/>
                <a:gd name="T17" fmla="*/ 19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" h="38">
                  <a:moveTo>
                    <a:pt x="0" y="23"/>
                  </a:moveTo>
                  <a:lnTo>
                    <a:pt x="6" y="32"/>
                  </a:lnTo>
                  <a:lnTo>
                    <a:pt x="22" y="26"/>
                  </a:lnTo>
                  <a:lnTo>
                    <a:pt x="28" y="37"/>
                  </a:lnTo>
                  <a:lnTo>
                    <a:pt x="39" y="23"/>
                  </a:lnTo>
                  <a:lnTo>
                    <a:pt x="28" y="6"/>
                  </a:lnTo>
                  <a:lnTo>
                    <a:pt x="12" y="0"/>
                  </a:lnTo>
                  <a:lnTo>
                    <a:pt x="8" y="13"/>
                  </a:lnTo>
                  <a:lnTo>
                    <a:pt x="0" y="23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9" name="Freeform 85"/>
            <p:cNvSpPr>
              <a:spLocks/>
            </p:cNvSpPr>
            <p:nvPr/>
          </p:nvSpPr>
          <p:spPr bwMode="auto">
            <a:xfrm>
              <a:off x="2578" y="1755"/>
              <a:ext cx="18" cy="19"/>
            </a:xfrm>
            <a:custGeom>
              <a:avLst/>
              <a:gdLst>
                <a:gd name="T0" fmla="*/ 0 w 19"/>
                <a:gd name="T1" fmla="*/ 18 h 19"/>
                <a:gd name="T2" fmla="*/ 0 w 19"/>
                <a:gd name="T3" fmla="*/ 2 h 19"/>
                <a:gd name="T4" fmla="*/ 16 w 19"/>
                <a:gd name="T5" fmla="*/ 0 h 19"/>
                <a:gd name="T6" fmla="*/ 0 w 19"/>
                <a:gd name="T7" fmla="*/ 18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9">
                  <a:moveTo>
                    <a:pt x="0" y="18"/>
                  </a:moveTo>
                  <a:lnTo>
                    <a:pt x="0" y="2"/>
                  </a:lnTo>
                  <a:lnTo>
                    <a:pt x="18" y="0"/>
                  </a:lnTo>
                  <a:lnTo>
                    <a:pt x="0" y="18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0" name="Freeform 86"/>
            <p:cNvSpPr>
              <a:spLocks/>
            </p:cNvSpPr>
            <p:nvPr/>
          </p:nvSpPr>
          <p:spPr bwMode="auto">
            <a:xfrm>
              <a:off x="2580" y="1772"/>
              <a:ext cx="18" cy="19"/>
            </a:xfrm>
            <a:custGeom>
              <a:avLst/>
              <a:gdLst>
                <a:gd name="T0" fmla="*/ 0 w 19"/>
                <a:gd name="T1" fmla="*/ 15 h 19"/>
                <a:gd name="T2" fmla="*/ 9 w 19"/>
                <a:gd name="T3" fmla="*/ 0 h 19"/>
                <a:gd name="T4" fmla="*/ 16 w 19"/>
                <a:gd name="T5" fmla="*/ 18 h 19"/>
                <a:gd name="T6" fmla="*/ 0 w 19"/>
                <a:gd name="T7" fmla="*/ 15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9">
                  <a:moveTo>
                    <a:pt x="0" y="15"/>
                  </a:moveTo>
                  <a:lnTo>
                    <a:pt x="9" y="0"/>
                  </a:lnTo>
                  <a:lnTo>
                    <a:pt x="18" y="18"/>
                  </a:lnTo>
                  <a:lnTo>
                    <a:pt x="0" y="15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1" name="Freeform 87"/>
            <p:cNvSpPr>
              <a:spLocks/>
            </p:cNvSpPr>
            <p:nvPr/>
          </p:nvSpPr>
          <p:spPr bwMode="auto">
            <a:xfrm>
              <a:off x="2588" y="1751"/>
              <a:ext cx="122" cy="222"/>
            </a:xfrm>
            <a:custGeom>
              <a:avLst/>
              <a:gdLst>
                <a:gd name="T0" fmla="*/ 0 w 125"/>
                <a:gd name="T1" fmla="*/ 49 h 238"/>
                <a:gd name="T2" fmla="*/ 6 w 125"/>
                <a:gd name="T3" fmla="*/ 21 h 238"/>
                <a:gd name="T4" fmla="*/ 18 w 125"/>
                <a:gd name="T5" fmla="*/ 0 h 238"/>
                <a:gd name="T6" fmla="*/ 45 w 125"/>
                <a:gd name="T7" fmla="*/ 0 h 238"/>
                <a:gd name="T8" fmla="*/ 29 w 125"/>
                <a:gd name="T9" fmla="*/ 26 h 238"/>
                <a:gd name="T10" fmla="*/ 64 w 125"/>
                <a:gd name="T11" fmla="*/ 32 h 238"/>
                <a:gd name="T12" fmla="*/ 43 w 125"/>
                <a:gd name="T13" fmla="*/ 64 h 238"/>
                <a:gd name="T14" fmla="*/ 68 w 125"/>
                <a:gd name="T15" fmla="*/ 76 h 238"/>
                <a:gd name="T16" fmla="*/ 95 w 125"/>
                <a:gd name="T17" fmla="*/ 118 h 238"/>
                <a:gd name="T18" fmla="*/ 86 w 125"/>
                <a:gd name="T19" fmla="*/ 121 h 238"/>
                <a:gd name="T20" fmla="*/ 99 w 125"/>
                <a:gd name="T21" fmla="*/ 131 h 238"/>
                <a:gd name="T22" fmla="*/ 93 w 125"/>
                <a:gd name="T23" fmla="*/ 142 h 238"/>
                <a:gd name="T24" fmla="*/ 118 w 125"/>
                <a:gd name="T25" fmla="*/ 144 h 238"/>
                <a:gd name="T26" fmla="*/ 102 w 125"/>
                <a:gd name="T27" fmla="*/ 171 h 238"/>
                <a:gd name="T28" fmla="*/ 111 w 125"/>
                <a:gd name="T29" fmla="*/ 181 h 238"/>
                <a:gd name="T30" fmla="*/ 6 w 125"/>
                <a:gd name="T31" fmla="*/ 206 h 238"/>
                <a:gd name="T32" fmla="*/ 53 w 125"/>
                <a:gd name="T33" fmla="*/ 169 h 238"/>
                <a:gd name="T34" fmla="*/ 41 w 125"/>
                <a:gd name="T35" fmla="*/ 174 h 238"/>
                <a:gd name="T36" fmla="*/ 14 w 125"/>
                <a:gd name="T37" fmla="*/ 163 h 238"/>
                <a:gd name="T38" fmla="*/ 33 w 125"/>
                <a:gd name="T39" fmla="*/ 148 h 238"/>
                <a:gd name="T40" fmla="*/ 20 w 125"/>
                <a:gd name="T41" fmla="*/ 142 h 238"/>
                <a:gd name="T42" fmla="*/ 47 w 125"/>
                <a:gd name="T43" fmla="*/ 128 h 238"/>
                <a:gd name="T44" fmla="*/ 51 w 125"/>
                <a:gd name="T45" fmla="*/ 109 h 238"/>
                <a:gd name="T46" fmla="*/ 37 w 125"/>
                <a:gd name="T47" fmla="*/ 104 h 238"/>
                <a:gd name="T48" fmla="*/ 45 w 125"/>
                <a:gd name="T49" fmla="*/ 91 h 238"/>
                <a:gd name="T50" fmla="*/ 18 w 125"/>
                <a:gd name="T51" fmla="*/ 96 h 238"/>
                <a:gd name="T52" fmla="*/ 18 w 125"/>
                <a:gd name="T53" fmla="*/ 69 h 238"/>
                <a:gd name="T54" fmla="*/ 6 w 125"/>
                <a:gd name="T55" fmla="*/ 82 h 238"/>
                <a:gd name="T56" fmla="*/ 14 w 125"/>
                <a:gd name="T57" fmla="*/ 50 h 238"/>
                <a:gd name="T58" fmla="*/ 0 w 125"/>
                <a:gd name="T59" fmla="*/ 49 h 2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5" h="238">
                  <a:moveTo>
                    <a:pt x="0" y="56"/>
                  </a:moveTo>
                  <a:lnTo>
                    <a:pt x="6" y="25"/>
                  </a:lnTo>
                  <a:lnTo>
                    <a:pt x="18" y="0"/>
                  </a:lnTo>
                  <a:lnTo>
                    <a:pt x="47" y="0"/>
                  </a:lnTo>
                  <a:lnTo>
                    <a:pt x="31" y="30"/>
                  </a:lnTo>
                  <a:lnTo>
                    <a:pt x="68" y="36"/>
                  </a:lnTo>
                  <a:lnTo>
                    <a:pt x="45" y="74"/>
                  </a:lnTo>
                  <a:lnTo>
                    <a:pt x="72" y="87"/>
                  </a:lnTo>
                  <a:lnTo>
                    <a:pt x="99" y="136"/>
                  </a:lnTo>
                  <a:lnTo>
                    <a:pt x="90" y="139"/>
                  </a:lnTo>
                  <a:lnTo>
                    <a:pt x="103" y="150"/>
                  </a:lnTo>
                  <a:lnTo>
                    <a:pt x="97" y="163"/>
                  </a:lnTo>
                  <a:lnTo>
                    <a:pt x="124" y="165"/>
                  </a:lnTo>
                  <a:lnTo>
                    <a:pt x="107" y="196"/>
                  </a:lnTo>
                  <a:lnTo>
                    <a:pt x="117" y="208"/>
                  </a:lnTo>
                  <a:lnTo>
                    <a:pt x="6" y="237"/>
                  </a:lnTo>
                  <a:lnTo>
                    <a:pt x="55" y="194"/>
                  </a:lnTo>
                  <a:lnTo>
                    <a:pt x="43" y="201"/>
                  </a:lnTo>
                  <a:lnTo>
                    <a:pt x="14" y="188"/>
                  </a:lnTo>
                  <a:lnTo>
                    <a:pt x="35" y="170"/>
                  </a:lnTo>
                  <a:lnTo>
                    <a:pt x="20" y="163"/>
                  </a:lnTo>
                  <a:lnTo>
                    <a:pt x="49" y="147"/>
                  </a:lnTo>
                  <a:lnTo>
                    <a:pt x="53" y="125"/>
                  </a:lnTo>
                  <a:lnTo>
                    <a:pt x="39" y="119"/>
                  </a:lnTo>
                  <a:lnTo>
                    <a:pt x="47" y="105"/>
                  </a:lnTo>
                  <a:lnTo>
                    <a:pt x="18" y="110"/>
                  </a:lnTo>
                  <a:lnTo>
                    <a:pt x="18" y="79"/>
                  </a:lnTo>
                  <a:lnTo>
                    <a:pt x="6" y="94"/>
                  </a:lnTo>
                  <a:lnTo>
                    <a:pt x="14" y="58"/>
                  </a:lnTo>
                  <a:lnTo>
                    <a:pt x="0" y="56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3432" y="1423"/>
              <a:ext cx="36" cy="22"/>
            </a:xfrm>
            <a:custGeom>
              <a:avLst/>
              <a:gdLst>
                <a:gd name="T0" fmla="*/ 0 w 37"/>
                <a:gd name="T1" fmla="*/ 19 h 24"/>
                <a:gd name="T2" fmla="*/ 8 w 37"/>
                <a:gd name="T3" fmla="*/ 0 h 24"/>
                <a:gd name="T4" fmla="*/ 34 w 37"/>
                <a:gd name="T5" fmla="*/ 11 h 24"/>
                <a:gd name="T6" fmla="*/ 0 w 37"/>
                <a:gd name="T7" fmla="*/ 19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24">
                  <a:moveTo>
                    <a:pt x="0" y="23"/>
                  </a:moveTo>
                  <a:lnTo>
                    <a:pt x="8" y="0"/>
                  </a:lnTo>
                  <a:lnTo>
                    <a:pt x="36" y="13"/>
                  </a:lnTo>
                  <a:lnTo>
                    <a:pt x="0" y="23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2984" y="2148"/>
              <a:ext cx="28" cy="65"/>
            </a:xfrm>
            <a:custGeom>
              <a:avLst/>
              <a:gdLst>
                <a:gd name="T0" fmla="*/ 0 w 29"/>
                <a:gd name="T1" fmla="*/ 45 h 71"/>
                <a:gd name="T2" fmla="*/ 2 w 29"/>
                <a:gd name="T3" fmla="*/ 15 h 71"/>
                <a:gd name="T4" fmla="*/ 14 w 29"/>
                <a:gd name="T5" fmla="*/ 0 h 71"/>
                <a:gd name="T6" fmla="*/ 26 w 29"/>
                <a:gd name="T7" fmla="*/ 35 h 71"/>
                <a:gd name="T8" fmla="*/ 14 w 29"/>
                <a:gd name="T9" fmla="*/ 59 h 71"/>
                <a:gd name="T10" fmla="*/ 0 w 29"/>
                <a:gd name="T11" fmla="*/ 45 h 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" h="71">
                  <a:moveTo>
                    <a:pt x="0" y="54"/>
                  </a:moveTo>
                  <a:lnTo>
                    <a:pt x="2" y="18"/>
                  </a:lnTo>
                  <a:lnTo>
                    <a:pt x="14" y="0"/>
                  </a:lnTo>
                  <a:lnTo>
                    <a:pt x="28" y="42"/>
                  </a:lnTo>
                  <a:lnTo>
                    <a:pt x="14" y="70"/>
                  </a:lnTo>
                  <a:lnTo>
                    <a:pt x="0" y="54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" name="Freeform 90"/>
            <p:cNvSpPr>
              <a:spLocks/>
            </p:cNvSpPr>
            <p:nvPr/>
          </p:nvSpPr>
          <p:spPr bwMode="auto">
            <a:xfrm>
              <a:off x="2829" y="2002"/>
              <a:ext cx="123" cy="55"/>
            </a:xfrm>
            <a:custGeom>
              <a:avLst/>
              <a:gdLst>
                <a:gd name="T0" fmla="*/ 0 w 126"/>
                <a:gd name="T1" fmla="*/ 29 h 57"/>
                <a:gd name="T2" fmla="*/ 4 w 126"/>
                <a:gd name="T3" fmla="*/ 33 h 57"/>
                <a:gd name="T4" fmla="*/ 4 w 126"/>
                <a:gd name="T5" fmla="*/ 43 h 57"/>
                <a:gd name="T6" fmla="*/ 17 w 126"/>
                <a:gd name="T7" fmla="*/ 43 h 57"/>
                <a:gd name="T8" fmla="*/ 41 w 126"/>
                <a:gd name="T9" fmla="*/ 40 h 57"/>
                <a:gd name="T10" fmla="*/ 64 w 126"/>
                <a:gd name="T11" fmla="*/ 52 h 57"/>
                <a:gd name="T12" fmla="*/ 103 w 126"/>
                <a:gd name="T13" fmla="*/ 43 h 57"/>
                <a:gd name="T14" fmla="*/ 119 w 126"/>
                <a:gd name="T15" fmla="*/ 15 h 57"/>
                <a:gd name="T16" fmla="*/ 110 w 126"/>
                <a:gd name="T17" fmla="*/ 0 h 57"/>
                <a:gd name="T18" fmla="*/ 66 w 126"/>
                <a:gd name="T19" fmla="*/ 0 h 57"/>
                <a:gd name="T20" fmla="*/ 53 w 126"/>
                <a:gd name="T21" fmla="*/ 29 h 57"/>
                <a:gd name="T22" fmla="*/ 0 w 126"/>
                <a:gd name="T23" fmla="*/ 29 h 5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6" h="57">
                  <a:moveTo>
                    <a:pt x="0" y="31"/>
                  </a:moveTo>
                  <a:lnTo>
                    <a:pt x="4" y="35"/>
                  </a:lnTo>
                  <a:lnTo>
                    <a:pt x="4" y="47"/>
                  </a:lnTo>
                  <a:lnTo>
                    <a:pt x="17" y="47"/>
                  </a:lnTo>
                  <a:lnTo>
                    <a:pt x="43" y="42"/>
                  </a:lnTo>
                  <a:lnTo>
                    <a:pt x="68" y="56"/>
                  </a:lnTo>
                  <a:lnTo>
                    <a:pt x="108" y="47"/>
                  </a:lnTo>
                  <a:lnTo>
                    <a:pt x="125" y="17"/>
                  </a:lnTo>
                  <a:lnTo>
                    <a:pt x="116" y="0"/>
                  </a:lnTo>
                  <a:lnTo>
                    <a:pt x="70" y="0"/>
                  </a:lnTo>
                  <a:lnTo>
                    <a:pt x="55" y="31"/>
                  </a:lnTo>
                  <a:lnTo>
                    <a:pt x="0" y="31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5" name="Freeform 91"/>
            <p:cNvSpPr>
              <a:spLocks/>
            </p:cNvSpPr>
            <p:nvPr/>
          </p:nvSpPr>
          <p:spPr bwMode="auto">
            <a:xfrm>
              <a:off x="3032" y="2108"/>
              <a:ext cx="98" cy="68"/>
            </a:xfrm>
            <a:custGeom>
              <a:avLst/>
              <a:gdLst>
                <a:gd name="T0" fmla="*/ 0 w 100"/>
                <a:gd name="T1" fmla="*/ 44 h 71"/>
                <a:gd name="T2" fmla="*/ 6 w 100"/>
                <a:gd name="T3" fmla="*/ 0 h 71"/>
                <a:gd name="T4" fmla="*/ 95 w 100"/>
                <a:gd name="T5" fmla="*/ 11 h 71"/>
                <a:gd name="T6" fmla="*/ 76 w 100"/>
                <a:gd name="T7" fmla="*/ 37 h 71"/>
                <a:gd name="T8" fmla="*/ 84 w 100"/>
                <a:gd name="T9" fmla="*/ 52 h 71"/>
                <a:gd name="T10" fmla="*/ 59 w 100"/>
                <a:gd name="T11" fmla="*/ 55 h 71"/>
                <a:gd name="T12" fmla="*/ 47 w 100"/>
                <a:gd name="T13" fmla="*/ 64 h 71"/>
                <a:gd name="T14" fmla="*/ 8 w 100"/>
                <a:gd name="T15" fmla="*/ 64 h 71"/>
                <a:gd name="T16" fmla="*/ 0 w 100"/>
                <a:gd name="T17" fmla="*/ 44 h 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0" h="71">
                  <a:moveTo>
                    <a:pt x="0" y="48"/>
                  </a:moveTo>
                  <a:lnTo>
                    <a:pt x="6" y="0"/>
                  </a:lnTo>
                  <a:lnTo>
                    <a:pt x="99" y="13"/>
                  </a:lnTo>
                  <a:lnTo>
                    <a:pt x="80" y="41"/>
                  </a:lnTo>
                  <a:lnTo>
                    <a:pt x="88" y="56"/>
                  </a:lnTo>
                  <a:lnTo>
                    <a:pt x="61" y="59"/>
                  </a:lnTo>
                  <a:lnTo>
                    <a:pt x="49" y="70"/>
                  </a:lnTo>
                  <a:lnTo>
                    <a:pt x="8" y="70"/>
                  </a:lnTo>
                  <a:lnTo>
                    <a:pt x="0" y="48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6" name="Freeform 92"/>
            <p:cNvSpPr>
              <a:spLocks/>
            </p:cNvSpPr>
            <p:nvPr/>
          </p:nvSpPr>
          <p:spPr bwMode="auto">
            <a:xfrm>
              <a:off x="3189" y="2300"/>
              <a:ext cx="37" cy="21"/>
            </a:xfrm>
            <a:custGeom>
              <a:avLst/>
              <a:gdLst>
                <a:gd name="T0" fmla="*/ 0 w 38"/>
                <a:gd name="T1" fmla="*/ 9 h 25"/>
                <a:gd name="T2" fmla="*/ 12 w 38"/>
                <a:gd name="T3" fmla="*/ 17 h 25"/>
                <a:gd name="T4" fmla="*/ 35 w 38"/>
                <a:gd name="T5" fmla="*/ 0 h 25"/>
                <a:gd name="T6" fmla="*/ 0 w 38"/>
                <a:gd name="T7" fmla="*/ 9 h 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" h="25">
                  <a:moveTo>
                    <a:pt x="0" y="13"/>
                  </a:moveTo>
                  <a:lnTo>
                    <a:pt x="12" y="24"/>
                  </a:lnTo>
                  <a:lnTo>
                    <a:pt x="37" y="0"/>
                  </a:lnTo>
                  <a:lnTo>
                    <a:pt x="0" y="13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7" name="Freeform 93"/>
            <p:cNvSpPr>
              <a:spLocks/>
            </p:cNvSpPr>
            <p:nvPr/>
          </p:nvSpPr>
          <p:spPr bwMode="auto">
            <a:xfrm>
              <a:off x="2871" y="1941"/>
              <a:ext cx="162" cy="85"/>
            </a:xfrm>
            <a:custGeom>
              <a:avLst/>
              <a:gdLst>
                <a:gd name="T0" fmla="*/ 0 w 166"/>
                <a:gd name="T1" fmla="*/ 20 h 89"/>
                <a:gd name="T2" fmla="*/ 27 w 166"/>
                <a:gd name="T3" fmla="*/ 57 h 89"/>
                <a:gd name="T4" fmla="*/ 71 w 166"/>
                <a:gd name="T5" fmla="*/ 55 h 89"/>
                <a:gd name="T6" fmla="*/ 79 w 166"/>
                <a:gd name="T7" fmla="*/ 74 h 89"/>
                <a:gd name="T8" fmla="*/ 98 w 166"/>
                <a:gd name="T9" fmla="*/ 80 h 89"/>
                <a:gd name="T10" fmla="*/ 131 w 166"/>
                <a:gd name="T11" fmla="*/ 64 h 89"/>
                <a:gd name="T12" fmla="*/ 150 w 166"/>
                <a:gd name="T13" fmla="*/ 66 h 89"/>
                <a:gd name="T14" fmla="*/ 157 w 166"/>
                <a:gd name="T15" fmla="*/ 51 h 89"/>
                <a:gd name="T16" fmla="*/ 119 w 166"/>
                <a:gd name="T17" fmla="*/ 46 h 89"/>
                <a:gd name="T18" fmla="*/ 41 w 166"/>
                <a:gd name="T19" fmla="*/ 8 h 89"/>
                <a:gd name="T20" fmla="*/ 33 w 166"/>
                <a:gd name="T21" fmla="*/ 0 h 89"/>
                <a:gd name="T22" fmla="*/ 0 w 166"/>
                <a:gd name="T23" fmla="*/ 20 h 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6" h="89">
                  <a:moveTo>
                    <a:pt x="0" y="22"/>
                  </a:moveTo>
                  <a:lnTo>
                    <a:pt x="29" y="63"/>
                  </a:lnTo>
                  <a:lnTo>
                    <a:pt x="75" y="61"/>
                  </a:lnTo>
                  <a:lnTo>
                    <a:pt x="83" y="81"/>
                  </a:lnTo>
                  <a:lnTo>
                    <a:pt x="102" y="88"/>
                  </a:lnTo>
                  <a:lnTo>
                    <a:pt x="137" y="70"/>
                  </a:lnTo>
                  <a:lnTo>
                    <a:pt x="158" y="72"/>
                  </a:lnTo>
                  <a:lnTo>
                    <a:pt x="165" y="55"/>
                  </a:lnTo>
                  <a:lnTo>
                    <a:pt x="125" y="50"/>
                  </a:lnTo>
                  <a:lnTo>
                    <a:pt x="43" y="8"/>
                  </a:lnTo>
                  <a:lnTo>
                    <a:pt x="35" y="0"/>
                  </a:lnTo>
                  <a:lnTo>
                    <a:pt x="0" y="22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8" name="Freeform 94"/>
            <p:cNvSpPr>
              <a:spLocks/>
            </p:cNvSpPr>
            <p:nvPr/>
          </p:nvSpPr>
          <p:spPr bwMode="auto">
            <a:xfrm>
              <a:off x="2835" y="1829"/>
              <a:ext cx="21" cy="17"/>
            </a:xfrm>
            <a:custGeom>
              <a:avLst/>
              <a:gdLst>
                <a:gd name="T0" fmla="*/ 0 w 21"/>
                <a:gd name="T1" fmla="*/ 15 h 18"/>
                <a:gd name="T2" fmla="*/ 15 w 21"/>
                <a:gd name="T3" fmla="*/ 0 h 18"/>
                <a:gd name="T4" fmla="*/ 20 w 21"/>
                <a:gd name="T5" fmla="*/ 9 h 18"/>
                <a:gd name="T6" fmla="*/ 0 w 21"/>
                <a:gd name="T7" fmla="*/ 15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" h="18">
                  <a:moveTo>
                    <a:pt x="0" y="17"/>
                  </a:moveTo>
                  <a:lnTo>
                    <a:pt x="15" y="0"/>
                  </a:lnTo>
                  <a:lnTo>
                    <a:pt x="20" y="10"/>
                  </a:lnTo>
                  <a:lnTo>
                    <a:pt x="0" y="17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9" name="Freeform 95"/>
            <p:cNvSpPr>
              <a:spLocks/>
            </p:cNvSpPr>
            <p:nvPr/>
          </p:nvSpPr>
          <p:spPr bwMode="auto">
            <a:xfrm>
              <a:off x="2855" y="1814"/>
              <a:ext cx="30" cy="32"/>
            </a:xfrm>
            <a:custGeom>
              <a:avLst/>
              <a:gdLst>
                <a:gd name="T0" fmla="*/ 0 w 31"/>
                <a:gd name="T1" fmla="*/ 13 h 34"/>
                <a:gd name="T2" fmla="*/ 19 w 31"/>
                <a:gd name="T3" fmla="*/ 29 h 34"/>
                <a:gd name="T4" fmla="*/ 28 w 31"/>
                <a:gd name="T5" fmla="*/ 13 h 34"/>
                <a:gd name="T6" fmla="*/ 23 w 31"/>
                <a:gd name="T7" fmla="*/ 0 h 34"/>
                <a:gd name="T8" fmla="*/ 0 w 31"/>
                <a:gd name="T9" fmla="*/ 13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34">
                  <a:moveTo>
                    <a:pt x="0" y="15"/>
                  </a:moveTo>
                  <a:lnTo>
                    <a:pt x="21" y="33"/>
                  </a:lnTo>
                  <a:lnTo>
                    <a:pt x="30" y="15"/>
                  </a:lnTo>
                  <a:lnTo>
                    <a:pt x="25" y="0"/>
                  </a:lnTo>
                  <a:lnTo>
                    <a:pt x="0" y="15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0" name="Freeform 96"/>
            <p:cNvSpPr>
              <a:spLocks/>
            </p:cNvSpPr>
            <p:nvPr/>
          </p:nvSpPr>
          <p:spPr bwMode="auto">
            <a:xfrm>
              <a:off x="3004" y="1401"/>
              <a:ext cx="172" cy="314"/>
            </a:xfrm>
            <a:custGeom>
              <a:avLst/>
              <a:gdLst>
                <a:gd name="T0" fmla="*/ 0 w 176"/>
                <a:gd name="T1" fmla="*/ 31 h 334"/>
                <a:gd name="T2" fmla="*/ 10 w 176"/>
                <a:gd name="T3" fmla="*/ 22 h 334"/>
                <a:gd name="T4" fmla="*/ 27 w 176"/>
                <a:gd name="T5" fmla="*/ 39 h 334"/>
                <a:gd name="T6" fmla="*/ 62 w 176"/>
                <a:gd name="T7" fmla="*/ 40 h 334"/>
                <a:gd name="T8" fmla="*/ 79 w 176"/>
                <a:gd name="T9" fmla="*/ 31 h 334"/>
                <a:gd name="T10" fmla="*/ 83 w 176"/>
                <a:gd name="T11" fmla="*/ 6 h 334"/>
                <a:gd name="T12" fmla="*/ 114 w 176"/>
                <a:gd name="T13" fmla="*/ 0 h 334"/>
                <a:gd name="T14" fmla="*/ 129 w 176"/>
                <a:gd name="T15" fmla="*/ 9 h 334"/>
                <a:gd name="T16" fmla="*/ 129 w 176"/>
                <a:gd name="T17" fmla="*/ 31 h 334"/>
                <a:gd name="T18" fmla="*/ 121 w 176"/>
                <a:gd name="T19" fmla="*/ 52 h 334"/>
                <a:gd name="T20" fmla="*/ 146 w 176"/>
                <a:gd name="T21" fmla="*/ 74 h 334"/>
                <a:gd name="T22" fmla="*/ 131 w 176"/>
                <a:gd name="T23" fmla="*/ 95 h 334"/>
                <a:gd name="T24" fmla="*/ 148 w 176"/>
                <a:gd name="T25" fmla="*/ 128 h 334"/>
                <a:gd name="T26" fmla="*/ 139 w 176"/>
                <a:gd name="T27" fmla="*/ 157 h 334"/>
                <a:gd name="T28" fmla="*/ 167 w 176"/>
                <a:gd name="T29" fmla="*/ 219 h 334"/>
                <a:gd name="T30" fmla="*/ 107 w 176"/>
                <a:gd name="T31" fmla="*/ 275 h 334"/>
                <a:gd name="T32" fmla="*/ 35 w 176"/>
                <a:gd name="T33" fmla="*/ 294 h 334"/>
                <a:gd name="T34" fmla="*/ 33 w 176"/>
                <a:gd name="T35" fmla="*/ 282 h 334"/>
                <a:gd name="T36" fmla="*/ 10 w 176"/>
                <a:gd name="T37" fmla="*/ 273 h 334"/>
                <a:gd name="T38" fmla="*/ 8 w 176"/>
                <a:gd name="T39" fmla="*/ 216 h 334"/>
                <a:gd name="T40" fmla="*/ 73 w 176"/>
                <a:gd name="T41" fmla="*/ 154 h 334"/>
                <a:gd name="T42" fmla="*/ 52 w 176"/>
                <a:gd name="T43" fmla="*/ 124 h 334"/>
                <a:gd name="T44" fmla="*/ 45 w 176"/>
                <a:gd name="T45" fmla="*/ 63 h 334"/>
                <a:gd name="T46" fmla="*/ 0 w 176"/>
                <a:gd name="T47" fmla="*/ 31 h 3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76" h="334">
                  <a:moveTo>
                    <a:pt x="0" y="35"/>
                  </a:moveTo>
                  <a:lnTo>
                    <a:pt x="10" y="24"/>
                  </a:lnTo>
                  <a:lnTo>
                    <a:pt x="29" y="44"/>
                  </a:lnTo>
                  <a:lnTo>
                    <a:pt x="64" y="46"/>
                  </a:lnTo>
                  <a:lnTo>
                    <a:pt x="83" y="35"/>
                  </a:lnTo>
                  <a:lnTo>
                    <a:pt x="87" y="6"/>
                  </a:lnTo>
                  <a:lnTo>
                    <a:pt x="120" y="0"/>
                  </a:lnTo>
                  <a:lnTo>
                    <a:pt x="135" y="11"/>
                  </a:lnTo>
                  <a:lnTo>
                    <a:pt x="135" y="35"/>
                  </a:lnTo>
                  <a:lnTo>
                    <a:pt x="127" y="58"/>
                  </a:lnTo>
                  <a:lnTo>
                    <a:pt x="152" y="84"/>
                  </a:lnTo>
                  <a:lnTo>
                    <a:pt x="137" y="107"/>
                  </a:lnTo>
                  <a:lnTo>
                    <a:pt x="154" y="145"/>
                  </a:lnTo>
                  <a:lnTo>
                    <a:pt x="145" y="178"/>
                  </a:lnTo>
                  <a:lnTo>
                    <a:pt x="175" y="248"/>
                  </a:lnTo>
                  <a:lnTo>
                    <a:pt x="112" y="312"/>
                  </a:lnTo>
                  <a:lnTo>
                    <a:pt x="37" y="333"/>
                  </a:lnTo>
                  <a:lnTo>
                    <a:pt x="35" y="319"/>
                  </a:lnTo>
                  <a:lnTo>
                    <a:pt x="10" y="308"/>
                  </a:lnTo>
                  <a:lnTo>
                    <a:pt x="8" y="245"/>
                  </a:lnTo>
                  <a:lnTo>
                    <a:pt x="77" y="174"/>
                  </a:lnTo>
                  <a:lnTo>
                    <a:pt x="54" y="140"/>
                  </a:lnTo>
                  <a:lnTo>
                    <a:pt x="47" y="71"/>
                  </a:lnTo>
                  <a:lnTo>
                    <a:pt x="0" y="35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1" name="Freeform 97"/>
            <p:cNvSpPr>
              <a:spLocks/>
            </p:cNvSpPr>
            <p:nvPr/>
          </p:nvSpPr>
          <p:spPr bwMode="auto">
            <a:xfrm>
              <a:off x="2998" y="2164"/>
              <a:ext cx="99" cy="119"/>
            </a:xfrm>
            <a:custGeom>
              <a:avLst/>
              <a:gdLst>
                <a:gd name="T0" fmla="*/ 0 w 101"/>
                <a:gd name="T1" fmla="*/ 44 h 127"/>
                <a:gd name="T2" fmla="*/ 14 w 101"/>
                <a:gd name="T3" fmla="*/ 20 h 127"/>
                <a:gd name="T4" fmla="*/ 43 w 101"/>
                <a:gd name="T5" fmla="*/ 9 h 127"/>
                <a:gd name="T6" fmla="*/ 81 w 101"/>
                <a:gd name="T7" fmla="*/ 11 h 127"/>
                <a:gd name="T8" fmla="*/ 96 w 101"/>
                <a:gd name="T9" fmla="*/ 0 h 127"/>
                <a:gd name="T10" fmla="*/ 91 w 101"/>
                <a:gd name="T11" fmla="*/ 22 h 127"/>
                <a:gd name="T12" fmla="*/ 66 w 101"/>
                <a:gd name="T13" fmla="*/ 20 h 127"/>
                <a:gd name="T14" fmla="*/ 52 w 101"/>
                <a:gd name="T15" fmla="*/ 38 h 127"/>
                <a:gd name="T16" fmla="*/ 39 w 101"/>
                <a:gd name="T17" fmla="*/ 26 h 127"/>
                <a:gd name="T18" fmla="*/ 48 w 101"/>
                <a:gd name="T19" fmla="*/ 56 h 127"/>
                <a:gd name="T20" fmla="*/ 35 w 101"/>
                <a:gd name="T21" fmla="*/ 62 h 127"/>
                <a:gd name="T22" fmla="*/ 58 w 101"/>
                <a:gd name="T23" fmla="*/ 74 h 127"/>
                <a:gd name="T24" fmla="*/ 58 w 101"/>
                <a:gd name="T25" fmla="*/ 85 h 127"/>
                <a:gd name="T26" fmla="*/ 39 w 101"/>
                <a:gd name="T27" fmla="*/ 89 h 127"/>
                <a:gd name="T28" fmla="*/ 45 w 101"/>
                <a:gd name="T29" fmla="*/ 111 h 127"/>
                <a:gd name="T30" fmla="*/ 25 w 101"/>
                <a:gd name="T31" fmla="*/ 103 h 127"/>
                <a:gd name="T32" fmla="*/ 16 w 101"/>
                <a:gd name="T33" fmla="*/ 83 h 127"/>
                <a:gd name="T34" fmla="*/ 45 w 101"/>
                <a:gd name="T35" fmla="*/ 76 h 127"/>
                <a:gd name="T36" fmla="*/ 18 w 101"/>
                <a:gd name="T37" fmla="*/ 74 h 127"/>
                <a:gd name="T38" fmla="*/ 0 w 101"/>
                <a:gd name="T39" fmla="*/ 44 h 1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01" h="127">
                  <a:moveTo>
                    <a:pt x="0" y="50"/>
                  </a:moveTo>
                  <a:lnTo>
                    <a:pt x="14" y="22"/>
                  </a:lnTo>
                  <a:lnTo>
                    <a:pt x="45" y="11"/>
                  </a:lnTo>
                  <a:lnTo>
                    <a:pt x="85" y="13"/>
                  </a:lnTo>
                  <a:lnTo>
                    <a:pt x="100" y="0"/>
                  </a:lnTo>
                  <a:lnTo>
                    <a:pt x="95" y="26"/>
                  </a:lnTo>
                  <a:lnTo>
                    <a:pt x="68" y="22"/>
                  </a:lnTo>
                  <a:lnTo>
                    <a:pt x="54" y="44"/>
                  </a:lnTo>
                  <a:lnTo>
                    <a:pt x="41" y="30"/>
                  </a:lnTo>
                  <a:lnTo>
                    <a:pt x="50" y="64"/>
                  </a:lnTo>
                  <a:lnTo>
                    <a:pt x="37" y="70"/>
                  </a:lnTo>
                  <a:lnTo>
                    <a:pt x="60" y="84"/>
                  </a:lnTo>
                  <a:lnTo>
                    <a:pt x="60" y="97"/>
                  </a:lnTo>
                  <a:lnTo>
                    <a:pt x="41" y="101"/>
                  </a:lnTo>
                  <a:lnTo>
                    <a:pt x="47" y="126"/>
                  </a:lnTo>
                  <a:lnTo>
                    <a:pt x="25" y="117"/>
                  </a:lnTo>
                  <a:lnTo>
                    <a:pt x="16" y="95"/>
                  </a:lnTo>
                  <a:lnTo>
                    <a:pt x="47" y="86"/>
                  </a:lnTo>
                  <a:lnTo>
                    <a:pt x="18" y="84"/>
                  </a:lnTo>
                  <a:lnTo>
                    <a:pt x="0" y="5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2" name="Freeform 98"/>
            <p:cNvSpPr>
              <a:spLocks/>
            </p:cNvSpPr>
            <p:nvPr/>
          </p:nvSpPr>
          <p:spPr bwMode="auto">
            <a:xfrm>
              <a:off x="3062" y="2301"/>
              <a:ext cx="35" cy="17"/>
            </a:xfrm>
            <a:custGeom>
              <a:avLst/>
              <a:gdLst>
                <a:gd name="T0" fmla="*/ 0 w 36"/>
                <a:gd name="T1" fmla="*/ 15 h 18"/>
                <a:gd name="T2" fmla="*/ 3 w 36"/>
                <a:gd name="T3" fmla="*/ 0 h 18"/>
                <a:gd name="T4" fmla="*/ 33 w 36"/>
                <a:gd name="T5" fmla="*/ 15 h 18"/>
                <a:gd name="T6" fmla="*/ 11 w 36"/>
                <a:gd name="T7" fmla="*/ 15 h 18"/>
                <a:gd name="T8" fmla="*/ 0 w 36"/>
                <a:gd name="T9" fmla="*/ 15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18">
                  <a:moveTo>
                    <a:pt x="0" y="17"/>
                  </a:moveTo>
                  <a:lnTo>
                    <a:pt x="3" y="0"/>
                  </a:lnTo>
                  <a:lnTo>
                    <a:pt x="35" y="17"/>
                  </a:lnTo>
                  <a:lnTo>
                    <a:pt x="11" y="17"/>
                  </a:lnTo>
                  <a:lnTo>
                    <a:pt x="0" y="17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2934" y="2006"/>
              <a:ext cx="105" cy="70"/>
            </a:xfrm>
            <a:custGeom>
              <a:avLst/>
              <a:gdLst>
                <a:gd name="T0" fmla="*/ 0 w 108"/>
                <a:gd name="T1" fmla="*/ 37 h 75"/>
                <a:gd name="T2" fmla="*/ 18 w 108"/>
                <a:gd name="T3" fmla="*/ 11 h 75"/>
                <a:gd name="T4" fmla="*/ 35 w 108"/>
                <a:gd name="T5" fmla="*/ 18 h 75"/>
                <a:gd name="T6" fmla="*/ 71 w 108"/>
                <a:gd name="T7" fmla="*/ 0 h 75"/>
                <a:gd name="T8" fmla="*/ 90 w 108"/>
                <a:gd name="T9" fmla="*/ 4 h 75"/>
                <a:gd name="T10" fmla="*/ 101 w 108"/>
                <a:gd name="T11" fmla="*/ 14 h 75"/>
                <a:gd name="T12" fmla="*/ 61 w 108"/>
                <a:gd name="T13" fmla="*/ 56 h 75"/>
                <a:gd name="T14" fmla="*/ 31 w 108"/>
                <a:gd name="T15" fmla="*/ 64 h 75"/>
                <a:gd name="T16" fmla="*/ 0 w 108"/>
                <a:gd name="T17" fmla="*/ 3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8" h="75">
                  <a:moveTo>
                    <a:pt x="0" y="43"/>
                  </a:moveTo>
                  <a:lnTo>
                    <a:pt x="18" y="13"/>
                  </a:lnTo>
                  <a:lnTo>
                    <a:pt x="37" y="20"/>
                  </a:lnTo>
                  <a:lnTo>
                    <a:pt x="75" y="0"/>
                  </a:lnTo>
                  <a:lnTo>
                    <a:pt x="96" y="4"/>
                  </a:lnTo>
                  <a:lnTo>
                    <a:pt x="107" y="16"/>
                  </a:lnTo>
                  <a:lnTo>
                    <a:pt x="65" y="64"/>
                  </a:lnTo>
                  <a:lnTo>
                    <a:pt x="33" y="74"/>
                  </a:lnTo>
                  <a:lnTo>
                    <a:pt x="0" y="43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4" name="Freeform 100"/>
            <p:cNvSpPr>
              <a:spLocks/>
            </p:cNvSpPr>
            <p:nvPr/>
          </p:nvSpPr>
          <p:spPr bwMode="auto">
            <a:xfrm>
              <a:off x="2880" y="2242"/>
              <a:ext cx="45" cy="35"/>
            </a:xfrm>
            <a:custGeom>
              <a:avLst/>
              <a:gdLst>
                <a:gd name="T0" fmla="*/ 0 w 46"/>
                <a:gd name="T1" fmla="*/ 9 h 37"/>
                <a:gd name="T2" fmla="*/ 36 w 46"/>
                <a:gd name="T3" fmla="*/ 32 h 37"/>
                <a:gd name="T4" fmla="*/ 43 w 46"/>
                <a:gd name="T5" fmla="*/ 0 h 37"/>
                <a:gd name="T6" fmla="*/ 0 w 46"/>
                <a:gd name="T7" fmla="*/ 9 h 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37">
                  <a:moveTo>
                    <a:pt x="0" y="9"/>
                  </a:moveTo>
                  <a:lnTo>
                    <a:pt x="38" y="36"/>
                  </a:lnTo>
                  <a:lnTo>
                    <a:pt x="45" y="0"/>
                  </a:lnTo>
                  <a:lnTo>
                    <a:pt x="0" y="9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5" name="Freeform 101"/>
            <p:cNvSpPr>
              <a:spLocks/>
            </p:cNvSpPr>
            <p:nvPr/>
          </p:nvSpPr>
          <p:spPr bwMode="auto">
            <a:xfrm>
              <a:off x="2907" y="1852"/>
              <a:ext cx="153" cy="145"/>
            </a:xfrm>
            <a:custGeom>
              <a:avLst/>
              <a:gdLst>
                <a:gd name="T0" fmla="*/ 0 w 157"/>
                <a:gd name="T1" fmla="*/ 22 h 155"/>
                <a:gd name="T2" fmla="*/ 8 w 157"/>
                <a:gd name="T3" fmla="*/ 94 h 155"/>
                <a:gd name="T4" fmla="*/ 85 w 157"/>
                <a:gd name="T5" fmla="*/ 130 h 155"/>
                <a:gd name="T6" fmla="*/ 125 w 157"/>
                <a:gd name="T7" fmla="*/ 135 h 155"/>
                <a:gd name="T8" fmla="*/ 148 w 157"/>
                <a:gd name="T9" fmla="*/ 99 h 155"/>
                <a:gd name="T10" fmla="*/ 134 w 157"/>
                <a:gd name="T11" fmla="*/ 56 h 155"/>
                <a:gd name="T12" fmla="*/ 145 w 157"/>
                <a:gd name="T13" fmla="*/ 48 h 155"/>
                <a:gd name="T14" fmla="*/ 139 w 157"/>
                <a:gd name="T15" fmla="*/ 15 h 155"/>
                <a:gd name="T16" fmla="*/ 83 w 157"/>
                <a:gd name="T17" fmla="*/ 6 h 155"/>
                <a:gd name="T18" fmla="*/ 45 w 157"/>
                <a:gd name="T19" fmla="*/ 0 h 155"/>
                <a:gd name="T20" fmla="*/ 0 w 157"/>
                <a:gd name="T21" fmla="*/ 22 h 1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7" h="155">
                  <a:moveTo>
                    <a:pt x="0" y="26"/>
                  </a:moveTo>
                  <a:lnTo>
                    <a:pt x="8" y="107"/>
                  </a:lnTo>
                  <a:lnTo>
                    <a:pt x="89" y="149"/>
                  </a:lnTo>
                  <a:lnTo>
                    <a:pt x="131" y="154"/>
                  </a:lnTo>
                  <a:lnTo>
                    <a:pt x="156" y="113"/>
                  </a:lnTo>
                  <a:lnTo>
                    <a:pt x="141" y="64"/>
                  </a:lnTo>
                  <a:lnTo>
                    <a:pt x="153" y="55"/>
                  </a:lnTo>
                  <a:lnTo>
                    <a:pt x="147" y="17"/>
                  </a:lnTo>
                  <a:lnTo>
                    <a:pt x="87" y="6"/>
                  </a:lnTo>
                  <a:lnTo>
                    <a:pt x="47" y="0"/>
                  </a:lnTo>
                  <a:lnTo>
                    <a:pt x="0" y="26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6" name="Freeform 102"/>
            <p:cNvSpPr>
              <a:spLocks/>
            </p:cNvSpPr>
            <p:nvPr/>
          </p:nvSpPr>
          <p:spPr bwMode="auto">
            <a:xfrm>
              <a:off x="3000" y="2012"/>
              <a:ext cx="149" cy="108"/>
            </a:xfrm>
            <a:custGeom>
              <a:avLst/>
              <a:gdLst>
                <a:gd name="T0" fmla="*/ 0 w 152"/>
                <a:gd name="T1" fmla="*/ 51 h 115"/>
                <a:gd name="T2" fmla="*/ 37 w 152"/>
                <a:gd name="T3" fmla="*/ 90 h 115"/>
                <a:gd name="T4" fmla="*/ 126 w 152"/>
                <a:gd name="T5" fmla="*/ 100 h 115"/>
                <a:gd name="T6" fmla="*/ 145 w 152"/>
                <a:gd name="T7" fmla="*/ 67 h 115"/>
                <a:gd name="T8" fmla="*/ 122 w 152"/>
                <a:gd name="T9" fmla="*/ 65 h 115"/>
                <a:gd name="T10" fmla="*/ 120 w 152"/>
                <a:gd name="T11" fmla="*/ 34 h 115"/>
                <a:gd name="T12" fmla="*/ 99 w 152"/>
                <a:gd name="T13" fmla="*/ 0 h 115"/>
                <a:gd name="T14" fmla="*/ 37 w 152"/>
                <a:gd name="T15" fmla="*/ 8 h 115"/>
                <a:gd name="T16" fmla="*/ 0 w 152"/>
                <a:gd name="T17" fmla="*/ 51 h 1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2" h="115">
                  <a:moveTo>
                    <a:pt x="0" y="58"/>
                  </a:moveTo>
                  <a:lnTo>
                    <a:pt x="39" y="102"/>
                  </a:lnTo>
                  <a:lnTo>
                    <a:pt x="132" y="114"/>
                  </a:lnTo>
                  <a:lnTo>
                    <a:pt x="151" y="76"/>
                  </a:lnTo>
                  <a:lnTo>
                    <a:pt x="126" y="73"/>
                  </a:lnTo>
                  <a:lnTo>
                    <a:pt x="124" y="38"/>
                  </a:lnTo>
                  <a:lnTo>
                    <a:pt x="103" y="0"/>
                  </a:lnTo>
                  <a:lnTo>
                    <a:pt x="39" y="8"/>
                  </a:lnTo>
                  <a:lnTo>
                    <a:pt x="0" y="58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7" name="Freeform 103"/>
            <p:cNvSpPr>
              <a:spLocks/>
            </p:cNvSpPr>
            <p:nvPr/>
          </p:nvSpPr>
          <p:spPr bwMode="auto">
            <a:xfrm>
              <a:off x="2859" y="1434"/>
              <a:ext cx="199" cy="401"/>
            </a:xfrm>
            <a:custGeom>
              <a:avLst/>
              <a:gdLst>
                <a:gd name="T0" fmla="*/ 0 w 204"/>
                <a:gd name="T1" fmla="*/ 281 h 426"/>
                <a:gd name="T2" fmla="*/ 8 w 204"/>
                <a:gd name="T3" fmla="*/ 327 h 426"/>
                <a:gd name="T4" fmla="*/ 24 w 204"/>
                <a:gd name="T5" fmla="*/ 346 h 426"/>
                <a:gd name="T6" fmla="*/ 22 w 204"/>
                <a:gd name="T7" fmla="*/ 377 h 426"/>
                <a:gd name="T8" fmla="*/ 70 w 204"/>
                <a:gd name="T9" fmla="*/ 356 h 426"/>
                <a:gd name="T10" fmla="*/ 83 w 204"/>
                <a:gd name="T11" fmla="*/ 295 h 426"/>
                <a:gd name="T12" fmla="*/ 72 w 204"/>
                <a:gd name="T13" fmla="*/ 293 h 426"/>
                <a:gd name="T14" fmla="*/ 110 w 204"/>
                <a:gd name="T15" fmla="*/ 275 h 426"/>
                <a:gd name="T16" fmla="*/ 76 w 204"/>
                <a:gd name="T17" fmla="*/ 271 h 426"/>
                <a:gd name="T18" fmla="*/ 100 w 204"/>
                <a:gd name="T19" fmla="*/ 275 h 426"/>
                <a:gd name="T20" fmla="*/ 114 w 204"/>
                <a:gd name="T21" fmla="*/ 262 h 426"/>
                <a:gd name="T22" fmla="*/ 95 w 204"/>
                <a:gd name="T23" fmla="*/ 241 h 426"/>
                <a:gd name="T24" fmla="*/ 74 w 204"/>
                <a:gd name="T25" fmla="*/ 253 h 426"/>
                <a:gd name="T26" fmla="*/ 91 w 204"/>
                <a:gd name="T27" fmla="*/ 241 h 426"/>
                <a:gd name="T28" fmla="*/ 91 w 204"/>
                <a:gd name="T29" fmla="*/ 189 h 426"/>
                <a:gd name="T30" fmla="*/ 157 w 204"/>
                <a:gd name="T31" fmla="*/ 137 h 426"/>
                <a:gd name="T32" fmla="*/ 151 w 204"/>
                <a:gd name="T33" fmla="*/ 126 h 426"/>
                <a:gd name="T34" fmla="*/ 163 w 204"/>
                <a:gd name="T35" fmla="*/ 100 h 426"/>
                <a:gd name="T36" fmla="*/ 193 w 204"/>
                <a:gd name="T37" fmla="*/ 92 h 426"/>
                <a:gd name="T38" fmla="*/ 186 w 204"/>
                <a:gd name="T39" fmla="*/ 31 h 426"/>
                <a:gd name="T40" fmla="*/ 141 w 204"/>
                <a:gd name="T41" fmla="*/ 0 h 426"/>
                <a:gd name="T42" fmla="*/ 136 w 204"/>
                <a:gd name="T43" fmla="*/ 0 h 426"/>
                <a:gd name="T44" fmla="*/ 134 w 204"/>
                <a:gd name="T45" fmla="*/ 20 h 426"/>
                <a:gd name="T46" fmla="*/ 105 w 204"/>
                <a:gd name="T47" fmla="*/ 17 h 426"/>
                <a:gd name="T48" fmla="*/ 100 w 204"/>
                <a:gd name="T49" fmla="*/ 31 h 426"/>
                <a:gd name="T50" fmla="*/ 83 w 204"/>
                <a:gd name="T51" fmla="*/ 38 h 426"/>
                <a:gd name="T52" fmla="*/ 76 w 204"/>
                <a:gd name="T53" fmla="*/ 60 h 426"/>
                <a:gd name="T54" fmla="*/ 51 w 204"/>
                <a:gd name="T55" fmla="*/ 90 h 426"/>
                <a:gd name="T56" fmla="*/ 37 w 204"/>
                <a:gd name="T57" fmla="*/ 131 h 426"/>
                <a:gd name="T58" fmla="*/ 43 w 204"/>
                <a:gd name="T59" fmla="*/ 147 h 426"/>
                <a:gd name="T60" fmla="*/ 16 w 204"/>
                <a:gd name="T61" fmla="*/ 158 h 426"/>
                <a:gd name="T62" fmla="*/ 14 w 204"/>
                <a:gd name="T63" fmla="*/ 212 h 426"/>
                <a:gd name="T64" fmla="*/ 22 w 204"/>
                <a:gd name="T65" fmla="*/ 221 h 426"/>
                <a:gd name="T66" fmla="*/ 14 w 204"/>
                <a:gd name="T67" fmla="*/ 232 h 426"/>
                <a:gd name="T68" fmla="*/ 18 w 204"/>
                <a:gd name="T69" fmla="*/ 255 h 426"/>
                <a:gd name="T70" fmla="*/ 0 w 204"/>
                <a:gd name="T71" fmla="*/ 281 h 42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04" h="426">
                  <a:moveTo>
                    <a:pt x="0" y="317"/>
                  </a:moveTo>
                  <a:lnTo>
                    <a:pt x="8" y="369"/>
                  </a:lnTo>
                  <a:lnTo>
                    <a:pt x="26" y="391"/>
                  </a:lnTo>
                  <a:lnTo>
                    <a:pt x="24" y="425"/>
                  </a:lnTo>
                  <a:lnTo>
                    <a:pt x="74" y="402"/>
                  </a:lnTo>
                  <a:lnTo>
                    <a:pt x="87" y="332"/>
                  </a:lnTo>
                  <a:lnTo>
                    <a:pt x="76" y="330"/>
                  </a:lnTo>
                  <a:lnTo>
                    <a:pt x="116" y="310"/>
                  </a:lnTo>
                  <a:lnTo>
                    <a:pt x="80" y="306"/>
                  </a:lnTo>
                  <a:lnTo>
                    <a:pt x="105" y="310"/>
                  </a:lnTo>
                  <a:lnTo>
                    <a:pt x="120" y="295"/>
                  </a:lnTo>
                  <a:lnTo>
                    <a:pt x="99" y="272"/>
                  </a:lnTo>
                  <a:lnTo>
                    <a:pt x="78" y="286"/>
                  </a:lnTo>
                  <a:lnTo>
                    <a:pt x="95" y="272"/>
                  </a:lnTo>
                  <a:lnTo>
                    <a:pt x="95" y="213"/>
                  </a:lnTo>
                  <a:lnTo>
                    <a:pt x="165" y="155"/>
                  </a:lnTo>
                  <a:lnTo>
                    <a:pt x="159" y="142"/>
                  </a:lnTo>
                  <a:lnTo>
                    <a:pt x="171" y="113"/>
                  </a:lnTo>
                  <a:lnTo>
                    <a:pt x="203" y="104"/>
                  </a:lnTo>
                  <a:lnTo>
                    <a:pt x="196" y="35"/>
                  </a:lnTo>
                  <a:lnTo>
                    <a:pt x="149" y="0"/>
                  </a:lnTo>
                  <a:lnTo>
                    <a:pt x="142" y="0"/>
                  </a:lnTo>
                  <a:lnTo>
                    <a:pt x="140" y="22"/>
                  </a:lnTo>
                  <a:lnTo>
                    <a:pt x="111" y="19"/>
                  </a:lnTo>
                  <a:lnTo>
                    <a:pt x="105" y="35"/>
                  </a:lnTo>
                  <a:lnTo>
                    <a:pt x="87" y="42"/>
                  </a:lnTo>
                  <a:lnTo>
                    <a:pt x="80" y="68"/>
                  </a:lnTo>
                  <a:lnTo>
                    <a:pt x="53" y="102"/>
                  </a:lnTo>
                  <a:lnTo>
                    <a:pt x="39" y="148"/>
                  </a:lnTo>
                  <a:lnTo>
                    <a:pt x="45" y="166"/>
                  </a:lnTo>
                  <a:lnTo>
                    <a:pt x="16" y="179"/>
                  </a:lnTo>
                  <a:lnTo>
                    <a:pt x="14" y="239"/>
                  </a:lnTo>
                  <a:lnTo>
                    <a:pt x="24" y="250"/>
                  </a:lnTo>
                  <a:lnTo>
                    <a:pt x="14" y="261"/>
                  </a:lnTo>
                  <a:lnTo>
                    <a:pt x="18" y="288"/>
                  </a:lnTo>
                  <a:lnTo>
                    <a:pt x="0" y="317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8" name="Freeform 104"/>
            <p:cNvSpPr>
              <a:spLocks/>
            </p:cNvSpPr>
            <p:nvPr/>
          </p:nvSpPr>
          <p:spPr bwMode="auto">
            <a:xfrm>
              <a:off x="3091" y="2164"/>
              <a:ext cx="44" cy="39"/>
            </a:xfrm>
            <a:custGeom>
              <a:avLst/>
              <a:gdLst>
                <a:gd name="T0" fmla="*/ 0 w 45"/>
                <a:gd name="T1" fmla="*/ 25 h 42"/>
                <a:gd name="T2" fmla="*/ 4 w 45"/>
                <a:gd name="T3" fmla="*/ 0 h 42"/>
                <a:gd name="T4" fmla="*/ 29 w 45"/>
                <a:gd name="T5" fmla="*/ 0 h 42"/>
                <a:gd name="T6" fmla="*/ 42 w 45"/>
                <a:gd name="T7" fmla="*/ 18 h 42"/>
                <a:gd name="T8" fmla="*/ 22 w 45"/>
                <a:gd name="T9" fmla="*/ 18 h 42"/>
                <a:gd name="T10" fmla="*/ 2 w 45"/>
                <a:gd name="T11" fmla="*/ 35 h 42"/>
                <a:gd name="T12" fmla="*/ 12 w 45"/>
                <a:gd name="T13" fmla="*/ 25 h 42"/>
                <a:gd name="T14" fmla="*/ 0 w 45"/>
                <a:gd name="T15" fmla="*/ 25 h 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" h="42">
                  <a:moveTo>
                    <a:pt x="0" y="29"/>
                  </a:moveTo>
                  <a:lnTo>
                    <a:pt x="4" y="0"/>
                  </a:lnTo>
                  <a:lnTo>
                    <a:pt x="31" y="0"/>
                  </a:lnTo>
                  <a:lnTo>
                    <a:pt x="44" y="20"/>
                  </a:lnTo>
                  <a:lnTo>
                    <a:pt x="23" y="20"/>
                  </a:lnTo>
                  <a:lnTo>
                    <a:pt x="2" y="41"/>
                  </a:lnTo>
                  <a:lnTo>
                    <a:pt x="12" y="29"/>
                  </a:lnTo>
                  <a:lnTo>
                    <a:pt x="0" y="29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9" name="Freeform 105"/>
            <p:cNvSpPr>
              <a:spLocks/>
            </p:cNvSpPr>
            <p:nvPr/>
          </p:nvSpPr>
          <p:spPr bwMode="auto">
            <a:xfrm>
              <a:off x="3096" y="2158"/>
              <a:ext cx="286" cy="135"/>
            </a:xfrm>
            <a:custGeom>
              <a:avLst/>
              <a:gdLst>
                <a:gd name="T0" fmla="*/ 0 w 293"/>
                <a:gd name="T1" fmla="*/ 43 h 144"/>
                <a:gd name="T2" fmla="*/ 12 w 293"/>
                <a:gd name="T3" fmla="*/ 74 h 144"/>
                <a:gd name="T4" fmla="*/ 0 w 293"/>
                <a:gd name="T5" fmla="*/ 78 h 144"/>
                <a:gd name="T6" fmla="*/ 12 w 293"/>
                <a:gd name="T7" fmla="*/ 84 h 144"/>
                <a:gd name="T8" fmla="*/ 14 w 293"/>
                <a:gd name="T9" fmla="*/ 104 h 144"/>
                <a:gd name="T10" fmla="*/ 31 w 293"/>
                <a:gd name="T11" fmla="*/ 102 h 144"/>
                <a:gd name="T12" fmla="*/ 14 w 293"/>
                <a:gd name="T13" fmla="*/ 112 h 144"/>
                <a:gd name="T14" fmla="*/ 33 w 293"/>
                <a:gd name="T15" fmla="*/ 107 h 144"/>
                <a:gd name="T16" fmla="*/ 54 w 293"/>
                <a:gd name="T17" fmla="*/ 120 h 144"/>
                <a:gd name="T18" fmla="*/ 70 w 293"/>
                <a:gd name="T19" fmla="*/ 106 h 144"/>
                <a:gd name="T20" fmla="*/ 97 w 293"/>
                <a:gd name="T21" fmla="*/ 123 h 144"/>
                <a:gd name="T22" fmla="*/ 145 w 293"/>
                <a:gd name="T23" fmla="*/ 106 h 144"/>
                <a:gd name="T24" fmla="*/ 143 w 293"/>
                <a:gd name="T25" fmla="*/ 126 h 144"/>
                <a:gd name="T26" fmla="*/ 154 w 293"/>
                <a:gd name="T27" fmla="*/ 106 h 144"/>
                <a:gd name="T28" fmla="*/ 243 w 293"/>
                <a:gd name="T29" fmla="*/ 99 h 144"/>
                <a:gd name="T30" fmla="*/ 278 w 293"/>
                <a:gd name="T31" fmla="*/ 99 h 144"/>
                <a:gd name="T32" fmla="*/ 268 w 293"/>
                <a:gd name="T33" fmla="*/ 54 h 144"/>
                <a:gd name="T34" fmla="*/ 275 w 293"/>
                <a:gd name="T35" fmla="*/ 47 h 144"/>
                <a:gd name="T36" fmla="*/ 247 w 293"/>
                <a:gd name="T37" fmla="*/ 9 h 144"/>
                <a:gd name="T38" fmla="*/ 227 w 293"/>
                <a:gd name="T39" fmla="*/ 9 h 144"/>
                <a:gd name="T40" fmla="*/ 176 w 293"/>
                <a:gd name="T41" fmla="*/ 25 h 144"/>
                <a:gd name="T42" fmla="*/ 133 w 293"/>
                <a:gd name="T43" fmla="*/ 0 h 144"/>
                <a:gd name="T44" fmla="*/ 104 w 293"/>
                <a:gd name="T45" fmla="*/ 2 h 144"/>
                <a:gd name="T46" fmla="*/ 70 w 293"/>
                <a:gd name="T47" fmla="*/ 23 h 144"/>
                <a:gd name="T48" fmla="*/ 41 w 293"/>
                <a:gd name="T49" fmla="*/ 18 h 144"/>
                <a:gd name="T50" fmla="*/ 54 w 293"/>
                <a:gd name="T51" fmla="*/ 29 h 144"/>
                <a:gd name="T52" fmla="*/ 0 w 293"/>
                <a:gd name="T53" fmla="*/ 43 h 14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93" h="144">
                  <a:moveTo>
                    <a:pt x="0" y="49"/>
                  </a:moveTo>
                  <a:lnTo>
                    <a:pt x="12" y="84"/>
                  </a:lnTo>
                  <a:lnTo>
                    <a:pt x="0" y="89"/>
                  </a:lnTo>
                  <a:lnTo>
                    <a:pt x="12" y="96"/>
                  </a:lnTo>
                  <a:lnTo>
                    <a:pt x="14" y="118"/>
                  </a:lnTo>
                  <a:lnTo>
                    <a:pt x="33" y="116"/>
                  </a:lnTo>
                  <a:lnTo>
                    <a:pt x="14" y="127"/>
                  </a:lnTo>
                  <a:lnTo>
                    <a:pt x="35" y="122"/>
                  </a:lnTo>
                  <a:lnTo>
                    <a:pt x="56" y="136"/>
                  </a:lnTo>
                  <a:lnTo>
                    <a:pt x="74" y="120"/>
                  </a:lnTo>
                  <a:lnTo>
                    <a:pt x="101" y="140"/>
                  </a:lnTo>
                  <a:lnTo>
                    <a:pt x="153" y="120"/>
                  </a:lnTo>
                  <a:lnTo>
                    <a:pt x="151" y="143"/>
                  </a:lnTo>
                  <a:lnTo>
                    <a:pt x="162" y="120"/>
                  </a:lnTo>
                  <a:lnTo>
                    <a:pt x="255" y="113"/>
                  </a:lnTo>
                  <a:lnTo>
                    <a:pt x="292" y="113"/>
                  </a:lnTo>
                  <a:lnTo>
                    <a:pt x="282" y="62"/>
                  </a:lnTo>
                  <a:lnTo>
                    <a:pt x="289" y="53"/>
                  </a:lnTo>
                  <a:lnTo>
                    <a:pt x="259" y="11"/>
                  </a:lnTo>
                  <a:lnTo>
                    <a:pt x="239" y="11"/>
                  </a:lnTo>
                  <a:lnTo>
                    <a:pt x="184" y="29"/>
                  </a:lnTo>
                  <a:lnTo>
                    <a:pt x="139" y="0"/>
                  </a:lnTo>
                  <a:lnTo>
                    <a:pt x="110" y="2"/>
                  </a:lnTo>
                  <a:lnTo>
                    <a:pt x="74" y="26"/>
                  </a:lnTo>
                  <a:lnTo>
                    <a:pt x="43" y="20"/>
                  </a:lnTo>
                  <a:lnTo>
                    <a:pt x="56" y="33"/>
                  </a:lnTo>
                  <a:lnTo>
                    <a:pt x="0" y="49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0" name="Freeform 106"/>
            <p:cNvSpPr>
              <a:spLocks/>
            </p:cNvSpPr>
            <p:nvPr/>
          </p:nvSpPr>
          <p:spPr bwMode="auto">
            <a:xfrm>
              <a:off x="2922" y="2048"/>
              <a:ext cx="119" cy="136"/>
            </a:xfrm>
            <a:custGeom>
              <a:avLst/>
              <a:gdLst>
                <a:gd name="T0" fmla="*/ 0 w 122"/>
                <a:gd name="T1" fmla="*/ 30 h 147"/>
                <a:gd name="T2" fmla="*/ 0 w 122"/>
                <a:gd name="T3" fmla="*/ 9 h 147"/>
                <a:gd name="T4" fmla="*/ 29 w 122"/>
                <a:gd name="T5" fmla="*/ 0 h 147"/>
                <a:gd name="T6" fmla="*/ 56 w 122"/>
                <a:gd name="T7" fmla="*/ 26 h 147"/>
                <a:gd name="T8" fmla="*/ 79 w 122"/>
                <a:gd name="T9" fmla="*/ 19 h 147"/>
                <a:gd name="T10" fmla="*/ 110 w 122"/>
                <a:gd name="T11" fmla="*/ 56 h 147"/>
                <a:gd name="T12" fmla="*/ 106 w 122"/>
                <a:gd name="T13" fmla="*/ 98 h 147"/>
                <a:gd name="T14" fmla="*/ 115 w 122"/>
                <a:gd name="T15" fmla="*/ 115 h 147"/>
                <a:gd name="T16" fmla="*/ 91 w 122"/>
                <a:gd name="T17" fmla="*/ 125 h 147"/>
                <a:gd name="T18" fmla="*/ 79 w 122"/>
                <a:gd name="T19" fmla="*/ 91 h 147"/>
                <a:gd name="T20" fmla="*/ 69 w 122"/>
                <a:gd name="T21" fmla="*/ 105 h 147"/>
                <a:gd name="T22" fmla="*/ 29 w 122"/>
                <a:gd name="T23" fmla="*/ 72 h 147"/>
                <a:gd name="T24" fmla="*/ 12 w 122"/>
                <a:gd name="T25" fmla="*/ 36 h 147"/>
                <a:gd name="T26" fmla="*/ 2 w 122"/>
                <a:gd name="T27" fmla="*/ 43 h 147"/>
                <a:gd name="T28" fmla="*/ 0 w 122"/>
                <a:gd name="T29" fmla="*/ 30 h 1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2" h="147">
                  <a:moveTo>
                    <a:pt x="0" y="35"/>
                  </a:moveTo>
                  <a:lnTo>
                    <a:pt x="0" y="11"/>
                  </a:lnTo>
                  <a:lnTo>
                    <a:pt x="31" y="0"/>
                  </a:lnTo>
                  <a:lnTo>
                    <a:pt x="58" y="30"/>
                  </a:lnTo>
                  <a:lnTo>
                    <a:pt x="83" y="22"/>
                  </a:lnTo>
                  <a:lnTo>
                    <a:pt x="116" y="66"/>
                  </a:lnTo>
                  <a:lnTo>
                    <a:pt x="112" y="115"/>
                  </a:lnTo>
                  <a:lnTo>
                    <a:pt x="121" y="134"/>
                  </a:lnTo>
                  <a:lnTo>
                    <a:pt x="95" y="146"/>
                  </a:lnTo>
                  <a:lnTo>
                    <a:pt x="83" y="106"/>
                  </a:lnTo>
                  <a:lnTo>
                    <a:pt x="73" y="123"/>
                  </a:lnTo>
                  <a:lnTo>
                    <a:pt x="31" y="84"/>
                  </a:lnTo>
                  <a:lnTo>
                    <a:pt x="12" y="42"/>
                  </a:lnTo>
                  <a:lnTo>
                    <a:pt x="2" y="50"/>
                  </a:lnTo>
                  <a:lnTo>
                    <a:pt x="0" y="35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1" name="Freeform 107"/>
            <p:cNvSpPr>
              <a:spLocks/>
            </p:cNvSpPr>
            <p:nvPr/>
          </p:nvSpPr>
          <p:spPr bwMode="auto">
            <a:xfrm>
              <a:off x="3002" y="1130"/>
              <a:ext cx="2655" cy="1188"/>
            </a:xfrm>
            <a:custGeom>
              <a:avLst/>
              <a:gdLst>
                <a:gd name="T0" fmla="*/ 31 w 2720"/>
                <a:gd name="T1" fmla="*/ 616 h 1265"/>
                <a:gd name="T2" fmla="*/ 160 w 2720"/>
                <a:gd name="T3" fmla="*/ 552 h 1265"/>
                <a:gd name="T4" fmla="*/ 160 w 2720"/>
                <a:gd name="T5" fmla="*/ 390 h 1265"/>
                <a:gd name="T6" fmla="*/ 184 w 2720"/>
                <a:gd name="T7" fmla="*/ 268 h 1265"/>
                <a:gd name="T8" fmla="*/ 327 w 2720"/>
                <a:gd name="T9" fmla="*/ 363 h 1265"/>
                <a:gd name="T10" fmla="*/ 283 w 2720"/>
                <a:gd name="T11" fmla="*/ 444 h 1265"/>
                <a:gd name="T12" fmla="*/ 305 w 2720"/>
                <a:gd name="T13" fmla="*/ 398 h 1265"/>
                <a:gd name="T14" fmla="*/ 408 w 2720"/>
                <a:gd name="T15" fmla="*/ 331 h 1265"/>
                <a:gd name="T16" fmla="*/ 518 w 2720"/>
                <a:gd name="T17" fmla="*/ 301 h 1265"/>
                <a:gd name="T18" fmla="*/ 626 w 2720"/>
                <a:gd name="T19" fmla="*/ 270 h 1265"/>
                <a:gd name="T20" fmla="*/ 725 w 2720"/>
                <a:gd name="T21" fmla="*/ 242 h 1265"/>
                <a:gd name="T22" fmla="*/ 802 w 2720"/>
                <a:gd name="T23" fmla="*/ 177 h 1265"/>
                <a:gd name="T24" fmla="*/ 784 w 2720"/>
                <a:gd name="T25" fmla="*/ 350 h 1265"/>
                <a:gd name="T26" fmla="*/ 842 w 2720"/>
                <a:gd name="T27" fmla="*/ 300 h 1265"/>
                <a:gd name="T28" fmla="*/ 886 w 2720"/>
                <a:gd name="T29" fmla="*/ 319 h 1265"/>
                <a:gd name="T30" fmla="*/ 834 w 2720"/>
                <a:gd name="T31" fmla="*/ 172 h 1265"/>
                <a:gd name="T32" fmla="*/ 882 w 2720"/>
                <a:gd name="T33" fmla="*/ 206 h 1265"/>
                <a:gd name="T34" fmla="*/ 964 w 2720"/>
                <a:gd name="T35" fmla="*/ 265 h 1265"/>
                <a:gd name="T36" fmla="*/ 1017 w 2720"/>
                <a:gd name="T37" fmla="*/ 111 h 1265"/>
                <a:gd name="T38" fmla="*/ 1153 w 2720"/>
                <a:gd name="T39" fmla="*/ 66 h 1265"/>
                <a:gd name="T40" fmla="*/ 1236 w 2720"/>
                <a:gd name="T41" fmla="*/ 24 h 1265"/>
                <a:gd name="T42" fmla="*/ 1386 w 2720"/>
                <a:gd name="T43" fmla="*/ 36 h 1265"/>
                <a:gd name="T44" fmla="*/ 1280 w 2720"/>
                <a:gd name="T45" fmla="*/ 181 h 1265"/>
                <a:gd name="T46" fmla="*/ 1409 w 2720"/>
                <a:gd name="T47" fmla="*/ 145 h 1265"/>
                <a:gd name="T48" fmla="*/ 1502 w 2720"/>
                <a:gd name="T49" fmla="*/ 148 h 1265"/>
                <a:gd name="T50" fmla="*/ 1665 w 2720"/>
                <a:gd name="T51" fmla="*/ 166 h 1265"/>
                <a:gd name="T52" fmla="*/ 1796 w 2720"/>
                <a:gd name="T53" fmla="*/ 229 h 1265"/>
                <a:gd name="T54" fmla="*/ 1962 w 2720"/>
                <a:gd name="T55" fmla="*/ 211 h 1265"/>
                <a:gd name="T56" fmla="*/ 2150 w 2720"/>
                <a:gd name="T57" fmla="*/ 284 h 1265"/>
                <a:gd name="T58" fmla="*/ 2295 w 2720"/>
                <a:gd name="T59" fmla="*/ 292 h 1265"/>
                <a:gd name="T60" fmla="*/ 2523 w 2720"/>
                <a:gd name="T61" fmla="*/ 376 h 1265"/>
                <a:gd name="T62" fmla="*/ 2545 w 2720"/>
                <a:gd name="T63" fmla="*/ 409 h 1265"/>
                <a:gd name="T64" fmla="*/ 2503 w 2720"/>
                <a:gd name="T65" fmla="*/ 424 h 1265"/>
                <a:gd name="T66" fmla="*/ 2432 w 2720"/>
                <a:gd name="T67" fmla="*/ 382 h 1265"/>
                <a:gd name="T68" fmla="*/ 2416 w 2720"/>
                <a:gd name="T69" fmla="*/ 487 h 1265"/>
                <a:gd name="T70" fmla="*/ 2220 w 2720"/>
                <a:gd name="T71" fmla="*/ 557 h 1265"/>
                <a:gd name="T72" fmla="*/ 2171 w 2720"/>
                <a:gd name="T73" fmla="*/ 628 h 1265"/>
                <a:gd name="T74" fmla="*/ 2129 w 2720"/>
                <a:gd name="T75" fmla="*/ 726 h 1265"/>
                <a:gd name="T76" fmla="*/ 2083 w 2720"/>
                <a:gd name="T77" fmla="*/ 609 h 1265"/>
                <a:gd name="T78" fmla="*/ 2182 w 2720"/>
                <a:gd name="T79" fmla="*/ 485 h 1265"/>
                <a:gd name="T80" fmla="*/ 2050 w 2720"/>
                <a:gd name="T81" fmla="*/ 576 h 1265"/>
                <a:gd name="T82" fmla="*/ 1865 w 2720"/>
                <a:gd name="T83" fmla="*/ 574 h 1265"/>
                <a:gd name="T84" fmla="*/ 1801 w 2720"/>
                <a:gd name="T85" fmla="*/ 706 h 1265"/>
                <a:gd name="T86" fmla="*/ 1842 w 2720"/>
                <a:gd name="T87" fmla="*/ 732 h 1265"/>
                <a:gd name="T88" fmla="*/ 1703 w 2720"/>
                <a:gd name="T89" fmla="*/ 946 h 1265"/>
                <a:gd name="T90" fmla="*/ 1748 w 2720"/>
                <a:gd name="T91" fmla="*/ 834 h 1265"/>
                <a:gd name="T92" fmla="*/ 1523 w 2720"/>
                <a:gd name="T93" fmla="*/ 738 h 1265"/>
                <a:gd name="T94" fmla="*/ 1365 w 2720"/>
                <a:gd name="T95" fmla="*/ 814 h 1265"/>
                <a:gd name="T96" fmla="*/ 1184 w 2720"/>
                <a:gd name="T97" fmla="*/ 799 h 1265"/>
                <a:gd name="T98" fmla="*/ 952 w 2720"/>
                <a:gd name="T99" fmla="*/ 905 h 1265"/>
                <a:gd name="T100" fmla="*/ 820 w 2720"/>
                <a:gd name="T101" fmla="*/ 1041 h 1265"/>
                <a:gd name="T102" fmla="*/ 755 w 2720"/>
                <a:gd name="T103" fmla="*/ 1077 h 1265"/>
                <a:gd name="T104" fmla="*/ 520 w 2720"/>
                <a:gd name="T105" fmla="*/ 1069 h 1265"/>
                <a:gd name="T106" fmla="*/ 524 w 2720"/>
                <a:gd name="T107" fmla="*/ 1005 h 1265"/>
                <a:gd name="T108" fmla="*/ 461 w 2720"/>
                <a:gd name="T109" fmla="*/ 920 h 1265"/>
                <a:gd name="T110" fmla="*/ 439 w 2720"/>
                <a:gd name="T111" fmla="*/ 875 h 1265"/>
                <a:gd name="T112" fmla="*/ 435 w 2720"/>
                <a:gd name="T113" fmla="*/ 976 h 1265"/>
                <a:gd name="T114" fmla="*/ 401 w 2720"/>
                <a:gd name="T115" fmla="*/ 1041 h 1265"/>
                <a:gd name="T116" fmla="*/ 285 w 2720"/>
                <a:gd name="T117" fmla="*/ 887 h 1265"/>
                <a:gd name="T118" fmla="*/ 233 w 2720"/>
                <a:gd name="T119" fmla="*/ 905 h 1265"/>
                <a:gd name="T120" fmla="*/ 185 w 2720"/>
                <a:gd name="T121" fmla="*/ 872 h 1265"/>
                <a:gd name="T122" fmla="*/ 47 w 2720"/>
                <a:gd name="T123" fmla="*/ 846 h 1265"/>
                <a:gd name="T124" fmla="*/ 60 w 2720"/>
                <a:gd name="T125" fmla="*/ 702 h 126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720" h="1265">
                  <a:moveTo>
                    <a:pt x="0" y="785"/>
                  </a:moveTo>
                  <a:lnTo>
                    <a:pt x="22" y="761"/>
                  </a:lnTo>
                  <a:lnTo>
                    <a:pt x="14" y="772"/>
                  </a:lnTo>
                  <a:lnTo>
                    <a:pt x="24" y="774"/>
                  </a:lnTo>
                  <a:lnTo>
                    <a:pt x="22" y="723"/>
                  </a:lnTo>
                  <a:lnTo>
                    <a:pt x="33" y="699"/>
                  </a:lnTo>
                  <a:lnTo>
                    <a:pt x="45" y="694"/>
                  </a:lnTo>
                  <a:lnTo>
                    <a:pt x="70" y="717"/>
                  </a:lnTo>
                  <a:lnTo>
                    <a:pt x="77" y="671"/>
                  </a:lnTo>
                  <a:lnTo>
                    <a:pt x="66" y="673"/>
                  </a:lnTo>
                  <a:lnTo>
                    <a:pt x="62" y="649"/>
                  </a:lnTo>
                  <a:lnTo>
                    <a:pt x="168" y="626"/>
                  </a:lnTo>
                  <a:lnTo>
                    <a:pt x="141" y="618"/>
                  </a:lnTo>
                  <a:lnTo>
                    <a:pt x="143" y="604"/>
                  </a:lnTo>
                  <a:lnTo>
                    <a:pt x="127" y="609"/>
                  </a:lnTo>
                  <a:lnTo>
                    <a:pt x="187" y="544"/>
                  </a:lnTo>
                  <a:lnTo>
                    <a:pt x="160" y="475"/>
                  </a:lnTo>
                  <a:lnTo>
                    <a:pt x="168" y="442"/>
                  </a:lnTo>
                  <a:lnTo>
                    <a:pt x="152" y="406"/>
                  </a:lnTo>
                  <a:lnTo>
                    <a:pt x="164" y="384"/>
                  </a:lnTo>
                  <a:lnTo>
                    <a:pt x="141" y="357"/>
                  </a:lnTo>
                  <a:lnTo>
                    <a:pt x="147" y="333"/>
                  </a:lnTo>
                  <a:lnTo>
                    <a:pt x="177" y="306"/>
                  </a:lnTo>
                  <a:lnTo>
                    <a:pt x="193" y="304"/>
                  </a:lnTo>
                  <a:lnTo>
                    <a:pt x="214" y="311"/>
                  </a:lnTo>
                  <a:lnTo>
                    <a:pt x="197" y="315"/>
                  </a:lnTo>
                  <a:lnTo>
                    <a:pt x="210" y="326"/>
                  </a:lnTo>
                  <a:lnTo>
                    <a:pt x="258" y="329"/>
                  </a:lnTo>
                  <a:lnTo>
                    <a:pt x="341" y="384"/>
                  </a:lnTo>
                  <a:lnTo>
                    <a:pt x="343" y="411"/>
                  </a:lnTo>
                  <a:lnTo>
                    <a:pt x="306" y="435"/>
                  </a:lnTo>
                  <a:lnTo>
                    <a:pt x="195" y="402"/>
                  </a:lnTo>
                  <a:lnTo>
                    <a:pt x="239" y="442"/>
                  </a:lnTo>
                  <a:lnTo>
                    <a:pt x="239" y="486"/>
                  </a:lnTo>
                  <a:lnTo>
                    <a:pt x="285" y="511"/>
                  </a:lnTo>
                  <a:lnTo>
                    <a:pt x="297" y="504"/>
                  </a:lnTo>
                  <a:lnTo>
                    <a:pt x="289" y="486"/>
                  </a:lnTo>
                  <a:lnTo>
                    <a:pt x="270" y="480"/>
                  </a:lnTo>
                  <a:lnTo>
                    <a:pt x="274" y="464"/>
                  </a:lnTo>
                  <a:lnTo>
                    <a:pt x="293" y="482"/>
                  </a:lnTo>
                  <a:lnTo>
                    <a:pt x="339" y="486"/>
                  </a:lnTo>
                  <a:lnTo>
                    <a:pt x="320" y="451"/>
                  </a:lnTo>
                  <a:lnTo>
                    <a:pt x="360" y="420"/>
                  </a:lnTo>
                  <a:lnTo>
                    <a:pt x="390" y="442"/>
                  </a:lnTo>
                  <a:lnTo>
                    <a:pt x="390" y="360"/>
                  </a:lnTo>
                  <a:lnTo>
                    <a:pt x="376" y="346"/>
                  </a:lnTo>
                  <a:lnTo>
                    <a:pt x="425" y="364"/>
                  </a:lnTo>
                  <a:lnTo>
                    <a:pt x="428" y="375"/>
                  </a:lnTo>
                  <a:lnTo>
                    <a:pt x="403" y="391"/>
                  </a:lnTo>
                  <a:lnTo>
                    <a:pt x="428" y="417"/>
                  </a:lnTo>
                  <a:lnTo>
                    <a:pt x="452" y="384"/>
                  </a:lnTo>
                  <a:lnTo>
                    <a:pt x="544" y="337"/>
                  </a:lnTo>
                  <a:lnTo>
                    <a:pt x="559" y="335"/>
                  </a:lnTo>
                  <a:lnTo>
                    <a:pt x="544" y="342"/>
                  </a:lnTo>
                  <a:lnTo>
                    <a:pt x="559" y="366"/>
                  </a:lnTo>
                  <a:lnTo>
                    <a:pt x="625" y="335"/>
                  </a:lnTo>
                  <a:lnTo>
                    <a:pt x="640" y="357"/>
                  </a:lnTo>
                  <a:lnTo>
                    <a:pt x="655" y="340"/>
                  </a:lnTo>
                  <a:lnTo>
                    <a:pt x="648" y="315"/>
                  </a:lnTo>
                  <a:lnTo>
                    <a:pt x="657" y="306"/>
                  </a:lnTo>
                  <a:lnTo>
                    <a:pt x="707" y="317"/>
                  </a:lnTo>
                  <a:lnTo>
                    <a:pt x="773" y="362"/>
                  </a:lnTo>
                  <a:lnTo>
                    <a:pt x="786" y="340"/>
                  </a:lnTo>
                  <a:lnTo>
                    <a:pt x="773" y="320"/>
                  </a:lnTo>
                  <a:lnTo>
                    <a:pt x="752" y="313"/>
                  </a:lnTo>
                  <a:lnTo>
                    <a:pt x="761" y="275"/>
                  </a:lnTo>
                  <a:lnTo>
                    <a:pt x="746" y="271"/>
                  </a:lnTo>
                  <a:lnTo>
                    <a:pt x="750" y="253"/>
                  </a:lnTo>
                  <a:lnTo>
                    <a:pt x="775" y="235"/>
                  </a:lnTo>
                  <a:lnTo>
                    <a:pt x="792" y="191"/>
                  </a:lnTo>
                  <a:lnTo>
                    <a:pt x="825" y="191"/>
                  </a:lnTo>
                  <a:lnTo>
                    <a:pt x="842" y="200"/>
                  </a:lnTo>
                  <a:lnTo>
                    <a:pt x="829" y="246"/>
                  </a:lnTo>
                  <a:lnTo>
                    <a:pt x="844" y="269"/>
                  </a:lnTo>
                  <a:lnTo>
                    <a:pt x="840" y="333"/>
                  </a:lnTo>
                  <a:lnTo>
                    <a:pt x="854" y="355"/>
                  </a:lnTo>
                  <a:lnTo>
                    <a:pt x="850" y="380"/>
                  </a:lnTo>
                  <a:lnTo>
                    <a:pt x="823" y="397"/>
                  </a:lnTo>
                  <a:lnTo>
                    <a:pt x="832" y="406"/>
                  </a:lnTo>
                  <a:lnTo>
                    <a:pt x="798" y="415"/>
                  </a:lnTo>
                  <a:lnTo>
                    <a:pt x="832" y="431"/>
                  </a:lnTo>
                  <a:lnTo>
                    <a:pt x="875" y="380"/>
                  </a:lnTo>
                  <a:lnTo>
                    <a:pt x="869" y="346"/>
                  </a:lnTo>
                  <a:lnTo>
                    <a:pt x="884" y="340"/>
                  </a:lnTo>
                  <a:lnTo>
                    <a:pt x="907" y="337"/>
                  </a:lnTo>
                  <a:lnTo>
                    <a:pt x="917" y="355"/>
                  </a:lnTo>
                  <a:lnTo>
                    <a:pt x="917" y="380"/>
                  </a:lnTo>
                  <a:lnTo>
                    <a:pt x="943" y="386"/>
                  </a:lnTo>
                  <a:lnTo>
                    <a:pt x="921" y="377"/>
                  </a:lnTo>
                  <a:lnTo>
                    <a:pt x="930" y="362"/>
                  </a:lnTo>
                  <a:lnTo>
                    <a:pt x="923" y="340"/>
                  </a:lnTo>
                  <a:lnTo>
                    <a:pt x="861" y="329"/>
                  </a:lnTo>
                  <a:lnTo>
                    <a:pt x="869" y="275"/>
                  </a:lnTo>
                  <a:lnTo>
                    <a:pt x="848" y="246"/>
                  </a:lnTo>
                  <a:lnTo>
                    <a:pt x="879" y="217"/>
                  </a:lnTo>
                  <a:lnTo>
                    <a:pt x="875" y="195"/>
                  </a:lnTo>
                  <a:lnTo>
                    <a:pt x="890" y="208"/>
                  </a:lnTo>
                  <a:lnTo>
                    <a:pt x="884" y="249"/>
                  </a:lnTo>
                  <a:lnTo>
                    <a:pt x="894" y="253"/>
                  </a:lnTo>
                  <a:lnTo>
                    <a:pt x="937" y="266"/>
                  </a:lnTo>
                  <a:lnTo>
                    <a:pt x="898" y="231"/>
                  </a:lnTo>
                  <a:lnTo>
                    <a:pt x="926" y="233"/>
                  </a:lnTo>
                  <a:lnTo>
                    <a:pt x="919" y="222"/>
                  </a:lnTo>
                  <a:lnTo>
                    <a:pt x="937" y="213"/>
                  </a:lnTo>
                  <a:lnTo>
                    <a:pt x="1012" y="240"/>
                  </a:lnTo>
                  <a:lnTo>
                    <a:pt x="999" y="260"/>
                  </a:lnTo>
                  <a:lnTo>
                    <a:pt x="997" y="284"/>
                  </a:lnTo>
                  <a:lnTo>
                    <a:pt x="1012" y="300"/>
                  </a:lnTo>
                  <a:lnTo>
                    <a:pt x="1020" y="240"/>
                  </a:lnTo>
                  <a:lnTo>
                    <a:pt x="978" y="211"/>
                  </a:lnTo>
                  <a:lnTo>
                    <a:pt x="970" y="168"/>
                  </a:lnTo>
                  <a:lnTo>
                    <a:pt x="1068" y="155"/>
                  </a:lnTo>
                  <a:lnTo>
                    <a:pt x="1055" y="117"/>
                  </a:lnTo>
                  <a:lnTo>
                    <a:pt x="1068" y="126"/>
                  </a:lnTo>
                  <a:lnTo>
                    <a:pt x="1083" y="111"/>
                  </a:lnTo>
                  <a:lnTo>
                    <a:pt x="1072" y="106"/>
                  </a:lnTo>
                  <a:lnTo>
                    <a:pt x="1174" y="77"/>
                  </a:lnTo>
                  <a:lnTo>
                    <a:pt x="1164" y="68"/>
                  </a:lnTo>
                  <a:lnTo>
                    <a:pt x="1210" y="64"/>
                  </a:lnTo>
                  <a:lnTo>
                    <a:pt x="1210" y="75"/>
                  </a:lnTo>
                  <a:lnTo>
                    <a:pt x="1224" y="75"/>
                  </a:lnTo>
                  <a:lnTo>
                    <a:pt x="1257" y="60"/>
                  </a:lnTo>
                  <a:lnTo>
                    <a:pt x="1274" y="68"/>
                  </a:lnTo>
                  <a:lnTo>
                    <a:pt x="1260" y="53"/>
                  </a:lnTo>
                  <a:lnTo>
                    <a:pt x="1297" y="48"/>
                  </a:lnTo>
                  <a:lnTo>
                    <a:pt x="1297" y="28"/>
                  </a:lnTo>
                  <a:lnTo>
                    <a:pt x="1343" y="0"/>
                  </a:lnTo>
                  <a:lnTo>
                    <a:pt x="1376" y="15"/>
                  </a:lnTo>
                  <a:lnTo>
                    <a:pt x="1349" y="31"/>
                  </a:lnTo>
                  <a:lnTo>
                    <a:pt x="1395" y="31"/>
                  </a:lnTo>
                  <a:lnTo>
                    <a:pt x="1378" y="53"/>
                  </a:lnTo>
                  <a:lnTo>
                    <a:pt x="1455" y="40"/>
                  </a:lnTo>
                  <a:lnTo>
                    <a:pt x="1500" y="75"/>
                  </a:lnTo>
                  <a:lnTo>
                    <a:pt x="1492" y="86"/>
                  </a:lnTo>
                  <a:lnTo>
                    <a:pt x="1479" y="80"/>
                  </a:lnTo>
                  <a:lnTo>
                    <a:pt x="1498" y="91"/>
                  </a:lnTo>
                  <a:lnTo>
                    <a:pt x="1488" y="111"/>
                  </a:lnTo>
                  <a:lnTo>
                    <a:pt x="1343" y="206"/>
                  </a:lnTo>
                  <a:lnTo>
                    <a:pt x="1389" y="195"/>
                  </a:lnTo>
                  <a:lnTo>
                    <a:pt x="1380" y="182"/>
                  </a:lnTo>
                  <a:lnTo>
                    <a:pt x="1453" y="164"/>
                  </a:lnTo>
                  <a:lnTo>
                    <a:pt x="1432" y="166"/>
                  </a:lnTo>
                  <a:lnTo>
                    <a:pt x="1437" y="151"/>
                  </a:lnTo>
                  <a:lnTo>
                    <a:pt x="1479" y="164"/>
                  </a:lnTo>
                  <a:lnTo>
                    <a:pt x="1483" y="151"/>
                  </a:lnTo>
                  <a:lnTo>
                    <a:pt x="1492" y="182"/>
                  </a:lnTo>
                  <a:lnTo>
                    <a:pt x="1513" y="184"/>
                  </a:lnTo>
                  <a:lnTo>
                    <a:pt x="1494" y="171"/>
                  </a:lnTo>
                  <a:lnTo>
                    <a:pt x="1533" y="164"/>
                  </a:lnTo>
                  <a:lnTo>
                    <a:pt x="1577" y="168"/>
                  </a:lnTo>
                  <a:lnTo>
                    <a:pt x="1575" y="182"/>
                  </a:lnTo>
                  <a:lnTo>
                    <a:pt x="1615" y="191"/>
                  </a:lnTo>
                  <a:lnTo>
                    <a:pt x="1650" y="188"/>
                  </a:lnTo>
                  <a:lnTo>
                    <a:pt x="1650" y="160"/>
                  </a:lnTo>
                  <a:lnTo>
                    <a:pt x="1660" y="157"/>
                  </a:lnTo>
                  <a:lnTo>
                    <a:pt x="1748" y="188"/>
                  </a:lnTo>
                  <a:lnTo>
                    <a:pt x="1735" y="240"/>
                  </a:lnTo>
                  <a:lnTo>
                    <a:pt x="1777" y="275"/>
                  </a:lnTo>
                  <a:lnTo>
                    <a:pt x="1800" y="226"/>
                  </a:lnTo>
                  <a:lnTo>
                    <a:pt x="1815" y="249"/>
                  </a:lnTo>
                  <a:lnTo>
                    <a:pt x="1844" y="240"/>
                  </a:lnTo>
                  <a:lnTo>
                    <a:pt x="1885" y="260"/>
                  </a:lnTo>
                  <a:lnTo>
                    <a:pt x="1917" y="249"/>
                  </a:lnTo>
                  <a:lnTo>
                    <a:pt x="1912" y="226"/>
                  </a:lnTo>
                  <a:lnTo>
                    <a:pt x="1933" y="195"/>
                  </a:lnTo>
                  <a:lnTo>
                    <a:pt x="2068" y="220"/>
                  </a:lnTo>
                  <a:lnTo>
                    <a:pt x="2074" y="233"/>
                  </a:lnTo>
                  <a:lnTo>
                    <a:pt x="2059" y="240"/>
                  </a:lnTo>
                  <a:lnTo>
                    <a:pt x="2103" y="249"/>
                  </a:lnTo>
                  <a:lnTo>
                    <a:pt x="2118" y="271"/>
                  </a:lnTo>
                  <a:lnTo>
                    <a:pt x="2216" y="266"/>
                  </a:lnTo>
                  <a:lnTo>
                    <a:pt x="2234" y="284"/>
                  </a:lnTo>
                  <a:lnTo>
                    <a:pt x="2228" y="306"/>
                  </a:lnTo>
                  <a:lnTo>
                    <a:pt x="2257" y="322"/>
                  </a:lnTo>
                  <a:lnTo>
                    <a:pt x="2272" y="311"/>
                  </a:lnTo>
                  <a:lnTo>
                    <a:pt x="2343" y="320"/>
                  </a:lnTo>
                  <a:lnTo>
                    <a:pt x="2357" y="306"/>
                  </a:lnTo>
                  <a:lnTo>
                    <a:pt x="2365" y="329"/>
                  </a:lnTo>
                  <a:lnTo>
                    <a:pt x="2395" y="342"/>
                  </a:lnTo>
                  <a:lnTo>
                    <a:pt x="2409" y="331"/>
                  </a:lnTo>
                  <a:lnTo>
                    <a:pt x="2395" y="315"/>
                  </a:lnTo>
                  <a:lnTo>
                    <a:pt x="2403" y="300"/>
                  </a:lnTo>
                  <a:lnTo>
                    <a:pt x="2526" y="322"/>
                  </a:lnTo>
                  <a:lnTo>
                    <a:pt x="2610" y="380"/>
                  </a:lnTo>
                  <a:lnTo>
                    <a:pt x="2625" y="380"/>
                  </a:lnTo>
                  <a:lnTo>
                    <a:pt x="2648" y="426"/>
                  </a:lnTo>
                  <a:lnTo>
                    <a:pt x="2637" y="402"/>
                  </a:lnTo>
                  <a:lnTo>
                    <a:pt x="2652" y="400"/>
                  </a:lnTo>
                  <a:lnTo>
                    <a:pt x="2658" y="409"/>
                  </a:lnTo>
                  <a:lnTo>
                    <a:pt x="2685" y="406"/>
                  </a:lnTo>
                  <a:lnTo>
                    <a:pt x="2719" y="433"/>
                  </a:lnTo>
                  <a:lnTo>
                    <a:pt x="2671" y="464"/>
                  </a:lnTo>
                  <a:lnTo>
                    <a:pt x="2679" y="471"/>
                  </a:lnTo>
                  <a:lnTo>
                    <a:pt x="2662" y="478"/>
                  </a:lnTo>
                  <a:lnTo>
                    <a:pt x="2675" y="489"/>
                  </a:lnTo>
                  <a:lnTo>
                    <a:pt x="2648" y="489"/>
                  </a:lnTo>
                  <a:lnTo>
                    <a:pt x="2637" y="471"/>
                  </a:lnTo>
                  <a:lnTo>
                    <a:pt x="2627" y="480"/>
                  </a:lnTo>
                  <a:lnTo>
                    <a:pt x="2608" y="451"/>
                  </a:lnTo>
                  <a:lnTo>
                    <a:pt x="2575" y="451"/>
                  </a:lnTo>
                  <a:lnTo>
                    <a:pt x="2569" y="435"/>
                  </a:lnTo>
                  <a:lnTo>
                    <a:pt x="2575" y="426"/>
                  </a:lnTo>
                  <a:lnTo>
                    <a:pt x="2562" y="426"/>
                  </a:lnTo>
                  <a:lnTo>
                    <a:pt x="2553" y="433"/>
                  </a:lnTo>
                  <a:lnTo>
                    <a:pt x="2564" y="451"/>
                  </a:lnTo>
                  <a:lnTo>
                    <a:pt x="2555" y="464"/>
                  </a:lnTo>
                  <a:lnTo>
                    <a:pt x="2528" y="482"/>
                  </a:lnTo>
                  <a:lnTo>
                    <a:pt x="2511" y="480"/>
                  </a:lnTo>
                  <a:lnTo>
                    <a:pt x="2543" y="533"/>
                  </a:lnTo>
                  <a:lnTo>
                    <a:pt x="2536" y="553"/>
                  </a:lnTo>
                  <a:lnTo>
                    <a:pt x="2505" y="540"/>
                  </a:lnTo>
                  <a:lnTo>
                    <a:pt x="2505" y="549"/>
                  </a:lnTo>
                  <a:lnTo>
                    <a:pt x="2449" y="575"/>
                  </a:lnTo>
                  <a:lnTo>
                    <a:pt x="2397" y="629"/>
                  </a:lnTo>
                  <a:lnTo>
                    <a:pt x="2363" y="609"/>
                  </a:lnTo>
                  <a:lnTo>
                    <a:pt x="2330" y="631"/>
                  </a:lnTo>
                  <a:lnTo>
                    <a:pt x="2330" y="611"/>
                  </a:lnTo>
                  <a:lnTo>
                    <a:pt x="2313" y="631"/>
                  </a:lnTo>
                  <a:lnTo>
                    <a:pt x="2290" y="629"/>
                  </a:lnTo>
                  <a:lnTo>
                    <a:pt x="2266" y="682"/>
                  </a:lnTo>
                  <a:lnTo>
                    <a:pt x="2284" y="694"/>
                  </a:lnTo>
                  <a:lnTo>
                    <a:pt x="2278" y="712"/>
                  </a:lnTo>
                  <a:lnTo>
                    <a:pt x="2286" y="741"/>
                  </a:lnTo>
                  <a:lnTo>
                    <a:pt x="2270" y="734"/>
                  </a:lnTo>
                  <a:lnTo>
                    <a:pt x="2261" y="759"/>
                  </a:lnTo>
                  <a:lnTo>
                    <a:pt x="2268" y="779"/>
                  </a:lnTo>
                  <a:lnTo>
                    <a:pt x="2232" y="797"/>
                  </a:lnTo>
                  <a:lnTo>
                    <a:pt x="2234" y="823"/>
                  </a:lnTo>
                  <a:lnTo>
                    <a:pt x="2213" y="828"/>
                  </a:lnTo>
                  <a:lnTo>
                    <a:pt x="2205" y="854"/>
                  </a:lnTo>
                  <a:lnTo>
                    <a:pt x="2186" y="883"/>
                  </a:lnTo>
                  <a:lnTo>
                    <a:pt x="2166" y="779"/>
                  </a:lnTo>
                  <a:lnTo>
                    <a:pt x="2170" y="725"/>
                  </a:lnTo>
                  <a:lnTo>
                    <a:pt x="2186" y="691"/>
                  </a:lnTo>
                  <a:lnTo>
                    <a:pt x="2209" y="684"/>
                  </a:lnTo>
                  <a:lnTo>
                    <a:pt x="2266" y="613"/>
                  </a:lnTo>
                  <a:lnTo>
                    <a:pt x="2293" y="598"/>
                  </a:lnTo>
                  <a:lnTo>
                    <a:pt x="2299" y="558"/>
                  </a:lnTo>
                  <a:lnTo>
                    <a:pt x="2313" y="549"/>
                  </a:lnTo>
                  <a:lnTo>
                    <a:pt x="2290" y="549"/>
                  </a:lnTo>
                  <a:lnTo>
                    <a:pt x="2284" y="580"/>
                  </a:lnTo>
                  <a:lnTo>
                    <a:pt x="2236" y="609"/>
                  </a:lnTo>
                  <a:lnTo>
                    <a:pt x="2241" y="566"/>
                  </a:lnTo>
                  <a:lnTo>
                    <a:pt x="2191" y="575"/>
                  </a:lnTo>
                  <a:lnTo>
                    <a:pt x="2143" y="631"/>
                  </a:lnTo>
                  <a:lnTo>
                    <a:pt x="2151" y="653"/>
                  </a:lnTo>
                  <a:lnTo>
                    <a:pt x="2099" y="660"/>
                  </a:lnTo>
                  <a:lnTo>
                    <a:pt x="2093" y="653"/>
                  </a:lnTo>
                  <a:lnTo>
                    <a:pt x="2111" y="651"/>
                  </a:lnTo>
                  <a:lnTo>
                    <a:pt x="2068" y="638"/>
                  </a:lnTo>
                  <a:lnTo>
                    <a:pt x="2055" y="651"/>
                  </a:lnTo>
                  <a:lnTo>
                    <a:pt x="1958" y="651"/>
                  </a:lnTo>
                  <a:lnTo>
                    <a:pt x="1842" y="779"/>
                  </a:lnTo>
                  <a:lnTo>
                    <a:pt x="1865" y="783"/>
                  </a:lnTo>
                  <a:lnTo>
                    <a:pt x="1865" y="805"/>
                  </a:lnTo>
                  <a:lnTo>
                    <a:pt x="1877" y="792"/>
                  </a:lnTo>
                  <a:lnTo>
                    <a:pt x="1873" y="812"/>
                  </a:lnTo>
                  <a:lnTo>
                    <a:pt x="1890" y="801"/>
                  </a:lnTo>
                  <a:lnTo>
                    <a:pt x="1890" y="812"/>
                  </a:lnTo>
                  <a:lnTo>
                    <a:pt x="1894" y="792"/>
                  </a:lnTo>
                  <a:lnTo>
                    <a:pt x="1912" y="792"/>
                  </a:lnTo>
                  <a:lnTo>
                    <a:pt x="1937" y="819"/>
                  </a:lnTo>
                  <a:lnTo>
                    <a:pt x="1915" y="821"/>
                  </a:lnTo>
                  <a:lnTo>
                    <a:pt x="1933" y="830"/>
                  </a:lnTo>
                  <a:lnTo>
                    <a:pt x="1937" y="848"/>
                  </a:lnTo>
                  <a:lnTo>
                    <a:pt x="1923" y="888"/>
                  </a:lnTo>
                  <a:lnTo>
                    <a:pt x="1919" y="946"/>
                  </a:lnTo>
                  <a:lnTo>
                    <a:pt x="1838" y="1072"/>
                  </a:lnTo>
                  <a:lnTo>
                    <a:pt x="1808" y="1090"/>
                  </a:lnTo>
                  <a:lnTo>
                    <a:pt x="1788" y="1072"/>
                  </a:lnTo>
                  <a:lnTo>
                    <a:pt x="1767" y="1097"/>
                  </a:lnTo>
                  <a:lnTo>
                    <a:pt x="1767" y="1092"/>
                  </a:lnTo>
                  <a:lnTo>
                    <a:pt x="1777" y="1072"/>
                  </a:lnTo>
                  <a:lnTo>
                    <a:pt x="1773" y="1041"/>
                  </a:lnTo>
                  <a:lnTo>
                    <a:pt x="1806" y="1030"/>
                  </a:lnTo>
                  <a:lnTo>
                    <a:pt x="1835" y="946"/>
                  </a:lnTo>
                  <a:lnTo>
                    <a:pt x="1773" y="963"/>
                  </a:lnTo>
                  <a:lnTo>
                    <a:pt x="1767" y="932"/>
                  </a:lnTo>
                  <a:lnTo>
                    <a:pt x="1717" y="914"/>
                  </a:lnTo>
                  <a:lnTo>
                    <a:pt x="1688" y="828"/>
                  </a:lnTo>
                  <a:lnTo>
                    <a:pt x="1656" y="812"/>
                  </a:lnTo>
                  <a:lnTo>
                    <a:pt x="1598" y="837"/>
                  </a:lnTo>
                  <a:lnTo>
                    <a:pt x="1610" y="852"/>
                  </a:lnTo>
                  <a:lnTo>
                    <a:pt x="1585" y="903"/>
                  </a:lnTo>
                  <a:lnTo>
                    <a:pt x="1563" y="919"/>
                  </a:lnTo>
                  <a:lnTo>
                    <a:pt x="1540" y="908"/>
                  </a:lnTo>
                  <a:lnTo>
                    <a:pt x="1511" y="901"/>
                  </a:lnTo>
                  <a:lnTo>
                    <a:pt x="1432" y="923"/>
                  </a:lnTo>
                  <a:lnTo>
                    <a:pt x="1368" y="890"/>
                  </a:lnTo>
                  <a:lnTo>
                    <a:pt x="1326" y="894"/>
                  </a:lnTo>
                  <a:lnTo>
                    <a:pt x="1310" y="868"/>
                  </a:lnTo>
                  <a:lnTo>
                    <a:pt x="1268" y="848"/>
                  </a:lnTo>
                  <a:lnTo>
                    <a:pt x="1245" y="868"/>
                  </a:lnTo>
                  <a:lnTo>
                    <a:pt x="1243" y="906"/>
                  </a:lnTo>
                  <a:lnTo>
                    <a:pt x="1149" y="890"/>
                  </a:lnTo>
                  <a:lnTo>
                    <a:pt x="1085" y="932"/>
                  </a:lnTo>
                  <a:lnTo>
                    <a:pt x="1055" y="948"/>
                  </a:lnTo>
                  <a:lnTo>
                    <a:pt x="1049" y="981"/>
                  </a:lnTo>
                  <a:lnTo>
                    <a:pt x="1008" y="977"/>
                  </a:lnTo>
                  <a:lnTo>
                    <a:pt x="999" y="1026"/>
                  </a:lnTo>
                  <a:lnTo>
                    <a:pt x="960" y="1037"/>
                  </a:lnTo>
                  <a:lnTo>
                    <a:pt x="972" y="1072"/>
                  </a:lnTo>
                  <a:lnTo>
                    <a:pt x="964" y="1103"/>
                  </a:lnTo>
                  <a:lnTo>
                    <a:pt x="902" y="1143"/>
                  </a:lnTo>
                  <a:lnTo>
                    <a:pt x="865" y="1152"/>
                  </a:lnTo>
                  <a:lnTo>
                    <a:pt x="861" y="1181"/>
                  </a:lnTo>
                  <a:lnTo>
                    <a:pt x="875" y="1190"/>
                  </a:lnTo>
                  <a:lnTo>
                    <a:pt x="875" y="1217"/>
                  </a:lnTo>
                  <a:lnTo>
                    <a:pt x="854" y="1212"/>
                  </a:lnTo>
                  <a:lnTo>
                    <a:pt x="827" y="1230"/>
                  </a:lnTo>
                  <a:lnTo>
                    <a:pt x="815" y="1190"/>
                  </a:lnTo>
                  <a:lnTo>
                    <a:pt x="792" y="1221"/>
                  </a:lnTo>
                  <a:lnTo>
                    <a:pt x="721" y="1217"/>
                  </a:lnTo>
                  <a:lnTo>
                    <a:pt x="686" y="1264"/>
                  </a:lnTo>
                  <a:lnTo>
                    <a:pt x="663" y="1250"/>
                  </a:lnTo>
                  <a:lnTo>
                    <a:pt x="661" y="1232"/>
                  </a:lnTo>
                  <a:lnTo>
                    <a:pt x="596" y="1190"/>
                  </a:lnTo>
                  <a:lnTo>
                    <a:pt x="546" y="1212"/>
                  </a:lnTo>
                  <a:lnTo>
                    <a:pt x="548" y="1177"/>
                  </a:lnTo>
                  <a:lnTo>
                    <a:pt x="536" y="1168"/>
                  </a:lnTo>
                  <a:lnTo>
                    <a:pt x="546" y="1157"/>
                  </a:lnTo>
                  <a:lnTo>
                    <a:pt x="530" y="1155"/>
                  </a:lnTo>
                  <a:lnTo>
                    <a:pt x="530" y="1126"/>
                  </a:lnTo>
                  <a:lnTo>
                    <a:pt x="550" y="1139"/>
                  </a:lnTo>
                  <a:lnTo>
                    <a:pt x="559" y="1126"/>
                  </a:lnTo>
                  <a:lnTo>
                    <a:pt x="540" y="1103"/>
                  </a:lnTo>
                  <a:lnTo>
                    <a:pt x="530" y="1123"/>
                  </a:lnTo>
                  <a:lnTo>
                    <a:pt x="525" y="1086"/>
                  </a:lnTo>
                  <a:lnTo>
                    <a:pt x="505" y="1079"/>
                  </a:lnTo>
                  <a:lnTo>
                    <a:pt x="484" y="1043"/>
                  </a:lnTo>
                  <a:lnTo>
                    <a:pt x="507" y="1043"/>
                  </a:lnTo>
                  <a:lnTo>
                    <a:pt x="505" y="1028"/>
                  </a:lnTo>
                  <a:lnTo>
                    <a:pt x="519" y="1023"/>
                  </a:lnTo>
                  <a:lnTo>
                    <a:pt x="559" y="1028"/>
                  </a:lnTo>
                  <a:lnTo>
                    <a:pt x="525" y="977"/>
                  </a:lnTo>
                  <a:lnTo>
                    <a:pt x="461" y="992"/>
                  </a:lnTo>
                  <a:lnTo>
                    <a:pt x="469" y="997"/>
                  </a:lnTo>
                  <a:lnTo>
                    <a:pt x="455" y="1010"/>
                  </a:lnTo>
                  <a:lnTo>
                    <a:pt x="444" y="999"/>
                  </a:lnTo>
                  <a:lnTo>
                    <a:pt x="432" y="1046"/>
                  </a:lnTo>
                  <a:lnTo>
                    <a:pt x="446" y="1059"/>
                  </a:lnTo>
                  <a:lnTo>
                    <a:pt x="457" y="1106"/>
                  </a:lnTo>
                  <a:lnTo>
                    <a:pt x="490" y="1143"/>
                  </a:lnTo>
                  <a:lnTo>
                    <a:pt x="475" y="1150"/>
                  </a:lnTo>
                  <a:lnTo>
                    <a:pt x="465" y="1186"/>
                  </a:lnTo>
                  <a:lnTo>
                    <a:pt x="450" y="1181"/>
                  </a:lnTo>
                  <a:lnTo>
                    <a:pt x="450" y="1161"/>
                  </a:lnTo>
                  <a:lnTo>
                    <a:pt x="421" y="1181"/>
                  </a:lnTo>
                  <a:lnTo>
                    <a:pt x="396" y="1157"/>
                  </a:lnTo>
                  <a:lnTo>
                    <a:pt x="368" y="1115"/>
                  </a:lnTo>
                  <a:lnTo>
                    <a:pt x="347" y="1115"/>
                  </a:lnTo>
                  <a:lnTo>
                    <a:pt x="345" y="1086"/>
                  </a:lnTo>
                  <a:lnTo>
                    <a:pt x="270" y="1026"/>
                  </a:lnTo>
                  <a:lnTo>
                    <a:pt x="299" y="1006"/>
                  </a:lnTo>
                  <a:lnTo>
                    <a:pt x="289" y="990"/>
                  </a:lnTo>
                  <a:lnTo>
                    <a:pt x="310" y="974"/>
                  </a:lnTo>
                  <a:lnTo>
                    <a:pt x="247" y="994"/>
                  </a:lnTo>
                  <a:lnTo>
                    <a:pt x="245" y="1010"/>
                  </a:lnTo>
                  <a:lnTo>
                    <a:pt x="224" y="1003"/>
                  </a:lnTo>
                  <a:lnTo>
                    <a:pt x="245" y="1026"/>
                  </a:lnTo>
                  <a:lnTo>
                    <a:pt x="270" y="1023"/>
                  </a:lnTo>
                  <a:lnTo>
                    <a:pt x="229" y="1046"/>
                  </a:lnTo>
                  <a:lnTo>
                    <a:pt x="206" y="1023"/>
                  </a:lnTo>
                  <a:lnTo>
                    <a:pt x="222" y="1006"/>
                  </a:lnTo>
                  <a:lnTo>
                    <a:pt x="193" y="1003"/>
                  </a:lnTo>
                  <a:lnTo>
                    <a:pt x="195" y="988"/>
                  </a:lnTo>
                  <a:lnTo>
                    <a:pt x="168" y="997"/>
                  </a:lnTo>
                  <a:lnTo>
                    <a:pt x="160" y="1023"/>
                  </a:lnTo>
                  <a:lnTo>
                    <a:pt x="137" y="1023"/>
                  </a:lnTo>
                  <a:lnTo>
                    <a:pt x="135" y="988"/>
                  </a:lnTo>
                  <a:lnTo>
                    <a:pt x="112" y="952"/>
                  </a:lnTo>
                  <a:lnTo>
                    <a:pt x="49" y="959"/>
                  </a:lnTo>
                  <a:lnTo>
                    <a:pt x="39" y="946"/>
                  </a:lnTo>
                  <a:lnTo>
                    <a:pt x="43" y="930"/>
                  </a:lnTo>
                  <a:lnTo>
                    <a:pt x="68" y="890"/>
                  </a:lnTo>
                  <a:lnTo>
                    <a:pt x="56" y="843"/>
                  </a:lnTo>
                  <a:lnTo>
                    <a:pt x="68" y="832"/>
                  </a:lnTo>
                  <a:lnTo>
                    <a:pt x="62" y="797"/>
                  </a:lnTo>
                  <a:lnTo>
                    <a:pt x="0" y="785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2" name="Freeform 108"/>
            <p:cNvSpPr>
              <a:spLocks/>
            </p:cNvSpPr>
            <p:nvPr/>
          </p:nvSpPr>
          <p:spPr bwMode="auto">
            <a:xfrm>
              <a:off x="500" y="1337"/>
              <a:ext cx="1330" cy="824"/>
            </a:xfrm>
            <a:custGeom>
              <a:avLst/>
              <a:gdLst>
                <a:gd name="T0" fmla="*/ 97 w 1363"/>
                <a:gd name="T1" fmla="*/ 93 h 879"/>
                <a:gd name="T2" fmla="*/ 150 w 1363"/>
                <a:gd name="T3" fmla="*/ 80 h 879"/>
                <a:gd name="T4" fmla="*/ 230 w 1363"/>
                <a:gd name="T5" fmla="*/ 82 h 879"/>
                <a:gd name="T6" fmla="*/ 355 w 1363"/>
                <a:gd name="T7" fmla="*/ 95 h 879"/>
                <a:gd name="T8" fmla="*/ 399 w 1363"/>
                <a:gd name="T9" fmla="*/ 130 h 879"/>
                <a:gd name="T10" fmla="*/ 509 w 1363"/>
                <a:gd name="T11" fmla="*/ 149 h 879"/>
                <a:gd name="T12" fmla="*/ 488 w 1363"/>
                <a:gd name="T13" fmla="*/ 114 h 879"/>
                <a:gd name="T14" fmla="*/ 584 w 1363"/>
                <a:gd name="T15" fmla="*/ 132 h 879"/>
                <a:gd name="T16" fmla="*/ 665 w 1363"/>
                <a:gd name="T17" fmla="*/ 122 h 879"/>
                <a:gd name="T18" fmla="*/ 672 w 1363"/>
                <a:gd name="T19" fmla="*/ 122 h 879"/>
                <a:gd name="T20" fmla="*/ 688 w 1363"/>
                <a:gd name="T21" fmla="*/ 120 h 879"/>
                <a:gd name="T22" fmla="*/ 718 w 1363"/>
                <a:gd name="T23" fmla="*/ 80 h 879"/>
                <a:gd name="T24" fmla="*/ 694 w 1363"/>
                <a:gd name="T25" fmla="*/ 0 h 879"/>
                <a:gd name="T26" fmla="*/ 737 w 1363"/>
                <a:gd name="T27" fmla="*/ 58 h 879"/>
                <a:gd name="T28" fmla="*/ 752 w 1363"/>
                <a:gd name="T29" fmla="*/ 82 h 879"/>
                <a:gd name="T30" fmla="*/ 806 w 1363"/>
                <a:gd name="T31" fmla="*/ 117 h 879"/>
                <a:gd name="T32" fmla="*/ 840 w 1363"/>
                <a:gd name="T33" fmla="*/ 105 h 879"/>
                <a:gd name="T34" fmla="*/ 903 w 1363"/>
                <a:gd name="T35" fmla="*/ 91 h 879"/>
                <a:gd name="T36" fmla="*/ 903 w 1363"/>
                <a:gd name="T37" fmla="*/ 152 h 879"/>
                <a:gd name="T38" fmla="*/ 826 w 1363"/>
                <a:gd name="T39" fmla="*/ 167 h 879"/>
                <a:gd name="T40" fmla="*/ 790 w 1363"/>
                <a:gd name="T41" fmla="*/ 202 h 879"/>
                <a:gd name="T42" fmla="*/ 765 w 1363"/>
                <a:gd name="T43" fmla="*/ 255 h 879"/>
                <a:gd name="T44" fmla="*/ 737 w 1363"/>
                <a:gd name="T45" fmla="*/ 275 h 879"/>
                <a:gd name="T46" fmla="*/ 704 w 1363"/>
                <a:gd name="T47" fmla="*/ 314 h 879"/>
                <a:gd name="T48" fmla="*/ 732 w 1363"/>
                <a:gd name="T49" fmla="*/ 429 h 879"/>
                <a:gd name="T50" fmla="*/ 840 w 1363"/>
                <a:gd name="T51" fmla="*/ 481 h 879"/>
                <a:gd name="T52" fmla="*/ 903 w 1363"/>
                <a:gd name="T53" fmla="*/ 543 h 879"/>
                <a:gd name="T54" fmla="*/ 928 w 1363"/>
                <a:gd name="T55" fmla="*/ 570 h 879"/>
                <a:gd name="T56" fmla="*/ 983 w 1363"/>
                <a:gd name="T57" fmla="*/ 445 h 879"/>
                <a:gd name="T58" fmla="*/ 970 w 1363"/>
                <a:gd name="T59" fmla="*/ 358 h 879"/>
                <a:gd name="T60" fmla="*/ 964 w 1363"/>
                <a:gd name="T61" fmla="*/ 307 h 879"/>
                <a:gd name="T62" fmla="*/ 1018 w 1363"/>
                <a:gd name="T63" fmla="*/ 282 h 879"/>
                <a:gd name="T64" fmla="*/ 1085 w 1363"/>
                <a:gd name="T65" fmla="*/ 347 h 879"/>
                <a:gd name="T66" fmla="*/ 1066 w 1363"/>
                <a:gd name="T67" fmla="*/ 389 h 879"/>
                <a:gd name="T68" fmla="*/ 1108 w 1363"/>
                <a:gd name="T69" fmla="*/ 384 h 879"/>
                <a:gd name="T70" fmla="*/ 1151 w 1363"/>
                <a:gd name="T71" fmla="*/ 362 h 879"/>
                <a:gd name="T72" fmla="*/ 1162 w 1363"/>
                <a:gd name="T73" fmla="*/ 376 h 879"/>
                <a:gd name="T74" fmla="*/ 1190 w 1363"/>
                <a:gd name="T75" fmla="*/ 392 h 879"/>
                <a:gd name="T76" fmla="*/ 1192 w 1363"/>
                <a:gd name="T77" fmla="*/ 415 h 879"/>
                <a:gd name="T78" fmla="*/ 1198 w 1363"/>
                <a:gd name="T79" fmla="*/ 447 h 879"/>
                <a:gd name="T80" fmla="*/ 1269 w 1363"/>
                <a:gd name="T81" fmla="*/ 486 h 879"/>
                <a:gd name="T82" fmla="*/ 1273 w 1363"/>
                <a:gd name="T83" fmla="*/ 516 h 879"/>
                <a:gd name="T84" fmla="*/ 1297 w 1363"/>
                <a:gd name="T85" fmla="*/ 543 h 879"/>
                <a:gd name="T86" fmla="*/ 1062 w 1363"/>
                <a:gd name="T87" fmla="*/ 667 h 879"/>
                <a:gd name="T88" fmla="*/ 1131 w 1363"/>
                <a:gd name="T89" fmla="*/ 639 h 879"/>
                <a:gd name="T90" fmla="*/ 1210 w 1363"/>
                <a:gd name="T91" fmla="*/ 696 h 879"/>
                <a:gd name="T92" fmla="*/ 1212 w 1363"/>
                <a:gd name="T93" fmla="*/ 701 h 879"/>
                <a:gd name="T94" fmla="*/ 1179 w 1363"/>
                <a:gd name="T95" fmla="*/ 697 h 879"/>
                <a:gd name="T96" fmla="*/ 1111 w 1363"/>
                <a:gd name="T97" fmla="*/ 691 h 879"/>
                <a:gd name="T98" fmla="*/ 990 w 1363"/>
                <a:gd name="T99" fmla="*/ 716 h 879"/>
                <a:gd name="T100" fmla="*/ 943 w 1363"/>
                <a:gd name="T101" fmla="*/ 752 h 879"/>
                <a:gd name="T102" fmla="*/ 889 w 1363"/>
                <a:gd name="T103" fmla="*/ 748 h 879"/>
                <a:gd name="T104" fmla="*/ 928 w 1363"/>
                <a:gd name="T105" fmla="*/ 709 h 879"/>
                <a:gd name="T106" fmla="*/ 851 w 1363"/>
                <a:gd name="T107" fmla="*/ 640 h 879"/>
                <a:gd name="T108" fmla="*/ 818 w 1363"/>
                <a:gd name="T109" fmla="*/ 635 h 879"/>
                <a:gd name="T110" fmla="*/ 696 w 1363"/>
                <a:gd name="T111" fmla="*/ 607 h 879"/>
                <a:gd name="T112" fmla="*/ 249 w 1363"/>
                <a:gd name="T113" fmla="*/ 596 h 879"/>
                <a:gd name="T114" fmla="*/ 198 w 1363"/>
                <a:gd name="T115" fmla="*/ 539 h 879"/>
                <a:gd name="T116" fmla="*/ 164 w 1363"/>
                <a:gd name="T117" fmla="*/ 449 h 879"/>
                <a:gd name="T118" fmla="*/ 45 w 1363"/>
                <a:gd name="T119" fmla="*/ 367 h 87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363" h="879">
                  <a:moveTo>
                    <a:pt x="0" y="388"/>
                  </a:moveTo>
                  <a:lnTo>
                    <a:pt x="0" y="82"/>
                  </a:lnTo>
                  <a:lnTo>
                    <a:pt x="108" y="122"/>
                  </a:lnTo>
                  <a:lnTo>
                    <a:pt x="101" y="106"/>
                  </a:lnTo>
                  <a:lnTo>
                    <a:pt x="112" y="95"/>
                  </a:lnTo>
                  <a:lnTo>
                    <a:pt x="178" y="62"/>
                  </a:lnTo>
                  <a:lnTo>
                    <a:pt x="126" y="104"/>
                  </a:lnTo>
                  <a:lnTo>
                    <a:pt x="158" y="91"/>
                  </a:lnTo>
                  <a:lnTo>
                    <a:pt x="158" y="99"/>
                  </a:lnTo>
                  <a:lnTo>
                    <a:pt x="212" y="64"/>
                  </a:lnTo>
                  <a:lnTo>
                    <a:pt x="206" y="53"/>
                  </a:lnTo>
                  <a:lnTo>
                    <a:pt x="242" y="93"/>
                  </a:lnTo>
                  <a:lnTo>
                    <a:pt x="265" y="68"/>
                  </a:lnTo>
                  <a:lnTo>
                    <a:pt x="263" y="93"/>
                  </a:lnTo>
                  <a:lnTo>
                    <a:pt x="292" y="77"/>
                  </a:lnTo>
                  <a:lnTo>
                    <a:pt x="373" y="108"/>
                  </a:lnTo>
                  <a:lnTo>
                    <a:pt x="408" y="106"/>
                  </a:lnTo>
                  <a:lnTo>
                    <a:pt x="429" y="126"/>
                  </a:lnTo>
                  <a:lnTo>
                    <a:pt x="404" y="139"/>
                  </a:lnTo>
                  <a:lnTo>
                    <a:pt x="419" y="148"/>
                  </a:lnTo>
                  <a:lnTo>
                    <a:pt x="492" y="139"/>
                  </a:lnTo>
                  <a:lnTo>
                    <a:pt x="525" y="166"/>
                  </a:lnTo>
                  <a:lnTo>
                    <a:pt x="529" y="182"/>
                  </a:lnTo>
                  <a:lnTo>
                    <a:pt x="535" y="170"/>
                  </a:lnTo>
                  <a:lnTo>
                    <a:pt x="525" y="148"/>
                  </a:lnTo>
                  <a:lnTo>
                    <a:pt x="558" y="119"/>
                  </a:lnTo>
                  <a:lnTo>
                    <a:pt x="527" y="137"/>
                  </a:lnTo>
                  <a:lnTo>
                    <a:pt x="512" y="130"/>
                  </a:lnTo>
                  <a:lnTo>
                    <a:pt x="554" y="106"/>
                  </a:lnTo>
                  <a:lnTo>
                    <a:pt x="577" y="137"/>
                  </a:lnTo>
                  <a:lnTo>
                    <a:pt x="600" y="137"/>
                  </a:lnTo>
                  <a:lnTo>
                    <a:pt x="614" y="150"/>
                  </a:lnTo>
                  <a:lnTo>
                    <a:pt x="679" y="148"/>
                  </a:lnTo>
                  <a:lnTo>
                    <a:pt x="677" y="137"/>
                  </a:lnTo>
                  <a:lnTo>
                    <a:pt x="696" y="155"/>
                  </a:lnTo>
                  <a:lnTo>
                    <a:pt x="698" y="139"/>
                  </a:lnTo>
                  <a:lnTo>
                    <a:pt x="683" y="146"/>
                  </a:lnTo>
                  <a:lnTo>
                    <a:pt x="673" y="128"/>
                  </a:lnTo>
                  <a:lnTo>
                    <a:pt x="698" y="126"/>
                  </a:lnTo>
                  <a:lnTo>
                    <a:pt x="706" y="139"/>
                  </a:lnTo>
                  <a:lnTo>
                    <a:pt x="714" y="135"/>
                  </a:lnTo>
                  <a:lnTo>
                    <a:pt x="710" y="155"/>
                  </a:lnTo>
                  <a:lnTo>
                    <a:pt x="727" y="168"/>
                  </a:lnTo>
                  <a:lnTo>
                    <a:pt x="723" y="137"/>
                  </a:lnTo>
                  <a:lnTo>
                    <a:pt x="754" y="119"/>
                  </a:lnTo>
                  <a:lnTo>
                    <a:pt x="746" y="106"/>
                  </a:lnTo>
                  <a:lnTo>
                    <a:pt x="737" y="115"/>
                  </a:lnTo>
                  <a:lnTo>
                    <a:pt x="754" y="91"/>
                  </a:lnTo>
                  <a:lnTo>
                    <a:pt x="708" y="71"/>
                  </a:lnTo>
                  <a:lnTo>
                    <a:pt x="712" y="26"/>
                  </a:lnTo>
                  <a:lnTo>
                    <a:pt x="723" y="26"/>
                  </a:lnTo>
                  <a:lnTo>
                    <a:pt x="729" y="0"/>
                  </a:lnTo>
                  <a:lnTo>
                    <a:pt x="765" y="26"/>
                  </a:lnTo>
                  <a:lnTo>
                    <a:pt x="765" y="44"/>
                  </a:lnTo>
                  <a:lnTo>
                    <a:pt x="790" y="66"/>
                  </a:lnTo>
                  <a:lnTo>
                    <a:pt x="774" y="66"/>
                  </a:lnTo>
                  <a:lnTo>
                    <a:pt x="780" y="73"/>
                  </a:lnTo>
                  <a:lnTo>
                    <a:pt x="772" y="84"/>
                  </a:lnTo>
                  <a:lnTo>
                    <a:pt x="801" y="91"/>
                  </a:lnTo>
                  <a:lnTo>
                    <a:pt x="790" y="93"/>
                  </a:lnTo>
                  <a:lnTo>
                    <a:pt x="807" y="130"/>
                  </a:lnTo>
                  <a:lnTo>
                    <a:pt x="821" y="99"/>
                  </a:lnTo>
                  <a:lnTo>
                    <a:pt x="842" y="110"/>
                  </a:lnTo>
                  <a:lnTo>
                    <a:pt x="846" y="133"/>
                  </a:lnTo>
                  <a:lnTo>
                    <a:pt x="838" y="139"/>
                  </a:lnTo>
                  <a:lnTo>
                    <a:pt x="857" y="168"/>
                  </a:lnTo>
                  <a:lnTo>
                    <a:pt x="867" y="162"/>
                  </a:lnTo>
                  <a:lnTo>
                    <a:pt x="882" y="119"/>
                  </a:lnTo>
                  <a:lnTo>
                    <a:pt x="898" y="115"/>
                  </a:lnTo>
                  <a:lnTo>
                    <a:pt x="886" y="79"/>
                  </a:lnTo>
                  <a:lnTo>
                    <a:pt x="930" y="82"/>
                  </a:lnTo>
                  <a:lnTo>
                    <a:pt x="948" y="104"/>
                  </a:lnTo>
                  <a:lnTo>
                    <a:pt x="942" y="113"/>
                  </a:lnTo>
                  <a:lnTo>
                    <a:pt x="951" y="119"/>
                  </a:lnTo>
                  <a:lnTo>
                    <a:pt x="932" y="126"/>
                  </a:lnTo>
                  <a:lnTo>
                    <a:pt x="948" y="173"/>
                  </a:lnTo>
                  <a:lnTo>
                    <a:pt x="921" y="197"/>
                  </a:lnTo>
                  <a:lnTo>
                    <a:pt x="909" y="186"/>
                  </a:lnTo>
                  <a:lnTo>
                    <a:pt x="915" y="202"/>
                  </a:lnTo>
                  <a:lnTo>
                    <a:pt x="867" y="190"/>
                  </a:lnTo>
                  <a:lnTo>
                    <a:pt x="878" y="208"/>
                  </a:lnTo>
                  <a:lnTo>
                    <a:pt x="859" y="228"/>
                  </a:lnTo>
                  <a:lnTo>
                    <a:pt x="811" y="210"/>
                  </a:lnTo>
                  <a:lnTo>
                    <a:pt x="830" y="230"/>
                  </a:lnTo>
                  <a:lnTo>
                    <a:pt x="863" y="235"/>
                  </a:lnTo>
                  <a:lnTo>
                    <a:pt x="838" y="273"/>
                  </a:lnTo>
                  <a:lnTo>
                    <a:pt x="815" y="270"/>
                  </a:lnTo>
                  <a:lnTo>
                    <a:pt x="803" y="290"/>
                  </a:lnTo>
                  <a:lnTo>
                    <a:pt x="758" y="273"/>
                  </a:lnTo>
                  <a:lnTo>
                    <a:pt x="801" y="290"/>
                  </a:lnTo>
                  <a:lnTo>
                    <a:pt x="803" y="306"/>
                  </a:lnTo>
                  <a:lnTo>
                    <a:pt x="774" y="313"/>
                  </a:lnTo>
                  <a:lnTo>
                    <a:pt x="780" y="319"/>
                  </a:lnTo>
                  <a:lnTo>
                    <a:pt x="772" y="319"/>
                  </a:lnTo>
                  <a:lnTo>
                    <a:pt x="772" y="335"/>
                  </a:lnTo>
                  <a:lnTo>
                    <a:pt x="739" y="357"/>
                  </a:lnTo>
                  <a:lnTo>
                    <a:pt x="733" y="428"/>
                  </a:lnTo>
                  <a:lnTo>
                    <a:pt x="743" y="441"/>
                  </a:lnTo>
                  <a:lnTo>
                    <a:pt x="763" y="432"/>
                  </a:lnTo>
                  <a:lnTo>
                    <a:pt x="769" y="489"/>
                  </a:lnTo>
                  <a:lnTo>
                    <a:pt x="794" y="478"/>
                  </a:lnTo>
                  <a:lnTo>
                    <a:pt x="824" y="491"/>
                  </a:lnTo>
                  <a:lnTo>
                    <a:pt x="886" y="531"/>
                  </a:lnTo>
                  <a:lnTo>
                    <a:pt x="882" y="547"/>
                  </a:lnTo>
                  <a:lnTo>
                    <a:pt x="888" y="536"/>
                  </a:lnTo>
                  <a:lnTo>
                    <a:pt x="934" y="538"/>
                  </a:lnTo>
                  <a:lnTo>
                    <a:pt x="934" y="598"/>
                  </a:lnTo>
                  <a:lnTo>
                    <a:pt x="948" y="618"/>
                  </a:lnTo>
                  <a:lnTo>
                    <a:pt x="938" y="620"/>
                  </a:lnTo>
                  <a:lnTo>
                    <a:pt x="961" y="631"/>
                  </a:lnTo>
                  <a:lnTo>
                    <a:pt x="953" y="651"/>
                  </a:lnTo>
                  <a:lnTo>
                    <a:pt x="975" y="649"/>
                  </a:lnTo>
                  <a:lnTo>
                    <a:pt x="1007" y="618"/>
                  </a:lnTo>
                  <a:lnTo>
                    <a:pt x="992" y="609"/>
                  </a:lnTo>
                  <a:lnTo>
                    <a:pt x="975" y="556"/>
                  </a:lnTo>
                  <a:lnTo>
                    <a:pt x="1032" y="507"/>
                  </a:lnTo>
                  <a:lnTo>
                    <a:pt x="1025" y="507"/>
                  </a:lnTo>
                  <a:lnTo>
                    <a:pt x="1011" y="448"/>
                  </a:lnTo>
                  <a:lnTo>
                    <a:pt x="990" y="432"/>
                  </a:lnTo>
                  <a:lnTo>
                    <a:pt x="1019" y="408"/>
                  </a:lnTo>
                  <a:lnTo>
                    <a:pt x="1009" y="397"/>
                  </a:lnTo>
                  <a:lnTo>
                    <a:pt x="1013" y="375"/>
                  </a:lnTo>
                  <a:lnTo>
                    <a:pt x="1000" y="370"/>
                  </a:lnTo>
                  <a:lnTo>
                    <a:pt x="1013" y="350"/>
                  </a:lnTo>
                  <a:lnTo>
                    <a:pt x="1000" y="337"/>
                  </a:lnTo>
                  <a:lnTo>
                    <a:pt x="1007" y="319"/>
                  </a:lnTo>
                  <a:lnTo>
                    <a:pt x="1050" y="330"/>
                  </a:lnTo>
                  <a:lnTo>
                    <a:pt x="1069" y="321"/>
                  </a:lnTo>
                  <a:lnTo>
                    <a:pt x="1107" y="350"/>
                  </a:lnTo>
                  <a:lnTo>
                    <a:pt x="1107" y="364"/>
                  </a:lnTo>
                  <a:lnTo>
                    <a:pt x="1138" y="366"/>
                  </a:lnTo>
                  <a:lnTo>
                    <a:pt x="1140" y="395"/>
                  </a:lnTo>
                  <a:lnTo>
                    <a:pt x="1111" y="395"/>
                  </a:lnTo>
                  <a:lnTo>
                    <a:pt x="1136" y="399"/>
                  </a:lnTo>
                  <a:lnTo>
                    <a:pt x="1144" y="419"/>
                  </a:lnTo>
                  <a:lnTo>
                    <a:pt x="1119" y="443"/>
                  </a:lnTo>
                  <a:lnTo>
                    <a:pt x="1157" y="430"/>
                  </a:lnTo>
                  <a:lnTo>
                    <a:pt x="1159" y="452"/>
                  </a:lnTo>
                  <a:lnTo>
                    <a:pt x="1142" y="461"/>
                  </a:lnTo>
                  <a:lnTo>
                    <a:pt x="1163" y="437"/>
                  </a:lnTo>
                  <a:lnTo>
                    <a:pt x="1167" y="455"/>
                  </a:lnTo>
                  <a:lnTo>
                    <a:pt x="1188" y="430"/>
                  </a:lnTo>
                  <a:lnTo>
                    <a:pt x="1192" y="443"/>
                  </a:lnTo>
                  <a:lnTo>
                    <a:pt x="1209" y="412"/>
                  </a:lnTo>
                  <a:lnTo>
                    <a:pt x="1202" y="406"/>
                  </a:lnTo>
                  <a:lnTo>
                    <a:pt x="1219" y="388"/>
                  </a:lnTo>
                  <a:lnTo>
                    <a:pt x="1238" y="421"/>
                  </a:lnTo>
                  <a:lnTo>
                    <a:pt x="1221" y="428"/>
                  </a:lnTo>
                  <a:lnTo>
                    <a:pt x="1240" y="424"/>
                  </a:lnTo>
                  <a:lnTo>
                    <a:pt x="1246" y="437"/>
                  </a:lnTo>
                  <a:lnTo>
                    <a:pt x="1234" y="441"/>
                  </a:lnTo>
                  <a:lnTo>
                    <a:pt x="1250" y="446"/>
                  </a:lnTo>
                  <a:lnTo>
                    <a:pt x="1240" y="455"/>
                  </a:lnTo>
                  <a:lnTo>
                    <a:pt x="1252" y="452"/>
                  </a:lnTo>
                  <a:lnTo>
                    <a:pt x="1258" y="467"/>
                  </a:lnTo>
                  <a:lnTo>
                    <a:pt x="1252" y="473"/>
                  </a:lnTo>
                  <a:lnTo>
                    <a:pt x="1269" y="487"/>
                  </a:lnTo>
                  <a:lnTo>
                    <a:pt x="1244" y="498"/>
                  </a:lnTo>
                  <a:lnTo>
                    <a:pt x="1263" y="498"/>
                  </a:lnTo>
                  <a:lnTo>
                    <a:pt x="1258" y="509"/>
                  </a:lnTo>
                  <a:lnTo>
                    <a:pt x="1286" y="520"/>
                  </a:lnTo>
                  <a:lnTo>
                    <a:pt x="1296" y="545"/>
                  </a:lnTo>
                  <a:lnTo>
                    <a:pt x="1307" y="536"/>
                  </a:lnTo>
                  <a:lnTo>
                    <a:pt x="1332" y="553"/>
                  </a:lnTo>
                  <a:lnTo>
                    <a:pt x="1273" y="578"/>
                  </a:lnTo>
                  <a:lnTo>
                    <a:pt x="1286" y="589"/>
                  </a:lnTo>
                  <a:lnTo>
                    <a:pt x="1337" y="564"/>
                  </a:lnTo>
                  <a:lnTo>
                    <a:pt x="1337" y="587"/>
                  </a:lnTo>
                  <a:lnTo>
                    <a:pt x="1357" y="582"/>
                  </a:lnTo>
                  <a:lnTo>
                    <a:pt x="1362" y="591"/>
                  </a:lnTo>
                  <a:lnTo>
                    <a:pt x="1349" y="591"/>
                  </a:lnTo>
                  <a:lnTo>
                    <a:pt x="1362" y="618"/>
                  </a:lnTo>
                  <a:lnTo>
                    <a:pt x="1292" y="669"/>
                  </a:lnTo>
                  <a:lnTo>
                    <a:pt x="1192" y="669"/>
                  </a:lnTo>
                  <a:lnTo>
                    <a:pt x="1148" y="707"/>
                  </a:lnTo>
                  <a:lnTo>
                    <a:pt x="1115" y="758"/>
                  </a:lnTo>
                  <a:lnTo>
                    <a:pt x="1148" y="718"/>
                  </a:lnTo>
                  <a:lnTo>
                    <a:pt x="1204" y="695"/>
                  </a:lnTo>
                  <a:lnTo>
                    <a:pt x="1221" y="713"/>
                  </a:lnTo>
                  <a:lnTo>
                    <a:pt x="1188" y="727"/>
                  </a:lnTo>
                  <a:lnTo>
                    <a:pt x="1215" y="735"/>
                  </a:lnTo>
                  <a:lnTo>
                    <a:pt x="1209" y="751"/>
                  </a:lnTo>
                  <a:lnTo>
                    <a:pt x="1229" y="780"/>
                  </a:lnTo>
                  <a:lnTo>
                    <a:pt x="1271" y="791"/>
                  </a:lnTo>
                  <a:lnTo>
                    <a:pt x="1281" y="753"/>
                  </a:lnTo>
                  <a:lnTo>
                    <a:pt x="1281" y="778"/>
                  </a:lnTo>
                  <a:lnTo>
                    <a:pt x="1292" y="773"/>
                  </a:lnTo>
                  <a:lnTo>
                    <a:pt x="1273" y="798"/>
                  </a:lnTo>
                  <a:lnTo>
                    <a:pt x="1223" y="813"/>
                  </a:lnTo>
                  <a:lnTo>
                    <a:pt x="1206" y="840"/>
                  </a:lnTo>
                  <a:lnTo>
                    <a:pt x="1192" y="815"/>
                  </a:lnTo>
                  <a:lnTo>
                    <a:pt x="1238" y="793"/>
                  </a:lnTo>
                  <a:lnTo>
                    <a:pt x="1215" y="795"/>
                  </a:lnTo>
                  <a:lnTo>
                    <a:pt x="1219" y="780"/>
                  </a:lnTo>
                  <a:lnTo>
                    <a:pt x="1177" y="798"/>
                  </a:lnTo>
                  <a:lnTo>
                    <a:pt x="1167" y="786"/>
                  </a:lnTo>
                  <a:lnTo>
                    <a:pt x="1167" y="753"/>
                  </a:lnTo>
                  <a:lnTo>
                    <a:pt x="1140" y="744"/>
                  </a:lnTo>
                  <a:lnTo>
                    <a:pt x="1121" y="795"/>
                  </a:lnTo>
                  <a:lnTo>
                    <a:pt x="1040" y="815"/>
                  </a:lnTo>
                  <a:lnTo>
                    <a:pt x="984" y="835"/>
                  </a:lnTo>
                  <a:lnTo>
                    <a:pt x="975" y="846"/>
                  </a:lnTo>
                  <a:lnTo>
                    <a:pt x="988" y="846"/>
                  </a:lnTo>
                  <a:lnTo>
                    <a:pt x="990" y="855"/>
                  </a:lnTo>
                  <a:lnTo>
                    <a:pt x="921" y="878"/>
                  </a:lnTo>
                  <a:lnTo>
                    <a:pt x="926" y="866"/>
                  </a:lnTo>
                  <a:lnTo>
                    <a:pt x="932" y="860"/>
                  </a:lnTo>
                  <a:lnTo>
                    <a:pt x="934" y="851"/>
                  </a:lnTo>
                  <a:lnTo>
                    <a:pt x="942" y="842"/>
                  </a:lnTo>
                  <a:lnTo>
                    <a:pt x="946" y="798"/>
                  </a:lnTo>
                  <a:lnTo>
                    <a:pt x="957" y="813"/>
                  </a:lnTo>
                  <a:lnTo>
                    <a:pt x="975" y="806"/>
                  </a:lnTo>
                  <a:lnTo>
                    <a:pt x="961" y="780"/>
                  </a:lnTo>
                  <a:lnTo>
                    <a:pt x="903" y="767"/>
                  </a:lnTo>
                  <a:lnTo>
                    <a:pt x="898" y="767"/>
                  </a:lnTo>
                  <a:lnTo>
                    <a:pt x="894" y="729"/>
                  </a:lnTo>
                  <a:lnTo>
                    <a:pt x="882" y="731"/>
                  </a:lnTo>
                  <a:lnTo>
                    <a:pt x="871" y="709"/>
                  </a:lnTo>
                  <a:lnTo>
                    <a:pt x="859" y="709"/>
                  </a:lnTo>
                  <a:lnTo>
                    <a:pt x="859" y="722"/>
                  </a:lnTo>
                  <a:lnTo>
                    <a:pt x="844" y="702"/>
                  </a:lnTo>
                  <a:lnTo>
                    <a:pt x="817" y="729"/>
                  </a:lnTo>
                  <a:lnTo>
                    <a:pt x="739" y="709"/>
                  </a:lnTo>
                  <a:lnTo>
                    <a:pt x="731" y="691"/>
                  </a:lnTo>
                  <a:lnTo>
                    <a:pt x="729" y="704"/>
                  </a:lnTo>
                  <a:lnTo>
                    <a:pt x="292" y="704"/>
                  </a:lnTo>
                  <a:lnTo>
                    <a:pt x="286" y="682"/>
                  </a:lnTo>
                  <a:lnTo>
                    <a:pt x="261" y="678"/>
                  </a:lnTo>
                  <a:lnTo>
                    <a:pt x="263" y="664"/>
                  </a:lnTo>
                  <a:lnTo>
                    <a:pt x="212" y="647"/>
                  </a:lnTo>
                  <a:lnTo>
                    <a:pt x="219" y="638"/>
                  </a:lnTo>
                  <a:lnTo>
                    <a:pt x="208" y="613"/>
                  </a:lnTo>
                  <a:lnTo>
                    <a:pt x="193" y="609"/>
                  </a:lnTo>
                  <a:lnTo>
                    <a:pt x="168" y="558"/>
                  </a:lnTo>
                  <a:lnTo>
                    <a:pt x="172" y="542"/>
                  </a:lnTo>
                  <a:lnTo>
                    <a:pt x="172" y="511"/>
                  </a:lnTo>
                  <a:lnTo>
                    <a:pt x="143" y="498"/>
                  </a:lnTo>
                  <a:lnTo>
                    <a:pt x="87" y="404"/>
                  </a:lnTo>
                  <a:lnTo>
                    <a:pt x="56" y="430"/>
                  </a:lnTo>
                  <a:lnTo>
                    <a:pt x="47" y="417"/>
                  </a:lnTo>
                  <a:lnTo>
                    <a:pt x="43" y="415"/>
                  </a:lnTo>
                  <a:lnTo>
                    <a:pt x="29" y="388"/>
                  </a:lnTo>
                  <a:lnTo>
                    <a:pt x="0" y="388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689" y="1955"/>
              <a:ext cx="81" cy="54"/>
            </a:xfrm>
            <a:custGeom>
              <a:avLst/>
              <a:gdLst>
                <a:gd name="T0" fmla="*/ 0 w 83"/>
                <a:gd name="T1" fmla="*/ 0 h 58"/>
                <a:gd name="T2" fmla="*/ 42 w 83"/>
                <a:gd name="T3" fmla="*/ 8 h 58"/>
                <a:gd name="T4" fmla="*/ 78 w 83"/>
                <a:gd name="T5" fmla="*/ 49 h 58"/>
                <a:gd name="T6" fmla="*/ 57 w 83"/>
                <a:gd name="T7" fmla="*/ 42 h 58"/>
                <a:gd name="T8" fmla="*/ 0 w 83"/>
                <a:gd name="T9" fmla="*/ 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3" h="58">
                  <a:moveTo>
                    <a:pt x="0" y="0"/>
                  </a:moveTo>
                  <a:lnTo>
                    <a:pt x="44" y="10"/>
                  </a:lnTo>
                  <a:lnTo>
                    <a:pt x="82" y="57"/>
                  </a:lnTo>
                  <a:lnTo>
                    <a:pt x="59" y="48"/>
                  </a:lnTo>
                  <a:lnTo>
                    <a:pt x="0" y="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728" y="1242"/>
              <a:ext cx="165" cy="127"/>
            </a:xfrm>
            <a:custGeom>
              <a:avLst/>
              <a:gdLst>
                <a:gd name="T0" fmla="*/ 0 w 169"/>
                <a:gd name="T1" fmla="*/ 88 h 135"/>
                <a:gd name="T2" fmla="*/ 8 w 169"/>
                <a:gd name="T3" fmla="*/ 74 h 135"/>
                <a:gd name="T4" fmla="*/ 29 w 169"/>
                <a:gd name="T5" fmla="*/ 25 h 135"/>
                <a:gd name="T6" fmla="*/ 21 w 169"/>
                <a:gd name="T7" fmla="*/ 6 h 135"/>
                <a:gd name="T8" fmla="*/ 67 w 169"/>
                <a:gd name="T9" fmla="*/ 0 h 135"/>
                <a:gd name="T10" fmla="*/ 102 w 169"/>
                <a:gd name="T11" fmla="*/ 20 h 135"/>
                <a:gd name="T12" fmla="*/ 124 w 169"/>
                <a:gd name="T13" fmla="*/ 9 h 135"/>
                <a:gd name="T14" fmla="*/ 160 w 169"/>
                <a:gd name="T15" fmla="*/ 36 h 135"/>
                <a:gd name="T16" fmla="*/ 86 w 169"/>
                <a:gd name="T17" fmla="*/ 81 h 135"/>
                <a:gd name="T18" fmla="*/ 80 w 169"/>
                <a:gd name="T19" fmla="*/ 106 h 135"/>
                <a:gd name="T20" fmla="*/ 44 w 169"/>
                <a:gd name="T21" fmla="*/ 119 h 135"/>
                <a:gd name="T22" fmla="*/ 27 w 169"/>
                <a:gd name="T23" fmla="*/ 97 h 135"/>
                <a:gd name="T24" fmla="*/ 0 w 169"/>
                <a:gd name="T25" fmla="*/ 88 h 1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9" h="135">
                  <a:moveTo>
                    <a:pt x="0" y="100"/>
                  </a:moveTo>
                  <a:lnTo>
                    <a:pt x="8" y="84"/>
                  </a:lnTo>
                  <a:lnTo>
                    <a:pt x="31" y="29"/>
                  </a:lnTo>
                  <a:lnTo>
                    <a:pt x="21" y="6"/>
                  </a:lnTo>
                  <a:lnTo>
                    <a:pt x="71" y="0"/>
                  </a:lnTo>
                  <a:lnTo>
                    <a:pt x="107" y="22"/>
                  </a:lnTo>
                  <a:lnTo>
                    <a:pt x="130" y="11"/>
                  </a:lnTo>
                  <a:lnTo>
                    <a:pt x="168" y="40"/>
                  </a:lnTo>
                  <a:lnTo>
                    <a:pt x="90" y="91"/>
                  </a:lnTo>
                  <a:lnTo>
                    <a:pt x="84" y="120"/>
                  </a:lnTo>
                  <a:lnTo>
                    <a:pt x="46" y="134"/>
                  </a:lnTo>
                  <a:lnTo>
                    <a:pt x="29" y="109"/>
                  </a:lnTo>
                  <a:lnTo>
                    <a:pt x="0" y="10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773" y="1126"/>
              <a:ext cx="115" cy="72"/>
            </a:xfrm>
            <a:custGeom>
              <a:avLst/>
              <a:gdLst>
                <a:gd name="T0" fmla="*/ 0 w 118"/>
                <a:gd name="T1" fmla="*/ 50 h 77"/>
                <a:gd name="T2" fmla="*/ 25 w 118"/>
                <a:gd name="T3" fmla="*/ 61 h 77"/>
                <a:gd name="T4" fmla="*/ 33 w 118"/>
                <a:gd name="T5" fmla="*/ 48 h 77"/>
                <a:gd name="T6" fmla="*/ 37 w 118"/>
                <a:gd name="T7" fmla="*/ 66 h 77"/>
                <a:gd name="T8" fmla="*/ 50 w 118"/>
                <a:gd name="T9" fmla="*/ 61 h 77"/>
                <a:gd name="T10" fmla="*/ 48 w 118"/>
                <a:gd name="T11" fmla="*/ 45 h 77"/>
                <a:gd name="T12" fmla="*/ 58 w 118"/>
                <a:gd name="T13" fmla="*/ 52 h 77"/>
                <a:gd name="T14" fmla="*/ 67 w 118"/>
                <a:gd name="T15" fmla="*/ 29 h 77"/>
                <a:gd name="T16" fmla="*/ 75 w 118"/>
                <a:gd name="T17" fmla="*/ 27 h 77"/>
                <a:gd name="T18" fmla="*/ 81 w 118"/>
                <a:gd name="T19" fmla="*/ 48 h 77"/>
                <a:gd name="T20" fmla="*/ 102 w 118"/>
                <a:gd name="T21" fmla="*/ 34 h 77"/>
                <a:gd name="T22" fmla="*/ 98 w 118"/>
                <a:gd name="T23" fmla="*/ 13 h 77"/>
                <a:gd name="T24" fmla="*/ 111 w 118"/>
                <a:gd name="T25" fmla="*/ 9 h 77"/>
                <a:gd name="T26" fmla="*/ 96 w 118"/>
                <a:gd name="T27" fmla="*/ 0 h 77"/>
                <a:gd name="T28" fmla="*/ 56 w 118"/>
                <a:gd name="T29" fmla="*/ 9 h 77"/>
                <a:gd name="T30" fmla="*/ 0 w 118"/>
                <a:gd name="T31" fmla="*/ 50 h 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8" h="77">
                  <a:moveTo>
                    <a:pt x="0" y="58"/>
                  </a:moveTo>
                  <a:lnTo>
                    <a:pt x="27" y="69"/>
                  </a:lnTo>
                  <a:lnTo>
                    <a:pt x="35" y="55"/>
                  </a:lnTo>
                  <a:lnTo>
                    <a:pt x="39" y="76"/>
                  </a:lnTo>
                  <a:lnTo>
                    <a:pt x="52" y="69"/>
                  </a:lnTo>
                  <a:lnTo>
                    <a:pt x="50" y="51"/>
                  </a:lnTo>
                  <a:lnTo>
                    <a:pt x="62" y="60"/>
                  </a:lnTo>
                  <a:lnTo>
                    <a:pt x="71" y="33"/>
                  </a:lnTo>
                  <a:lnTo>
                    <a:pt x="79" y="31"/>
                  </a:lnTo>
                  <a:lnTo>
                    <a:pt x="85" y="55"/>
                  </a:lnTo>
                  <a:lnTo>
                    <a:pt x="108" y="38"/>
                  </a:lnTo>
                  <a:lnTo>
                    <a:pt x="104" y="15"/>
                  </a:lnTo>
                  <a:lnTo>
                    <a:pt x="117" y="11"/>
                  </a:lnTo>
                  <a:lnTo>
                    <a:pt x="102" y="0"/>
                  </a:lnTo>
                  <a:lnTo>
                    <a:pt x="58" y="11"/>
                  </a:lnTo>
                  <a:lnTo>
                    <a:pt x="0" y="58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835" y="1286"/>
              <a:ext cx="282" cy="169"/>
            </a:xfrm>
            <a:custGeom>
              <a:avLst/>
              <a:gdLst>
                <a:gd name="T0" fmla="*/ 0 w 289"/>
                <a:gd name="T1" fmla="*/ 51 h 180"/>
                <a:gd name="T2" fmla="*/ 14 w 289"/>
                <a:gd name="T3" fmla="*/ 38 h 180"/>
                <a:gd name="T4" fmla="*/ 8 w 289"/>
                <a:gd name="T5" fmla="*/ 33 h 180"/>
                <a:gd name="T6" fmla="*/ 39 w 289"/>
                <a:gd name="T7" fmla="*/ 9 h 180"/>
                <a:gd name="T8" fmla="*/ 66 w 289"/>
                <a:gd name="T9" fmla="*/ 0 h 180"/>
                <a:gd name="T10" fmla="*/ 74 w 289"/>
                <a:gd name="T11" fmla="*/ 17 h 180"/>
                <a:gd name="T12" fmla="*/ 66 w 289"/>
                <a:gd name="T13" fmla="*/ 26 h 180"/>
                <a:gd name="T14" fmla="*/ 91 w 289"/>
                <a:gd name="T15" fmla="*/ 11 h 180"/>
                <a:gd name="T16" fmla="*/ 118 w 289"/>
                <a:gd name="T17" fmla="*/ 24 h 180"/>
                <a:gd name="T18" fmla="*/ 105 w 289"/>
                <a:gd name="T19" fmla="*/ 35 h 180"/>
                <a:gd name="T20" fmla="*/ 138 w 289"/>
                <a:gd name="T21" fmla="*/ 26 h 180"/>
                <a:gd name="T22" fmla="*/ 130 w 289"/>
                <a:gd name="T23" fmla="*/ 13 h 180"/>
                <a:gd name="T24" fmla="*/ 141 w 289"/>
                <a:gd name="T25" fmla="*/ 15 h 180"/>
                <a:gd name="T26" fmla="*/ 168 w 289"/>
                <a:gd name="T27" fmla="*/ 58 h 180"/>
                <a:gd name="T28" fmla="*/ 176 w 289"/>
                <a:gd name="T29" fmla="*/ 49 h 180"/>
                <a:gd name="T30" fmla="*/ 163 w 289"/>
                <a:gd name="T31" fmla="*/ 2 h 180"/>
                <a:gd name="T32" fmla="*/ 184 w 289"/>
                <a:gd name="T33" fmla="*/ 4 h 180"/>
                <a:gd name="T34" fmla="*/ 207 w 289"/>
                <a:gd name="T35" fmla="*/ 20 h 180"/>
                <a:gd name="T36" fmla="*/ 218 w 289"/>
                <a:gd name="T37" fmla="*/ 76 h 180"/>
                <a:gd name="T38" fmla="*/ 274 w 289"/>
                <a:gd name="T39" fmla="*/ 105 h 180"/>
                <a:gd name="T40" fmla="*/ 271 w 289"/>
                <a:gd name="T41" fmla="*/ 118 h 180"/>
                <a:gd name="T42" fmla="*/ 258 w 289"/>
                <a:gd name="T43" fmla="*/ 113 h 180"/>
                <a:gd name="T44" fmla="*/ 242 w 289"/>
                <a:gd name="T45" fmla="*/ 123 h 180"/>
                <a:gd name="T46" fmla="*/ 265 w 289"/>
                <a:gd name="T47" fmla="*/ 136 h 180"/>
                <a:gd name="T48" fmla="*/ 244 w 289"/>
                <a:gd name="T49" fmla="*/ 147 h 180"/>
                <a:gd name="T50" fmla="*/ 209 w 289"/>
                <a:gd name="T51" fmla="*/ 142 h 180"/>
                <a:gd name="T52" fmla="*/ 186 w 289"/>
                <a:gd name="T53" fmla="*/ 126 h 180"/>
                <a:gd name="T54" fmla="*/ 143 w 289"/>
                <a:gd name="T55" fmla="*/ 153 h 180"/>
                <a:gd name="T56" fmla="*/ 89 w 289"/>
                <a:gd name="T57" fmla="*/ 158 h 180"/>
                <a:gd name="T58" fmla="*/ 76 w 289"/>
                <a:gd name="T59" fmla="*/ 134 h 180"/>
                <a:gd name="T60" fmla="*/ 45 w 289"/>
                <a:gd name="T61" fmla="*/ 132 h 180"/>
                <a:gd name="T62" fmla="*/ 22 w 289"/>
                <a:gd name="T63" fmla="*/ 110 h 180"/>
                <a:gd name="T64" fmla="*/ 103 w 289"/>
                <a:gd name="T65" fmla="*/ 97 h 180"/>
                <a:gd name="T66" fmla="*/ 22 w 289"/>
                <a:gd name="T67" fmla="*/ 89 h 180"/>
                <a:gd name="T68" fmla="*/ 12 w 289"/>
                <a:gd name="T69" fmla="*/ 78 h 180"/>
                <a:gd name="T70" fmla="*/ 53 w 289"/>
                <a:gd name="T71" fmla="*/ 62 h 180"/>
                <a:gd name="T72" fmla="*/ 14 w 289"/>
                <a:gd name="T73" fmla="*/ 64 h 180"/>
                <a:gd name="T74" fmla="*/ 18 w 289"/>
                <a:gd name="T75" fmla="*/ 58 h 180"/>
                <a:gd name="T76" fmla="*/ 0 w 289"/>
                <a:gd name="T77" fmla="*/ 51 h 18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89" h="180">
                  <a:moveTo>
                    <a:pt x="0" y="57"/>
                  </a:moveTo>
                  <a:lnTo>
                    <a:pt x="14" y="44"/>
                  </a:lnTo>
                  <a:lnTo>
                    <a:pt x="8" y="37"/>
                  </a:lnTo>
                  <a:lnTo>
                    <a:pt x="41" y="11"/>
                  </a:lnTo>
                  <a:lnTo>
                    <a:pt x="70" y="0"/>
                  </a:lnTo>
                  <a:lnTo>
                    <a:pt x="78" y="19"/>
                  </a:lnTo>
                  <a:lnTo>
                    <a:pt x="70" y="30"/>
                  </a:lnTo>
                  <a:lnTo>
                    <a:pt x="95" y="13"/>
                  </a:lnTo>
                  <a:lnTo>
                    <a:pt x="124" y="28"/>
                  </a:lnTo>
                  <a:lnTo>
                    <a:pt x="111" y="39"/>
                  </a:lnTo>
                  <a:lnTo>
                    <a:pt x="145" y="30"/>
                  </a:lnTo>
                  <a:lnTo>
                    <a:pt x="136" y="15"/>
                  </a:lnTo>
                  <a:lnTo>
                    <a:pt x="149" y="17"/>
                  </a:lnTo>
                  <a:lnTo>
                    <a:pt x="176" y="66"/>
                  </a:lnTo>
                  <a:lnTo>
                    <a:pt x="184" y="55"/>
                  </a:lnTo>
                  <a:lnTo>
                    <a:pt x="171" y="2"/>
                  </a:lnTo>
                  <a:lnTo>
                    <a:pt x="194" y="4"/>
                  </a:lnTo>
                  <a:lnTo>
                    <a:pt x="217" y="22"/>
                  </a:lnTo>
                  <a:lnTo>
                    <a:pt x="229" y="86"/>
                  </a:lnTo>
                  <a:lnTo>
                    <a:pt x="288" y="119"/>
                  </a:lnTo>
                  <a:lnTo>
                    <a:pt x="285" y="134"/>
                  </a:lnTo>
                  <a:lnTo>
                    <a:pt x="271" y="128"/>
                  </a:lnTo>
                  <a:lnTo>
                    <a:pt x="254" y="139"/>
                  </a:lnTo>
                  <a:lnTo>
                    <a:pt x="279" y="154"/>
                  </a:lnTo>
                  <a:lnTo>
                    <a:pt x="256" y="167"/>
                  </a:lnTo>
                  <a:lnTo>
                    <a:pt x="219" y="161"/>
                  </a:lnTo>
                  <a:lnTo>
                    <a:pt x="196" y="143"/>
                  </a:lnTo>
                  <a:lnTo>
                    <a:pt x="151" y="174"/>
                  </a:lnTo>
                  <a:lnTo>
                    <a:pt x="93" y="179"/>
                  </a:lnTo>
                  <a:lnTo>
                    <a:pt x="80" y="152"/>
                  </a:lnTo>
                  <a:lnTo>
                    <a:pt x="47" y="150"/>
                  </a:lnTo>
                  <a:lnTo>
                    <a:pt x="24" y="125"/>
                  </a:lnTo>
                  <a:lnTo>
                    <a:pt x="109" y="110"/>
                  </a:lnTo>
                  <a:lnTo>
                    <a:pt x="24" y="101"/>
                  </a:lnTo>
                  <a:lnTo>
                    <a:pt x="12" y="88"/>
                  </a:lnTo>
                  <a:lnTo>
                    <a:pt x="55" y="70"/>
                  </a:lnTo>
                  <a:lnTo>
                    <a:pt x="14" y="72"/>
                  </a:lnTo>
                  <a:lnTo>
                    <a:pt x="18" y="66"/>
                  </a:lnTo>
                  <a:lnTo>
                    <a:pt x="0" y="57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857" y="1153"/>
              <a:ext cx="190" cy="94"/>
            </a:xfrm>
            <a:custGeom>
              <a:avLst/>
              <a:gdLst>
                <a:gd name="T0" fmla="*/ 0 w 195"/>
                <a:gd name="T1" fmla="*/ 58 h 100"/>
                <a:gd name="T2" fmla="*/ 8 w 195"/>
                <a:gd name="T3" fmla="*/ 52 h 100"/>
                <a:gd name="T4" fmla="*/ 37 w 195"/>
                <a:gd name="T5" fmla="*/ 42 h 100"/>
                <a:gd name="T6" fmla="*/ 8 w 195"/>
                <a:gd name="T7" fmla="*/ 44 h 100"/>
                <a:gd name="T8" fmla="*/ 43 w 195"/>
                <a:gd name="T9" fmla="*/ 35 h 100"/>
                <a:gd name="T10" fmla="*/ 14 w 195"/>
                <a:gd name="T11" fmla="*/ 35 h 100"/>
                <a:gd name="T12" fmla="*/ 16 w 195"/>
                <a:gd name="T13" fmla="*/ 26 h 100"/>
                <a:gd name="T14" fmla="*/ 45 w 195"/>
                <a:gd name="T15" fmla="*/ 24 h 100"/>
                <a:gd name="T16" fmla="*/ 25 w 195"/>
                <a:gd name="T17" fmla="*/ 23 h 100"/>
                <a:gd name="T18" fmla="*/ 39 w 195"/>
                <a:gd name="T19" fmla="*/ 15 h 100"/>
                <a:gd name="T20" fmla="*/ 77 w 195"/>
                <a:gd name="T21" fmla="*/ 24 h 100"/>
                <a:gd name="T22" fmla="*/ 96 w 195"/>
                <a:gd name="T23" fmla="*/ 46 h 100"/>
                <a:gd name="T24" fmla="*/ 130 w 195"/>
                <a:gd name="T25" fmla="*/ 51 h 100"/>
                <a:gd name="T26" fmla="*/ 117 w 195"/>
                <a:gd name="T27" fmla="*/ 35 h 100"/>
                <a:gd name="T28" fmla="*/ 125 w 195"/>
                <a:gd name="T29" fmla="*/ 26 h 100"/>
                <a:gd name="T30" fmla="*/ 110 w 195"/>
                <a:gd name="T31" fmla="*/ 17 h 100"/>
                <a:gd name="T32" fmla="*/ 133 w 195"/>
                <a:gd name="T33" fmla="*/ 0 h 100"/>
                <a:gd name="T34" fmla="*/ 144 w 195"/>
                <a:gd name="T35" fmla="*/ 20 h 100"/>
                <a:gd name="T36" fmla="*/ 135 w 195"/>
                <a:gd name="T37" fmla="*/ 29 h 100"/>
                <a:gd name="T38" fmla="*/ 150 w 195"/>
                <a:gd name="T39" fmla="*/ 31 h 100"/>
                <a:gd name="T40" fmla="*/ 146 w 195"/>
                <a:gd name="T41" fmla="*/ 40 h 100"/>
                <a:gd name="T42" fmla="*/ 163 w 195"/>
                <a:gd name="T43" fmla="*/ 42 h 100"/>
                <a:gd name="T44" fmla="*/ 171 w 195"/>
                <a:gd name="T45" fmla="*/ 31 h 100"/>
                <a:gd name="T46" fmla="*/ 184 w 195"/>
                <a:gd name="T47" fmla="*/ 46 h 100"/>
                <a:gd name="T48" fmla="*/ 173 w 195"/>
                <a:gd name="T49" fmla="*/ 66 h 100"/>
                <a:gd name="T50" fmla="*/ 135 w 195"/>
                <a:gd name="T51" fmla="*/ 64 h 100"/>
                <a:gd name="T52" fmla="*/ 73 w 195"/>
                <a:gd name="T53" fmla="*/ 87 h 100"/>
                <a:gd name="T54" fmla="*/ 50 w 195"/>
                <a:gd name="T55" fmla="*/ 75 h 100"/>
                <a:gd name="T56" fmla="*/ 100 w 195"/>
                <a:gd name="T57" fmla="*/ 55 h 100"/>
                <a:gd name="T58" fmla="*/ 57 w 195"/>
                <a:gd name="T59" fmla="*/ 68 h 100"/>
                <a:gd name="T60" fmla="*/ 64 w 195"/>
                <a:gd name="T61" fmla="*/ 52 h 100"/>
                <a:gd name="T62" fmla="*/ 41 w 195"/>
                <a:gd name="T63" fmla="*/ 70 h 100"/>
                <a:gd name="T64" fmla="*/ 16 w 195"/>
                <a:gd name="T65" fmla="*/ 64 h 100"/>
                <a:gd name="T66" fmla="*/ 0 w 195"/>
                <a:gd name="T67" fmla="*/ 58 h 1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95" h="100">
                  <a:moveTo>
                    <a:pt x="0" y="66"/>
                  </a:moveTo>
                  <a:lnTo>
                    <a:pt x="8" y="59"/>
                  </a:lnTo>
                  <a:lnTo>
                    <a:pt x="39" y="48"/>
                  </a:lnTo>
                  <a:lnTo>
                    <a:pt x="8" y="50"/>
                  </a:lnTo>
                  <a:lnTo>
                    <a:pt x="45" y="39"/>
                  </a:lnTo>
                  <a:lnTo>
                    <a:pt x="14" y="39"/>
                  </a:lnTo>
                  <a:lnTo>
                    <a:pt x="16" y="30"/>
                  </a:lnTo>
                  <a:lnTo>
                    <a:pt x="47" y="28"/>
                  </a:lnTo>
                  <a:lnTo>
                    <a:pt x="27" y="26"/>
                  </a:lnTo>
                  <a:lnTo>
                    <a:pt x="41" y="17"/>
                  </a:lnTo>
                  <a:lnTo>
                    <a:pt x="81" y="28"/>
                  </a:lnTo>
                  <a:lnTo>
                    <a:pt x="102" y="52"/>
                  </a:lnTo>
                  <a:lnTo>
                    <a:pt x="137" y="57"/>
                  </a:lnTo>
                  <a:lnTo>
                    <a:pt x="123" y="39"/>
                  </a:lnTo>
                  <a:lnTo>
                    <a:pt x="131" y="30"/>
                  </a:lnTo>
                  <a:lnTo>
                    <a:pt x="116" y="19"/>
                  </a:lnTo>
                  <a:lnTo>
                    <a:pt x="141" y="0"/>
                  </a:lnTo>
                  <a:lnTo>
                    <a:pt x="152" y="22"/>
                  </a:lnTo>
                  <a:lnTo>
                    <a:pt x="143" y="33"/>
                  </a:lnTo>
                  <a:lnTo>
                    <a:pt x="158" y="35"/>
                  </a:lnTo>
                  <a:lnTo>
                    <a:pt x="154" y="46"/>
                  </a:lnTo>
                  <a:lnTo>
                    <a:pt x="171" y="48"/>
                  </a:lnTo>
                  <a:lnTo>
                    <a:pt x="181" y="35"/>
                  </a:lnTo>
                  <a:lnTo>
                    <a:pt x="194" y="52"/>
                  </a:lnTo>
                  <a:lnTo>
                    <a:pt x="183" y="74"/>
                  </a:lnTo>
                  <a:lnTo>
                    <a:pt x="143" y="72"/>
                  </a:lnTo>
                  <a:lnTo>
                    <a:pt x="77" y="99"/>
                  </a:lnTo>
                  <a:lnTo>
                    <a:pt x="52" y="85"/>
                  </a:lnTo>
                  <a:lnTo>
                    <a:pt x="106" y="63"/>
                  </a:lnTo>
                  <a:lnTo>
                    <a:pt x="60" y="77"/>
                  </a:lnTo>
                  <a:lnTo>
                    <a:pt x="68" y="59"/>
                  </a:lnTo>
                  <a:lnTo>
                    <a:pt x="43" y="79"/>
                  </a:lnTo>
                  <a:lnTo>
                    <a:pt x="16" y="72"/>
                  </a:lnTo>
                  <a:lnTo>
                    <a:pt x="0" y="66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046" y="1056"/>
              <a:ext cx="97" cy="61"/>
            </a:xfrm>
            <a:custGeom>
              <a:avLst/>
              <a:gdLst>
                <a:gd name="T0" fmla="*/ 0 w 99"/>
                <a:gd name="T1" fmla="*/ 0 h 65"/>
                <a:gd name="T2" fmla="*/ 8 w 99"/>
                <a:gd name="T3" fmla="*/ 20 h 65"/>
                <a:gd name="T4" fmla="*/ 29 w 99"/>
                <a:gd name="T5" fmla="*/ 20 h 65"/>
                <a:gd name="T6" fmla="*/ 22 w 99"/>
                <a:gd name="T7" fmla="*/ 25 h 65"/>
                <a:gd name="T8" fmla="*/ 29 w 99"/>
                <a:gd name="T9" fmla="*/ 32 h 65"/>
                <a:gd name="T10" fmla="*/ 8 w 99"/>
                <a:gd name="T11" fmla="*/ 36 h 65"/>
                <a:gd name="T12" fmla="*/ 41 w 99"/>
                <a:gd name="T13" fmla="*/ 42 h 65"/>
                <a:gd name="T14" fmla="*/ 94 w 99"/>
                <a:gd name="T15" fmla="*/ 56 h 65"/>
                <a:gd name="T16" fmla="*/ 85 w 99"/>
                <a:gd name="T17" fmla="*/ 23 h 65"/>
                <a:gd name="T18" fmla="*/ 48 w 99"/>
                <a:gd name="T19" fmla="*/ 6 h 65"/>
                <a:gd name="T20" fmla="*/ 35 w 99"/>
                <a:gd name="T21" fmla="*/ 14 h 65"/>
                <a:gd name="T22" fmla="*/ 31 w 99"/>
                <a:gd name="T23" fmla="*/ 0 h 65"/>
                <a:gd name="T24" fmla="*/ 0 w 99"/>
                <a:gd name="T25" fmla="*/ 0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9" h="65">
                  <a:moveTo>
                    <a:pt x="0" y="0"/>
                  </a:moveTo>
                  <a:lnTo>
                    <a:pt x="8" y="22"/>
                  </a:lnTo>
                  <a:lnTo>
                    <a:pt x="31" y="22"/>
                  </a:lnTo>
                  <a:lnTo>
                    <a:pt x="22" y="29"/>
                  </a:lnTo>
                  <a:lnTo>
                    <a:pt x="31" y="36"/>
                  </a:lnTo>
                  <a:lnTo>
                    <a:pt x="8" y="41"/>
                  </a:lnTo>
                  <a:lnTo>
                    <a:pt x="43" y="48"/>
                  </a:lnTo>
                  <a:lnTo>
                    <a:pt x="98" y="64"/>
                  </a:lnTo>
                  <a:lnTo>
                    <a:pt x="89" y="27"/>
                  </a:lnTo>
                  <a:lnTo>
                    <a:pt x="50" y="6"/>
                  </a:lnTo>
                  <a:lnTo>
                    <a:pt x="37" y="16"/>
                  </a:lnTo>
                  <a:lnTo>
                    <a:pt x="33" y="0"/>
                  </a:lnTo>
                  <a:lnTo>
                    <a:pt x="0" y="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091" y="1170"/>
              <a:ext cx="78" cy="57"/>
            </a:xfrm>
            <a:custGeom>
              <a:avLst/>
              <a:gdLst>
                <a:gd name="T0" fmla="*/ 0 w 80"/>
                <a:gd name="T1" fmla="*/ 35 h 60"/>
                <a:gd name="T2" fmla="*/ 8 w 80"/>
                <a:gd name="T3" fmla="*/ 22 h 60"/>
                <a:gd name="T4" fmla="*/ 20 w 80"/>
                <a:gd name="T5" fmla="*/ 26 h 60"/>
                <a:gd name="T6" fmla="*/ 4 w 80"/>
                <a:gd name="T7" fmla="*/ 10 h 60"/>
                <a:gd name="T8" fmla="*/ 10 w 80"/>
                <a:gd name="T9" fmla="*/ 4 h 60"/>
                <a:gd name="T10" fmla="*/ 39 w 80"/>
                <a:gd name="T11" fmla="*/ 19 h 60"/>
                <a:gd name="T12" fmla="*/ 20 w 80"/>
                <a:gd name="T13" fmla="*/ 2 h 60"/>
                <a:gd name="T14" fmla="*/ 66 w 80"/>
                <a:gd name="T15" fmla="*/ 0 h 60"/>
                <a:gd name="T16" fmla="*/ 75 w 80"/>
                <a:gd name="T17" fmla="*/ 39 h 60"/>
                <a:gd name="T18" fmla="*/ 64 w 80"/>
                <a:gd name="T19" fmla="*/ 33 h 60"/>
                <a:gd name="T20" fmla="*/ 64 w 80"/>
                <a:gd name="T21" fmla="*/ 53 h 60"/>
                <a:gd name="T22" fmla="*/ 29 w 80"/>
                <a:gd name="T23" fmla="*/ 50 h 60"/>
                <a:gd name="T24" fmla="*/ 35 w 80"/>
                <a:gd name="T25" fmla="*/ 46 h 60"/>
                <a:gd name="T26" fmla="*/ 27 w 80"/>
                <a:gd name="T27" fmla="*/ 39 h 60"/>
                <a:gd name="T28" fmla="*/ 54 w 80"/>
                <a:gd name="T29" fmla="*/ 28 h 60"/>
                <a:gd name="T30" fmla="*/ 0 w 80"/>
                <a:gd name="T31" fmla="*/ 35 h 6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0" h="60">
                  <a:moveTo>
                    <a:pt x="0" y="39"/>
                  </a:moveTo>
                  <a:lnTo>
                    <a:pt x="8" y="24"/>
                  </a:lnTo>
                  <a:lnTo>
                    <a:pt x="22" y="28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41" y="21"/>
                  </a:lnTo>
                  <a:lnTo>
                    <a:pt x="22" y="2"/>
                  </a:lnTo>
                  <a:lnTo>
                    <a:pt x="70" y="0"/>
                  </a:lnTo>
                  <a:lnTo>
                    <a:pt x="79" y="43"/>
                  </a:lnTo>
                  <a:lnTo>
                    <a:pt x="68" y="37"/>
                  </a:lnTo>
                  <a:lnTo>
                    <a:pt x="68" y="59"/>
                  </a:lnTo>
                  <a:lnTo>
                    <a:pt x="31" y="56"/>
                  </a:lnTo>
                  <a:lnTo>
                    <a:pt x="37" y="50"/>
                  </a:lnTo>
                  <a:lnTo>
                    <a:pt x="29" y="43"/>
                  </a:lnTo>
                  <a:lnTo>
                    <a:pt x="56" y="30"/>
                  </a:lnTo>
                  <a:lnTo>
                    <a:pt x="0" y="39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091" y="1269"/>
              <a:ext cx="93" cy="89"/>
            </a:xfrm>
            <a:custGeom>
              <a:avLst/>
              <a:gdLst>
                <a:gd name="T0" fmla="*/ 0 w 95"/>
                <a:gd name="T1" fmla="*/ 42 h 96"/>
                <a:gd name="T2" fmla="*/ 4 w 95"/>
                <a:gd name="T3" fmla="*/ 30 h 96"/>
                <a:gd name="T4" fmla="*/ 35 w 95"/>
                <a:gd name="T5" fmla="*/ 38 h 96"/>
                <a:gd name="T6" fmla="*/ 29 w 95"/>
                <a:gd name="T7" fmla="*/ 24 h 96"/>
                <a:gd name="T8" fmla="*/ 37 w 95"/>
                <a:gd name="T9" fmla="*/ 24 h 96"/>
                <a:gd name="T10" fmla="*/ 18 w 95"/>
                <a:gd name="T11" fmla="*/ 19 h 96"/>
                <a:gd name="T12" fmla="*/ 29 w 95"/>
                <a:gd name="T13" fmla="*/ 13 h 96"/>
                <a:gd name="T14" fmla="*/ 20 w 95"/>
                <a:gd name="T15" fmla="*/ 6 h 96"/>
                <a:gd name="T16" fmla="*/ 77 w 95"/>
                <a:gd name="T17" fmla="*/ 0 h 96"/>
                <a:gd name="T18" fmla="*/ 79 w 95"/>
                <a:gd name="T19" fmla="*/ 19 h 96"/>
                <a:gd name="T20" fmla="*/ 62 w 95"/>
                <a:gd name="T21" fmla="*/ 32 h 96"/>
                <a:gd name="T22" fmla="*/ 87 w 95"/>
                <a:gd name="T23" fmla="*/ 38 h 96"/>
                <a:gd name="T24" fmla="*/ 90 w 95"/>
                <a:gd name="T25" fmla="*/ 66 h 96"/>
                <a:gd name="T26" fmla="*/ 52 w 95"/>
                <a:gd name="T27" fmla="*/ 82 h 96"/>
                <a:gd name="T28" fmla="*/ 35 w 95"/>
                <a:gd name="T29" fmla="*/ 58 h 96"/>
                <a:gd name="T30" fmla="*/ 0 w 95"/>
                <a:gd name="T31" fmla="*/ 42 h 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5" h="96">
                  <a:moveTo>
                    <a:pt x="0" y="48"/>
                  </a:moveTo>
                  <a:lnTo>
                    <a:pt x="4" y="35"/>
                  </a:lnTo>
                  <a:lnTo>
                    <a:pt x="37" y="44"/>
                  </a:lnTo>
                  <a:lnTo>
                    <a:pt x="31" y="28"/>
                  </a:lnTo>
                  <a:lnTo>
                    <a:pt x="39" y="28"/>
                  </a:lnTo>
                  <a:lnTo>
                    <a:pt x="18" y="22"/>
                  </a:lnTo>
                  <a:lnTo>
                    <a:pt x="31" y="15"/>
                  </a:lnTo>
                  <a:lnTo>
                    <a:pt x="20" y="8"/>
                  </a:lnTo>
                  <a:lnTo>
                    <a:pt x="81" y="0"/>
                  </a:lnTo>
                  <a:lnTo>
                    <a:pt x="83" y="22"/>
                  </a:lnTo>
                  <a:lnTo>
                    <a:pt x="64" y="37"/>
                  </a:lnTo>
                  <a:lnTo>
                    <a:pt x="91" y="44"/>
                  </a:lnTo>
                  <a:lnTo>
                    <a:pt x="94" y="77"/>
                  </a:lnTo>
                  <a:lnTo>
                    <a:pt x="54" y="95"/>
                  </a:lnTo>
                  <a:lnTo>
                    <a:pt x="37" y="68"/>
                  </a:lnTo>
                  <a:lnTo>
                    <a:pt x="0" y="48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57" y="1075"/>
              <a:ext cx="58" cy="45"/>
            </a:xfrm>
            <a:custGeom>
              <a:avLst/>
              <a:gdLst>
                <a:gd name="T0" fmla="*/ 0 w 59"/>
                <a:gd name="T1" fmla="*/ 0 h 49"/>
                <a:gd name="T2" fmla="*/ 6 w 59"/>
                <a:gd name="T3" fmla="*/ 23 h 49"/>
                <a:gd name="T4" fmla="*/ 24 w 59"/>
                <a:gd name="T5" fmla="*/ 25 h 49"/>
                <a:gd name="T6" fmla="*/ 8 w 59"/>
                <a:gd name="T7" fmla="*/ 28 h 49"/>
                <a:gd name="T8" fmla="*/ 16 w 59"/>
                <a:gd name="T9" fmla="*/ 40 h 49"/>
                <a:gd name="T10" fmla="*/ 51 w 59"/>
                <a:gd name="T11" fmla="*/ 35 h 49"/>
                <a:gd name="T12" fmla="*/ 56 w 59"/>
                <a:gd name="T13" fmla="*/ 18 h 49"/>
                <a:gd name="T14" fmla="*/ 0 w 59"/>
                <a:gd name="T15" fmla="*/ 0 h 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9" h="49">
                  <a:moveTo>
                    <a:pt x="0" y="0"/>
                  </a:moveTo>
                  <a:lnTo>
                    <a:pt x="6" y="27"/>
                  </a:lnTo>
                  <a:lnTo>
                    <a:pt x="24" y="29"/>
                  </a:lnTo>
                  <a:lnTo>
                    <a:pt x="8" y="34"/>
                  </a:lnTo>
                  <a:lnTo>
                    <a:pt x="16" y="48"/>
                  </a:lnTo>
                  <a:lnTo>
                    <a:pt x="53" y="41"/>
                  </a:lnTo>
                  <a:lnTo>
                    <a:pt x="58" y="22"/>
                  </a:lnTo>
                  <a:lnTo>
                    <a:pt x="0" y="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176" y="1145"/>
              <a:ext cx="269" cy="102"/>
            </a:xfrm>
            <a:custGeom>
              <a:avLst/>
              <a:gdLst>
                <a:gd name="T0" fmla="*/ 0 w 276"/>
                <a:gd name="T1" fmla="*/ 13 h 109"/>
                <a:gd name="T2" fmla="*/ 18 w 276"/>
                <a:gd name="T3" fmla="*/ 0 h 109"/>
                <a:gd name="T4" fmla="*/ 39 w 276"/>
                <a:gd name="T5" fmla="*/ 7 h 109"/>
                <a:gd name="T6" fmla="*/ 56 w 276"/>
                <a:gd name="T7" fmla="*/ 13 h 109"/>
                <a:gd name="T8" fmla="*/ 52 w 276"/>
                <a:gd name="T9" fmla="*/ 24 h 109"/>
                <a:gd name="T10" fmla="*/ 82 w 276"/>
                <a:gd name="T11" fmla="*/ 17 h 109"/>
                <a:gd name="T12" fmla="*/ 99 w 276"/>
                <a:gd name="T13" fmla="*/ 24 h 109"/>
                <a:gd name="T14" fmla="*/ 86 w 276"/>
                <a:gd name="T15" fmla="*/ 24 h 109"/>
                <a:gd name="T16" fmla="*/ 116 w 276"/>
                <a:gd name="T17" fmla="*/ 33 h 109"/>
                <a:gd name="T18" fmla="*/ 82 w 276"/>
                <a:gd name="T19" fmla="*/ 36 h 109"/>
                <a:gd name="T20" fmla="*/ 99 w 276"/>
                <a:gd name="T21" fmla="*/ 42 h 109"/>
                <a:gd name="T22" fmla="*/ 86 w 276"/>
                <a:gd name="T23" fmla="*/ 50 h 109"/>
                <a:gd name="T24" fmla="*/ 103 w 276"/>
                <a:gd name="T25" fmla="*/ 44 h 109"/>
                <a:gd name="T26" fmla="*/ 122 w 276"/>
                <a:gd name="T27" fmla="*/ 63 h 109"/>
                <a:gd name="T28" fmla="*/ 124 w 276"/>
                <a:gd name="T29" fmla="*/ 53 h 109"/>
                <a:gd name="T30" fmla="*/ 173 w 276"/>
                <a:gd name="T31" fmla="*/ 63 h 109"/>
                <a:gd name="T32" fmla="*/ 221 w 276"/>
                <a:gd name="T33" fmla="*/ 46 h 109"/>
                <a:gd name="T34" fmla="*/ 261 w 276"/>
                <a:gd name="T35" fmla="*/ 65 h 109"/>
                <a:gd name="T36" fmla="*/ 249 w 276"/>
                <a:gd name="T37" fmla="*/ 75 h 109"/>
                <a:gd name="T38" fmla="*/ 254 w 276"/>
                <a:gd name="T39" fmla="*/ 90 h 109"/>
                <a:gd name="T40" fmla="*/ 231 w 276"/>
                <a:gd name="T41" fmla="*/ 95 h 109"/>
                <a:gd name="T42" fmla="*/ 204 w 276"/>
                <a:gd name="T43" fmla="*/ 80 h 109"/>
                <a:gd name="T44" fmla="*/ 204 w 276"/>
                <a:gd name="T45" fmla="*/ 90 h 109"/>
                <a:gd name="T46" fmla="*/ 189 w 276"/>
                <a:gd name="T47" fmla="*/ 95 h 109"/>
                <a:gd name="T48" fmla="*/ 130 w 276"/>
                <a:gd name="T49" fmla="*/ 95 h 109"/>
                <a:gd name="T50" fmla="*/ 124 w 276"/>
                <a:gd name="T51" fmla="*/ 80 h 109"/>
                <a:gd name="T52" fmla="*/ 112 w 276"/>
                <a:gd name="T53" fmla="*/ 95 h 109"/>
                <a:gd name="T54" fmla="*/ 93 w 276"/>
                <a:gd name="T55" fmla="*/ 80 h 109"/>
                <a:gd name="T56" fmla="*/ 80 w 276"/>
                <a:gd name="T57" fmla="*/ 90 h 109"/>
                <a:gd name="T58" fmla="*/ 57 w 276"/>
                <a:gd name="T59" fmla="*/ 29 h 109"/>
                <a:gd name="T60" fmla="*/ 31 w 276"/>
                <a:gd name="T61" fmla="*/ 33 h 109"/>
                <a:gd name="T62" fmla="*/ 0 w 276"/>
                <a:gd name="T63" fmla="*/ 13 h 10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76" h="109">
                  <a:moveTo>
                    <a:pt x="0" y="15"/>
                  </a:moveTo>
                  <a:lnTo>
                    <a:pt x="18" y="0"/>
                  </a:lnTo>
                  <a:lnTo>
                    <a:pt x="41" y="8"/>
                  </a:lnTo>
                  <a:lnTo>
                    <a:pt x="58" y="15"/>
                  </a:lnTo>
                  <a:lnTo>
                    <a:pt x="54" y="28"/>
                  </a:lnTo>
                  <a:lnTo>
                    <a:pt x="86" y="19"/>
                  </a:lnTo>
                  <a:lnTo>
                    <a:pt x="105" y="28"/>
                  </a:lnTo>
                  <a:lnTo>
                    <a:pt x="90" y="28"/>
                  </a:lnTo>
                  <a:lnTo>
                    <a:pt x="122" y="37"/>
                  </a:lnTo>
                  <a:lnTo>
                    <a:pt x="86" y="41"/>
                  </a:lnTo>
                  <a:lnTo>
                    <a:pt x="105" y="48"/>
                  </a:lnTo>
                  <a:lnTo>
                    <a:pt x="90" y="57"/>
                  </a:lnTo>
                  <a:lnTo>
                    <a:pt x="109" y="50"/>
                  </a:lnTo>
                  <a:lnTo>
                    <a:pt x="128" y="72"/>
                  </a:lnTo>
                  <a:lnTo>
                    <a:pt x="130" y="61"/>
                  </a:lnTo>
                  <a:lnTo>
                    <a:pt x="182" y="72"/>
                  </a:lnTo>
                  <a:lnTo>
                    <a:pt x="233" y="52"/>
                  </a:lnTo>
                  <a:lnTo>
                    <a:pt x="275" y="74"/>
                  </a:lnTo>
                  <a:lnTo>
                    <a:pt x="262" y="85"/>
                  </a:lnTo>
                  <a:lnTo>
                    <a:pt x="268" y="103"/>
                  </a:lnTo>
                  <a:lnTo>
                    <a:pt x="243" y="108"/>
                  </a:lnTo>
                  <a:lnTo>
                    <a:pt x="214" y="92"/>
                  </a:lnTo>
                  <a:lnTo>
                    <a:pt x="214" y="103"/>
                  </a:lnTo>
                  <a:lnTo>
                    <a:pt x="199" y="108"/>
                  </a:lnTo>
                  <a:lnTo>
                    <a:pt x="136" y="108"/>
                  </a:lnTo>
                  <a:lnTo>
                    <a:pt x="130" y="92"/>
                  </a:lnTo>
                  <a:lnTo>
                    <a:pt x="118" y="108"/>
                  </a:lnTo>
                  <a:lnTo>
                    <a:pt x="97" y="92"/>
                  </a:lnTo>
                  <a:lnTo>
                    <a:pt x="84" y="103"/>
                  </a:lnTo>
                  <a:lnTo>
                    <a:pt x="60" y="33"/>
                  </a:lnTo>
                  <a:lnTo>
                    <a:pt x="33" y="37"/>
                  </a:lnTo>
                  <a:lnTo>
                    <a:pt x="0" y="15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184" y="965"/>
              <a:ext cx="179" cy="140"/>
            </a:xfrm>
            <a:custGeom>
              <a:avLst/>
              <a:gdLst>
                <a:gd name="T0" fmla="*/ 0 w 184"/>
                <a:gd name="T1" fmla="*/ 40 h 150"/>
                <a:gd name="T2" fmla="*/ 41 w 184"/>
                <a:gd name="T3" fmla="*/ 34 h 150"/>
                <a:gd name="T4" fmla="*/ 18 w 184"/>
                <a:gd name="T5" fmla="*/ 17 h 150"/>
                <a:gd name="T6" fmla="*/ 54 w 184"/>
                <a:gd name="T7" fmla="*/ 7 h 150"/>
                <a:gd name="T8" fmla="*/ 25 w 184"/>
                <a:gd name="T9" fmla="*/ 0 h 150"/>
                <a:gd name="T10" fmla="*/ 74 w 184"/>
                <a:gd name="T11" fmla="*/ 9 h 150"/>
                <a:gd name="T12" fmla="*/ 86 w 184"/>
                <a:gd name="T13" fmla="*/ 34 h 150"/>
                <a:gd name="T14" fmla="*/ 112 w 184"/>
                <a:gd name="T15" fmla="*/ 35 h 150"/>
                <a:gd name="T16" fmla="*/ 120 w 184"/>
                <a:gd name="T17" fmla="*/ 51 h 150"/>
                <a:gd name="T18" fmla="*/ 122 w 184"/>
                <a:gd name="T19" fmla="*/ 40 h 150"/>
                <a:gd name="T20" fmla="*/ 133 w 184"/>
                <a:gd name="T21" fmla="*/ 40 h 150"/>
                <a:gd name="T22" fmla="*/ 126 w 184"/>
                <a:gd name="T23" fmla="*/ 51 h 150"/>
                <a:gd name="T24" fmla="*/ 141 w 184"/>
                <a:gd name="T25" fmla="*/ 60 h 150"/>
                <a:gd name="T26" fmla="*/ 133 w 184"/>
                <a:gd name="T27" fmla="*/ 73 h 150"/>
                <a:gd name="T28" fmla="*/ 159 w 184"/>
                <a:gd name="T29" fmla="*/ 72 h 150"/>
                <a:gd name="T30" fmla="*/ 173 w 184"/>
                <a:gd name="T31" fmla="*/ 87 h 150"/>
                <a:gd name="T32" fmla="*/ 141 w 184"/>
                <a:gd name="T33" fmla="*/ 93 h 150"/>
                <a:gd name="T34" fmla="*/ 131 w 184"/>
                <a:gd name="T35" fmla="*/ 108 h 150"/>
                <a:gd name="T36" fmla="*/ 123 w 184"/>
                <a:gd name="T37" fmla="*/ 93 h 150"/>
                <a:gd name="T38" fmla="*/ 118 w 184"/>
                <a:gd name="T39" fmla="*/ 130 h 150"/>
                <a:gd name="T40" fmla="*/ 95 w 184"/>
                <a:gd name="T41" fmla="*/ 110 h 150"/>
                <a:gd name="T42" fmla="*/ 105 w 184"/>
                <a:gd name="T43" fmla="*/ 130 h 150"/>
                <a:gd name="T44" fmla="*/ 63 w 184"/>
                <a:gd name="T45" fmla="*/ 127 h 150"/>
                <a:gd name="T46" fmla="*/ 53 w 184"/>
                <a:gd name="T47" fmla="*/ 116 h 150"/>
                <a:gd name="T48" fmla="*/ 72 w 184"/>
                <a:gd name="T49" fmla="*/ 116 h 150"/>
                <a:gd name="T50" fmla="*/ 52 w 184"/>
                <a:gd name="T51" fmla="*/ 110 h 150"/>
                <a:gd name="T52" fmla="*/ 46 w 184"/>
                <a:gd name="T53" fmla="*/ 105 h 150"/>
                <a:gd name="T54" fmla="*/ 54 w 184"/>
                <a:gd name="T55" fmla="*/ 103 h 150"/>
                <a:gd name="T56" fmla="*/ 39 w 184"/>
                <a:gd name="T57" fmla="*/ 97 h 150"/>
                <a:gd name="T58" fmla="*/ 93 w 184"/>
                <a:gd name="T59" fmla="*/ 84 h 150"/>
                <a:gd name="T60" fmla="*/ 25 w 184"/>
                <a:gd name="T61" fmla="*/ 87 h 150"/>
                <a:gd name="T62" fmla="*/ 14 w 184"/>
                <a:gd name="T63" fmla="*/ 76 h 150"/>
                <a:gd name="T64" fmla="*/ 39 w 184"/>
                <a:gd name="T65" fmla="*/ 68 h 150"/>
                <a:gd name="T66" fmla="*/ 2 w 184"/>
                <a:gd name="T67" fmla="*/ 60 h 150"/>
                <a:gd name="T68" fmla="*/ 10 w 184"/>
                <a:gd name="T69" fmla="*/ 60 h 150"/>
                <a:gd name="T70" fmla="*/ 0 w 184"/>
                <a:gd name="T71" fmla="*/ 49 h 150"/>
                <a:gd name="T72" fmla="*/ 41 w 184"/>
                <a:gd name="T73" fmla="*/ 49 h 150"/>
                <a:gd name="T74" fmla="*/ 0 w 184"/>
                <a:gd name="T75" fmla="*/ 40 h 1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84" h="150">
                  <a:moveTo>
                    <a:pt x="0" y="46"/>
                  </a:moveTo>
                  <a:lnTo>
                    <a:pt x="43" y="39"/>
                  </a:lnTo>
                  <a:lnTo>
                    <a:pt x="20" y="19"/>
                  </a:lnTo>
                  <a:lnTo>
                    <a:pt x="58" y="8"/>
                  </a:lnTo>
                  <a:lnTo>
                    <a:pt x="27" y="0"/>
                  </a:lnTo>
                  <a:lnTo>
                    <a:pt x="78" y="11"/>
                  </a:lnTo>
                  <a:lnTo>
                    <a:pt x="90" y="39"/>
                  </a:lnTo>
                  <a:lnTo>
                    <a:pt x="118" y="41"/>
                  </a:lnTo>
                  <a:lnTo>
                    <a:pt x="126" y="59"/>
                  </a:lnTo>
                  <a:lnTo>
                    <a:pt x="128" y="46"/>
                  </a:lnTo>
                  <a:lnTo>
                    <a:pt x="141" y="46"/>
                  </a:lnTo>
                  <a:lnTo>
                    <a:pt x="134" y="59"/>
                  </a:lnTo>
                  <a:lnTo>
                    <a:pt x="149" y="69"/>
                  </a:lnTo>
                  <a:lnTo>
                    <a:pt x="141" y="84"/>
                  </a:lnTo>
                  <a:lnTo>
                    <a:pt x="168" y="82"/>
                  </a:lnTo>
                  <a:lnTo>
                    <a:pt x="183" y="100"/>
                  </a:lnTo>
                  <a:lnTo>
                    <a:pt x="149" y="107"/>
                  </a:lnTo>
                  <a:lnTo>
                    <a:pt x="139" y="124"/>
                  </a:lnTo>
                  <a:lnTo>
                    <a:pt x="130" y="107"/>
                  </a:lnTo>
                  <a:lnTo>
                    <a:pt x="124" y="149"/>
                  </a:lnTo>
                  <a:lnTo>
                    <a:pt x="101" y="126"/>
                  </a:lnTo>
                  <a:lnTo>
                    <a:pt x="111" y="149"/>
                  </a:lnTo>
                  <a:lnTo>
                    <a:pt x="67" y="146"/>
                  </a:lnTo>
                  <a:lnTo>
                    <a:pt x="56" y="133"/>
                  </a:lnTo>
                  <a:lnTo>
                    <a:pt x="76" y="133"/>
                  </a:lnTo>
                  <a:lnTo>
                    <a:pt x="54" y="126"/>
                  </a:lnTo>
                  <a:lnTo>
                    <a:pt x="48" y="120"/>
                  </a:lnTo>
                  <a:lnTo>
                    <a:pt x="58" y="118"/>
                  </a:lnTo>
                  <a:lnTo>
                    <a:pt x="41" y="111"/>
                  </a:lnTo>
                  <a:lnTo>
                    <a:pt x="99" y="96"/>
                  </a:lnTo>
                  <a:lnTo>
                    <a:pt x="27" y="100"/>
                  </a:lnTo>
                  <a:lnTo>
                    <a:pt x="14" y="87"/>
                  </a:lnTo>
                  <a:lnTo>
                    <a:pt x="41" y="78"/>
                  </a:lnTo>
                  <a:lnTo>
                    <a:pt x="2" y="69"/>
                  </a:lnTo>
                  <a:lnTo>
                    <a:pt x="10" y="69"/>
                  </a:lnTo>
                  <a:lnTo>
                    <a:pt x="0" y="57"/>
                  </a:lnTo>
                  <a:lnTo>
                    <a:pt x="43" y="57"/>
                  </a:lnTo>
                  <a:lnTo>
                    <a:pt x="0" y="46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187" y="1204"/>
              <a:ext cx="44" cy="34"/>
            </a:xfrm>
            <a:custGeom>
              <a:avLst/>
              <a:gdLst>
                <a:gd name="T0" fmla="*/ 0 w 45"/>
                <a:gd name="T1" fmla="*/ 22 h 39"/>
                <a:gd name="T2" fmla="*/ 6 w 45"/>
                <a:gd name="T3" fmla="*/ 0 h 39"/>
                <a:gd name="T4" fmla="*/ 35 w 45"/>
                <a:gd name="T5" fmla="*/ 6 h 39"/>
                <a:gd name="T6" fmla="*/ 42 w 45"/>
                <a:gd name="T7" fmla="*/ 29 h 39"/>
                <a:gd name="T8" fmla="*/ 0 w 45"/>
                <a:gd name="T9" fmla="*/ 22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9">
                  <a:moveTo>
                    <a:pt x="0" y="29"/>
                  </a:moveTo>
                  <a:lnTo>
                    <a:pt x="6" y="0"/>
                  </a:lnTo>
                  <a:lnTo>
                    <a:pt x="37" y="8"/>
                  </a:lnTo>
                  <a:lnTo>
                    <a:pt x="44" y="38"/>
                  </a:lnTo>
                  <a:lnTo>
                    <a:pt x="0" y="29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5" name="Freeform 121"/>
            <p:cNvSpPr>
              <a:spLocks/>
            </p:cNvSpPr>
            <p:nvPr/>
          </p:nvSpPr>
          <p:spPr bwMode="auto">
            <a:xfrm>
              <a:off x="1184" y="1119"/>
              <a:ext cx="51" cy="17"/>
            </a:xfrm>
            <a:custGeom>
              <a:avLst/>
              <a:gdLst>
                <a:gd name="T0" fmla="*/ 0 w 52"/>
                <a:gd name="T1" fmla="*/ 6 h 18"/>
                <a:gd name="T2" fmla="*/ 12 w 52"/>
                <a:gd name="T3" fmla="*/ 15 h 18"/>
                <a:gd name="T4" fmla="*/ 49 w 52"/>
                <a:gd name="T5" fmla="*/ 6 h 18"/>
                <a:gd name="T6" fmla="*/ 14 w 52"/>
                <a:gd name="T7" fmla="*/ 0 h 18"/>
                <a:gd name="T8" fmla="*/ 0 w 52"/>
                <a:gd name="T9" fmla="*/ 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18">
                  <a:moveTo>
                    <a:pt x="0" y="6"/>
                  </a:moveTo>
                  <a:lnTo>
                    <a:pt x="12" y="17"/>
                  </a:lnTo>
                  <a:lnTo>
                    <a:pt x="51" y="6"/>
                  </a:lnTo>
                  <a:lnTo>
                    <a:pt x="14" y="0"/>
                  </a:lnTo>
                  <a:lnTo>
                    <a:pt x="0" y="6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6" name="Freeform 122"/>
            <p:cNvSpPr>
              <a:spLocks/>
            </p:cNvSpPr>
            <p:nvPr/>
          </p:nvSpPr>
          <p:spPr bwMode="auto">
            <a:xfrm>
              <a:off x="1197" y="1264"/>
              <a:ext cx="84" cy="73"/>
            </a:xfrm>
            <a:custGeom>
              <a:avLst/>
              <a:gdLst>
                <a:gd name="T0" fmla="*/ 0 w 86"/>
                <a:gd name="T1" fmla="*/ 11 h 78"/>
                <a:gd name="T2" fmla="*/ 2 w 86"/>
                <a:gd name="T3" fmla="*/ 42 h 78"/>
                <a:gd name="T4" fmla="*/ 10 w 86"/>
                <a:gd name="T5" fmla="*/ 50 h 78"/>
                <a:gd name="T6" fmla="*/ 6 w 86"/>
                <a:gd name="T7" fmla="*/ 67 h 78"/>
                <a:gd name="T8" fmla="*/ 20 w 86"/>
                <a:gd name="T9" fmla="*/ 67 h 78"/>
                <a:gd name="T10" fmla="*/ 31 w 86"/>
                <a:gd name="T11" fmla="*/ 53 h 78"/>
                <a:gd name="T12" fmla="*/ 20 w 86"/>
                <a:gd name="T13" fmla="*/ 42 h 78"/>
                <a:gd name="T14" fmla="*/ 53 w 86"/>
                <a:gd name="T15" fmla="*/ 42 h 78"/>
                <a:gd name="T16" fmla="*/ 81 w 86"/>
                <a:gd name="T17" fmla="*/ 4 h 78"/>
                <a:gd name="T18" fmla="*/ 6 w 86"/>
                <a:gd name="T19" fmla="*/ 0 h 78"/>
                <a:gd name="T20" fmla="*/ 16 w 86"/>
                <a:gd name="T21" fmla="*/ 13 h 78"/>
                <a:gd name="T22" fmla="*/ 0 w 86"/>
                <a:gd name="T23" fmla="*/ 11 h 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6" h="78">
                  <a:moveTo>
                    <a:pt x="0" y="13"/>
                  </a:moveTo>
                  <a:lnTo>
                    <a:pt x="2" y="48"/>
                  </a:lnTo>
                  <a:lnTo>
                    <a:pt x="10" y="57"/>
                  </a:lnTo>
                  <a:lnTo>
                    <a:pt x="6" y="77"/>
                  </a:lnTo>
                  <a:lnTo>
                    <a:pt x="20" y="77"/>
                  </a:lnTo>
                  <a:lnTo>
                    <a:pt x="33" y="61"/>
                  </a:lnTo>
                  <a:lnTo>
                    <a:pt x="20" y="48"/>
                  </a:lnTo>
                  <a:lnTo>
                    <a:pt x="55" y="48"/>
                  </a:lnTo>
                  <a:lnTo>
                    <a:pt x="85" y="4"/>
                  </a:lnTo>
                  <a:lnTo>
                    <a:pt x="6" y="0"/>
                  </a:lnTo>
                  <a:lnTo>
                    <a:pt x="16" y="15"/>
                  </a:lnTo>
                  <a:lnTo>
                    <a:pt x="0" y="13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7" name="Freeform 123"/>
            <p:cNvSpPr>
              <a:spLocks/>
            </p:cNvSpPr>
            <p:nvPr/>
          </p:nvSpPr>
          <p:spPr bwMode="auto">
            <a:xfrm>
              <a:off x="1252" y="886"/>
              <a:ext cx="480" cy="297"/>
            </a:xfrm>
            <a:custGeom>
              <a:avLst/>
              <a:gdLst>
                <a:gd name="T0" fmla="*/ 27 w 492"/>
                <a:gd name="T1" fmla="*/ 76 h 316"/>
                <a:gd name="T2" fmla="*/ 52 w 492"/>
                <a:gd name="T3" fmla="*/ 81 h 316"/>
                <a:gd name="T4" fmla="*/ 114 w 492"/>
                <a:gd name="T5" fmla="*/ 79 h 316"/>
                <a:gd name="T6" fmla="*/ 102 w 492"/>
                <a:gd name="T7" fmla="*/ 88 h 316"/>
                <a:gd name="T8" fmla="*/ 87 w 492"/>
                <a:gd name="T9" fmla="*/ 108 h 316"/>
                <a:gd name="T10" fmla="*/ 129 w 492"/>
                <a:gd name="T11" fmla="*/ 110 h 316"/>
                <a:gd name="T12" fmla="*/ 181 w 492"/>
                <a:gd name="T13" fmla="*/ 82 h 316"/>
                <a:gd name="T14" fmla="*/ 252 w 492"/>
                <a:gd name="T15" fmla="*/ 92 h 316"/>
                <a:gd name="T16" fmla="*/ 183 w 492"/>
                <a:gd name="T17" fmla="*/ 144 h 316"/>
                <a:gd name="T18" fmla="*/ 85 w 492"/>
                <a:gd name="T19" fmla="*/ 117 h 316"/>
                <a:gd name="T20" fmla="*/ 85 w 492"/>
                <a:gd name="T21" fmla="*/ 140 h 316"/>
                <a:gd name="T22" fmla="*/ 160 w 492"/>
                <a:gd name="T23" fmla="*/ 174 h 316"/>
                <a:gd name="T24" fmla="*/ 104 w 492"/>
                <a:gd name="T25" fmla="*/ 176 h 316"/>
                <a:gd name="T26" fmla="*/ 93 w 492"/>
                <a:gd name="T27" fmla="*/ 197 h 316"/>
                <a:gd name="T28" fmla="*/ 112 w 492"/>
                <a:gd name="T29" fmla="*/ 187 h 316"/>
                <a:gd name="T30" fmla="*/ 95 w 492"/>
                <a:gd name="T31" fmla="*/ 213 h 316"/>
                <a:gd name="T32" fmla="*/ 110 w 492"/>
                <a:gd name="T33" fmla="*/ 228 h 316"/>
                <a:gd name="T34" fmla="*/ 114 w 492"/>
                <a:gd name="T35" fmla="*/ 237 h 316"/>
                <a:gd name="T36" fmla="*/ 81 w 492"/>
                <a:gd name="T37" fmla="*/ 242 h 316"/>
                <a:gd name="T38" fmla="*/ 54 w 492"/>
                <a:gd name="T39" fmla="*/ 255 h 316"/>
                <a:gd name="T40" fmla="*/ 100 w 492"/>
                <a:gd name="T41" fmla="*/ 275 h 316"/>
                <a:gd name="T42" fmla="*/ 133 w 492"/>
                <a:gd name="T43" fmla="*/ 268 h 316"/>
                <a:gd name="T44" fmla="*/ 148 w 492"/>
                <a:gd name="T45" fmla="*/ 268 h 316"/>
                <a:gd name="T46" fmla="*/ 166 w 492"/>
                <a:gd name="T47" fmla="*/ 278 h 316"/>
                <a:gd name="T48" fmla="*/ 195 w 492"/>
                <a:gd name="T49" fmla="*/ 255 h 316"/>
                <a:gd name="T50" fmla="*/ 210 w 492"/>
                <a:gd name="T51" fmla="*/ 235 h 316"/>
                <a:gd name="T52" fmla="*/ 243 w 492"/>
                <a:gd name="T53" fmla="*/ 213 h 316"/>
                <a:gd name="T54" fmla="*/ 259 w 492"/>
                <a:gd name="T55" fmla="*/ 201 h 316"/>
                <a:gd name="T56" fmla="*/ 260 w 492"/>
                <a:gd name="T57" fmla="*/ 178 h 316"/>
                <a:gd name="T58" fmla="*/ 215 w 492"/>
                <a:gd name="T59" fmla="*/ 166 h 316"/>
                <a:gd name="T60" fmla="*/ 215 w 492"/>
                <a:gd name="T61" fmla="*/ 160 h 316"/>
                <a:gd name="T62" fmla="*/ 308 w 492"/>
                <a:gd name="T63" fmla="*/ 144 h 316"/>
                <a:gd name="T64" fmla="*/ 331 w 492"/>
                <a:gd name="T65" fmla="*/ 125 h 316"/>
                <a:gd name="T66" fmla="*/ 417 w 492"/>
                <a:gd name="T67" fmla="*/ 72 h 316"/>
                <a:gd name="T68" fmla="*/ 350 w 492"/>
                <a:gd name="T69" fmla="*/ 70 h 316"/>
                <a:gd name="T70" fmla="*/ 467 w 492"/>
                <a:gd name="T71" fmla="*/ 42 h 316"/>
                <a:gd name="T72" fmla="*/ 431 w 492"/>
                <a:gd name="T73" fmla="*/ 11 h 316"/>
                <a:gd name="T74" fmla="*/ 279 w 492"/>
                <a:gd name="T75" fmla="*/ 0 h 316"/>
                <a:gd name="T76" fmla="*/ 259 w 492"/>
                <a:gd name="T77" fmla="*/ 4 h 316"/>
                <a:gd name="T78" fmla="*/ 233 w 492"/>
                <a:gd name="T79" fmla="*/ 31 h 316"/>
                <a:gd name="T80" fmla="*/ 180 w 492"/>
                <a:gd name="T81" fmla="*/ 18 h 316"/>
                <a:gd name="T82" fmla="*/ 138 w 492"/>
                <a:gd name="T83" fmla="*/ 20 h 316"/>
                <a:gd name="T84" fmla="*/ 166 w 492"/>
                <a:gd name="T85" fmla="*/ 49 h 316"/>
                <a:gd name="T86" fmla="*/ 102 w 492"/>
                <a:gd name="T87" fmla="*/ 49 h 3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92" h="316">
                  <a:moveTo>
                    <a:pt x="0" y="75"/>
                  </a:moveTo>
                  <a:lnTo>
                    <a:pt x="43" y="75"/>
                  </a:lnTo>
                  <a:lnTo>
                    <a:pt x="29" y="86"/>
                  </a:lnTo>
                  <a:lnTo>
                    <a:pt x="91" y="77"/>
                  </a:lnTo>
                  <a:lnTo>
                    <a:pt x="37" y="86"/>
                  </a:lnTo>
                  <a:lnTo>
                    <a:pt x="54" y="91"/>
                  </a:lnTo>
                  <a:lnTo>
                    <a:pt x="37" y="91"/>
                  </a:lnTo>
                  <a:lnTo>
                    <a:pt x="41" y="100"/>
                  </a:lnTo>
                  <a:lnTo>
                    <a:pt x="120" y="89"/>
                  </a:lnTo>
                  <a:lnTo>
                    <a:pt x="43" y="109"/>
                  </a:lnTo>
                  <a:lnTo>
                    <a:pt x="76" y="122"/>
                  </a:lnTo>
                  <a:lnTo>
                    <a:pt x="108" y="100"/>
                  </a:lnTo>
                  <a:lnTo>
                    <a:pt x="160" y="97"/>
                  </a:lnTo>
                  <a:lnTo>
                    <a:pt x="106" y="106"/>
                  </a:lnTo>
                  <a:lnTo>
                    <a:pt x="91" y="122"/>
                  </a:lnTo>
                  <a:lnTo>
                    <a:pt x="124" y="126"/>
                  </a:lnTo>
                  <a:lnTo>
                    <a:pt x="160" y="106"/>
                  </a:lnTo>
                  <a:lnTo>
                    <a:pt x="135" y="124"/>
                  </a:lnTo>
                  <a:lnTo>
                    <a:pt x="160" y="124"/>
                  </a:lnTo>
                  <a:lnTo>
                    <a:pt x="195" y="111"/>
                  </a:lnTo>
                  <a:lnTo>
                    <a:pt x="191" y="93"/>
                  </a:lnTo>
                  <a:lnTo>
                    <a:pt x="228" y="80"/>
                  </a:lnTo>
                  <a:lnTo>
                    <a:pt x="201" y="109"/>
                  </a:lnTo>
                  <a:lnTo>
                    <a:pt x="264" y="104"/>
                  </a:lnTo>
                  <a:lnTo>
                    <a:pt x="139" y="133"/>
                  </a:lnTo>
                  <a:lnTo>
                    <a:pt x="168" y="163"/>
                  </a:lnTo>
                  <a:lnTo>
                    <a:pt x="193" y="163"/>
                  </a:lnTo>
                  <a:lnTo>
                    <a:pt x="178" y="172"/>
                  </a:lnTo>
                  <a:lnTo>
                    <a:pt x="131" y="138"/>
                  </a:lnTo>
                  <a:lnTo>
                    <a:pt x="89" y="133"/>
                  </a:lnTo>
                  <a:lnTo>
                    <a:pt x="89" y="148"/>
                  </a:lnTo>
                  <a:lnTo>
                    <a:pt x="106" y="154"/>
                  </a:lnTo>
                  <a:lnTo>
                    <a:pt x="89" y="159"/>
                  </a:lnTo>
                  <a:lnTo>
                    <a:pt x="139" y="194"/>
                  </a:lnTo>
                  <a:lnTo>
                    <a:pt x="118" y="194"/>
                  </a:lnTo>
                  <a:lnTo>
                    <a:pt x="168" y="197"/>
                  </a:lnTo>
                  <a:lnTo>
                    <a:pt x="141" y="203"/>
                  </a:lnTo>
                  <a:lnTo>
                    <a:pt x="153" y="217"/>
                  </a:lnTo>
                  <a:lnTo>
                    <a:pt x="110" y="199"/>
                  </a:lnTo>
                  <a:lnTo>
                    <a:pt x="85" y="203"/>
                  </a:lnTo>
                  <a:lnTo>
                    <a:pt x="72" y="232"/>
                  </a:lnTo>
                  <a:lnTo>
                    <a:pt x="97" y="223"/>
                  </a:lnTo>
                  <a:lnTo>
                    <a:pt x="95" y="234"/>
                  </a:lnTo>
                  <a:lnTo>
                    <a:pt x="104" y="234"/>
                  </a:lnTo>
                  <a:lnTo>
                    <a:pt x="118" y="212"/>
                  </a:lnTo>
                  <a:lnTo>
                    <a:pt x="114" y="230"/>
                  </a:lnTo>
                  <a:lnTo>
                    <a:pt x="126" y="232"/>
                  </a:lnTo>
                  <a:lnTo>
                    <a:pt x="99" y="241"/>
                  </a:lnTo>
                  <a:lnTo>
                    <a:pt x="118" y="241"/>
                  </a:lnTo>
                  <a:lnTo>
                    <a:pt x="104" y="248"/>
                  </a:lnTo>
                  <a:lnTo>
                    <a:pt x="116" y="259"/>
                  </a:lnTo>
                  <a:lnTo>
                    <a:pt x="135" y="259"/>
                  </a:lnTo>
                  <a:lnTo>
                    <a:pt x="153" y="237"/>
                  </a:lnTo>
                  <a:lnTo>
                    <a:pt x="120" y="268"/>
                  </a:lnTo>
                  <a:lnTo>
                    <a:pt x="89" y="243"/>
                  </a:lnTo>
                  <a:lnTo>
                    <a:pt x="60" y="248"/>
                  </a:lnTo>
                  <a:lnTo>
                    <a:pt x="85" y="274"/>
                  </a:lnTo>
                  <a:lnTo>
                    <a:pt x="41" y="288"/>
                  </a:lnTo>
                  <a:lnTo>
                    <a:pt x="47" y="306"/>
                  </a:lnTo>
                  <a:lnTo>
                    <a:pt x="56" y="288"/>
                  </a:lnTo>
                  <a:lnTo>
                    <a:pt x="56" y="306"/>
                  </a:lnTo>
                  <a:lnTo>
                    <a:pt x="85" y="297"/>
                  </a:lnTo>
                  <a:lnTo>
                    <a:pt x="106" y="312"/>
                  </a:lnTo>
                  <a:lnTo>
                    <a:pt x="118" y="312"/>
                  </a:lnTo>
                  <a:lnTo>
                    <a:pt x="110" y="301"/>
                  </a:lnTo>
                  <a:lnTo>
                    <a:pt x="139" y="303"/>
                  </a:lnTo>
                  <a:lnTo>
                    <a:pt x="135" y="292"/>
                  </a:lnTo>
                  <a:lnTo>
                    <a:pt x="147" y="306"/>
                  </a:lnTo>
                  <a:lnTo>
                    <a:pt x="156" y="303"/>
                  </a:lnTo>
                  <a:lnTo>
                    <a:pt x="151" y="294"/>
                  </a:lnTo>
                  <a:lnTo>
                    <a:pt x="174" y="303"/>
                  </a:lnTo>
                  <a:lnTo>
                    <a:pt x="174" y="315"/>
                  </a:lnTo>
                  <a:lnTo>
                    <a:pt x="216" y="303"/>
                  </a:lnTo>
                  <a:lnTo>
                    <a:pt x="224" y="286"/>
                  </a:lnTo>
                  <a:lnTo>
                    <a:pt x="205" y="288"/>
                  </a:lnTo>
                  <a:lnTo>
                    <a:pt x="205" y="272"/>
                  </a:lnTo>
                  <a:lnTo>
                    <a:pt x="160" y="272"/>
                  </a:lnTo>
                  <a:lnTo>
                    <a:pt x="220" y="266"/>
                  </a:lnTo>
                  <a:lnTo>
                    <a:pt x="228" y="257"/>
                  </a:lnTo>
                  <a:lnTo>
                    <a:pt x="220" y="241"/>
                  </a:lnTo>
                  <a:lnTo>
                    <a:pt x="255" y="241"/>
                  </a:lnTo>
                  <a:lnTo>
                    <a:pt x="264" y="234"/>
                  </a:lnTo>
                  <a:lnTo>
                    <a:pt x="241" y="230"/>
                  </a:lnTo>
                  <a:lnTo>
                    <a:pt x="272" y="228"/>
                  </a:lnTo>
                  <a:lnTo>
                    <a:pt x="251" y="217"/>
                  </a:lnTo>
                  <a:lnTo>
                    <a:pt x="276" y="210"/>
                  </a:lnTo>
                  <a:lnTo>
                    <a:pt x="274" y="201"/>
                  </a:lnTo>
                  <a:lnTo>
                    <a:pt x="228" y="199"/>
                  </a:lnTo>
                  <a:lnTo>
                    <a:pt x="253" y="190"/>
                  </a:lnTo>
                  <a:lnTo>
                    <a:pt x="226" y="188"/>
                  </a:lnTo>
                  <a:lnTo>
                    <a:pt x="276" y="194"/>
                  </a:lnTo>
                  <a:lnTo>
                    <a:pt x="278" y="185"/>
                  </a:lnTo>
                  <a:lnTo>
                    <a:pt x="226" y="181"/>
                  </a:lnTo>
                  <a:lnTo>
                    <a:pt x="293" y="172"/>
                  </a:lnTo>
                  <a:lnTo>
                    <a:pt x="276" y="159"/>
                  </a:lnTo>
                  <a:lnTo>
                    <a:pt x="324" y="163"/>
                  </a:lnTo>
                  <a:lnTo>
                    <a:pt x="339" y="148"/>
                  </a:lnTo>
                  <a:lnTo>
                    <a:pt x="314" y="145"/>
                  </a:lnTo>
                  <a:lnTo>
                    <a:pt x="347" y="142"/>
                  </a:lnTo>
                  <a:lnTo>
                    <a:pt x="341" y="131"/>
                  </a:lnTo>
                  <a:lnTo>
                    <a:pt x="355" y="133"/>
                  </a:lnTo>
                  <a:lnTo>
                    <a:pt x="438" y="82"/>
                  </a:lnTo>
                  <a:lnTo>
                    <a:pt x="349" y="100"/>
                  </a:lnTo>
                  <a:lnTo>
                    <a:pt x="399" y="77"/>
                  </a:lnTo>
                  <a:lnTo>
                    <a:pt x="368" y="80"/>
                  </a:lnTo>
                  <a:lnTo>
                    <a:pt x="362" y="69"/>
                  </a:lnTo>
                  <a:lnTo>
                    <a:pt x="418" y="75"/>
                  </a:lnTo>
                  <a:lnTo>
                    <a:pt x="491" y="48"/>
                  </a:lnTo>
                  <a:lnTo>
                    <a:pt x="491" y="35"/>
                  </a:lnTo>
                  <a:lnTo>
                    <a:pt x="459" y="35"/>
                  </a:lnTo>
                  <a:lnTo>
                    <a:pt x="453" y="13"/>
                  </a:lnTo>
                  <a:lnTo>
                    <a:pt x="368" y="24"/>
                  </a:lnTo>
                  <a:lnTo>
                    <a:pt x="405" y="8"/>
                  </a:lnTo>
                  <a:lnTo>
                    <a:pt x="293" y="0"/>
                  </a:lnTo>
                  <a:lnTo>
                    <a:pt x="285" y="11"/>
                  </a:lnTo>
                  <a:lnTo>
                    <a:pt x="293" y="17"/>
                  </a:lnTo>
                  <a:lnTo>
                    <a:pt x="272" y="4"/>
                  </a:lnTo>
                  <a:lnTo>
                    <a:pt x="222" y="6"/>
                  </a:lnTo>
                  <a:lnTo>
                    <a:pt x="255" y="28"/>
                  </a:lnTo>
                  <a:lnTo>
                    <a:pt x="245" y="35"/>
                  </a:lnTo>
                  <a:lnTo>
                    <a:pt x="226" y="13"/>
                  </a:lnTo>
                  <a:lnTo>
                    <a:pt x="178" y="11"/>
                  </a:lnTo>
                  <a:lnTo>
                    <a:pt x="189" y="20"/>
                  </a:lnTo>
                  <a:lnTo>
                    <a:pt x="156" y="17"/>
                  </a:lnTo>
                  <a:lnTo>
                    <a:pt x="172" y="31"/>
                  </a:lnTo>
                  <a:lnTo>
                    <a:pt x="145" y="22"/>
                  </a:lnTo>
                  <a:lnTo>
                    <a:pt x="151" y="31"/>
                  </a:lnTo>
                  <a:lnTo>
                    <a:pt x="137" y="35"/>
                  </a:lnTo>
                  <a:lnTo>
                    <a:pt x="174" y="55"/>
                  </a:lnTo>
                  <a:lnTo>
                    <a:pt x="95" y="31"/>
                  </a:lnTo>
                  <a:lnTo>
                    <a:pt x="76" y="48"/>
                  </a:lnTo>
                  <a:lnTo>
                    <a:pt x="108" y="55"/>
                  </a:lnTo>
                  <a:lnTo>
                    <a:pt x="56" y="51"/>
                  </a:lnTo>
                  <a:lnTo>
                    <a:pt x="0" y="75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8" name="Freeform 124"/>
            <p:cNvSpPr>
              <a:spLocks/>
            </p:cNvSpPr>
            <p:nvPr/>
          </p:nvSpPr>
          <p:spPr bwMode="auto">
            <a:xfrm>
              <a:off x="1285" y="1272"/>
              <a:ext cx="443" cy="386"/>
            </a:xfrm>
            <a:custGeom>
              <a:avLst/>
              <a:gdLst>
                <a:gd name="T0" fmla="*/ 4 w 454"/>
                <a:gd name="T1" fmla="*/ 41 h 409"/>
                <a:gd name="T2" fmla="*/ 52 w 454"/>
                <a:gd name="T3" fmla="*/ 0 h 409"/>
                <a:gd name="T4" fmla="*/ 47 w 454"/>
                <a:gd name="T5" fmla="*/ 41 h 409"/>
                <a:gd name="T6" fmla="*/ 74 w 454"/>
                <a:gd name="T7" fmla="*/ 85 h 409"/>
                <a:gd name="T8" fmla="*/ 77 w 454"/>
                <a:gd name="T9" fmla="*/ 92 h 409"/>
                <a:gd name="T10" fmla="*/ 60 w 454"/>
                <a:gd name="T11" fmla="*/ 60 h 409"/>
                <a:gd name="T12" fmla="*/ 64 w 454"/>
                <a:gd name="T13" fmla="*/ 31 h 409"/>
                <a:gd name="T14" fmla="*/ 68 w 454"/>
                <a:gd name="T15" fmla="*/ 27 h 409"/>
                <a:gd name="T16" fmla="*/ 74 w 454"/>
                <a:gd name="T17" fmla="*/ 17 h 409"/>
                <a:gd name="T18" fmla="*/ 110 w 454"/>
                <a:gd name="T19" fmla="*/ 6 h 409"/>
                <a:gd name="T20" fmla="*/ 129 w 454"/>
                <a:gd name="T21" fmla="*/ 22 h 409"/>
                <a:gd name="T22" fmla="*/ 137 w 454"/>
                <a:gd name="T23" fmla="*/ 62 h 409"/>
                <a:gd name="T24" fmla="*/ 164 w 454"/>
                <a:gd name="T25" fmla="*/ 56 h 409"/>
                <a:gd name="T26" fmla="*/ 222 w 454"/>
                <a:gd name="T27" fmla="*/ 47 h 409"/>
                <a:gd name="T28" fmla="*/ 226 w 454"/>
                <a:gd name="T29" fmla="*/ 75 h 409"/>
                <a:gd name="T30" fmla="*/ 241 w 454"/>
                <a:gd name="T31" fmla="*/ 80 h 409"/>
                <a:gd name="T32" fmla="*/ 264 w 454"/>
                <a:gd name="T33" fmla="*/ 73 h 409"/>
                <a:gd name="T34" fmla="*/ 285 w 454"/>
                <a:gd name="T35" fmla="*/ 91 h 409"/>
                <a:gd name="T36" fmla="*/ 293 w 454"/>
                <a:gd name="T37" fmla="*/ 92 h 409"/>
                <a:gd name="T38" fmla="*/ 304 w 454"/>
                <a:gd name="T39" fmla="*/ 101 h 409"/>
                <a:gd name="T40" fmla="*/ 326 w 454"/>
                <a:gd name="T41" fmla="*/ 110 h 409"/>
                <a:gd name="T42" fmla="*/ 322 w 454"/>
                <a:gd name="T43" fmla="*/ 120 h 409"/>
                <a:gd name="T44" fmla="*/ 331 w 454"/>
                <a:gd name="T45" fmla="*/ 116 h 409"/>
                <a:gd name="T46" fmla="*/ 320 w 454"/>
                <a:gd name="T47" fmla="*/ 140 h 409"/>
                <a:gd name="T48" fmla="*/ 326 w 454"/>
                <a:gd name="T49" fmla="*/ 151 h 409"/>
                <a:gd name="T50" fmla="*/ 328 w 454"/>
                <a:gd name="T51" fmla="*/ 169 h 409"/>
                <a:gd name="T52" fmla="*/ 379 w 454"/>
                <a:gd name="T53" fmla="*/ 187 h 409"/>
                <a:gd name="T54" fmla="*/ 408 w 454"/>
                <a:gd name="T55" fmla="*/ 211 h 409"/>
                <a:gd name="T56" fmla="*/ 431 w 454"/>
                <a:gd name="T57" fmla="*/ 229 h 409"/>
                <a:gd name="T58" fmla="*/ 415 w 454"/>
                <a:gd name="T59" fmla="*/ 239 h 409"/>
                <a:gd name="T60" fmla="*/ 413 w 454"/>
                <a:gd name="T61" fmla="*/ 260 h 409"/>
                <a:gd name="T62" fmla="*/ 399 w 454"/>
                <a:gd name="T63" fmla="*/ 279 h 409"/>
                <a:gd name="T64" fmla="*/ 333 w 454"/>
                <a:gd name="T65" fmla="*/ 237 h 409"/>
                <a:gd name="T66" fmla="*/ 334 w 454"/>
                <a:gd name="T67" fmla="*/ 260 h 409"/>
                <a:gd name="T68" fmla="*/ 353 w 454"/>
                <a:gd name="T69" fmla="*/ 284 h 409"/>
                <a:gd name="T70" fmla="*/ 375 w 454"/>
                <a:gd name="T71" fmla="*/ 302 h 409"/>
                <a:gd name="T72" fmla="*/ 382 w 454"/>
                <a:gd name="T73" fmla="*/ 347 h 409"/>
                <a:gd name="T74" fmla="*/ 360 w 454"/>
                <a:gd name="T75" fmla="*/ 363 h 409"/>
                <a:gd name="T76" fmla="*/ 270 w 454"/>
                <a:gd name="T77" fmla="*/ 318 h 409"/>
                <a:gd name="T78" fmla="*/ 257 w 454"/>
                <a:gd name="T79" fmla="*/ 308 h 409"/>
                <a:gd name="T80" fmla="*/ 231 w 454"/>
                <a:gd name="T81" fmla="*/ 279 h 409"/>
                <a:gd name="T82" fmla="*/ 217 w 454"/>
                <a:gd name="T83" fmla="*/ 288 h 409"/>
                <a:gd name="T84" fmla="*/ 180 w 454"/>
                <a:gd name="T85" fmla="*/ 288 h 409"/>
                <a:gd name="T86" fmla="*/ 249 w 454"/>
                <a:gd name="T87" fmla="*/ 264 h 409"/>
                <a:gd name="T88" fmla="*/ 266 w 454"/>
                <a:gd name="T89" fmla="*/ 211 h 409"/>
                <a:gd name="T90" fmla="*/ 229 w 454"/>
                <a:gd name="T91" fmla="*/ 164 h 409"/>
                <a:gd name="T92" fmla="*/ 201 w 454"/>
                <a:gd name="T93" fmla="*/ 169 h 409"/>
                <a:gd name="T94" fmla="*/ 216 w 454"/>
                <a:gd name="T95" fmla="*/ 150 h 409"/>
                <a:gd name="T96" fmla="*/ 185 w 454"/>
                <a:gd name="T97" fmla="*/ 120 h 409"/>
                <a:gd name="T98" fmla="*/ 170 w 454"/>
                <a:gd name="T99" fmla="*/ 132 h 409"/>
                <a:gd name="T100" fmla="*/ 138 w 454"/>
                <a:gd name="T101" fmla="*/ 134 h 409"/>
                <a:gd name="T102" fmla="*/ 10 w 454"/>
                <a:gd name="T103" fmla="*/ 92 h 409"/>
                <a:gd name="T104" fmla="*/ 0 w 454"/>
                <a:gd name="T105" fmla="*/ 80 h 40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54" h="409">
                  <a:moveTo>
                    <a:pt x="0" y="90"/>
                  </a:moveTo>
                  <a:lnTo>
                    <a:pt x="4" y="46"/>
                  </a:lnTo>
                  <a:lnTo>
                    <a:pt x="22" y="13"/>
                  </a:lnTo>
                  <a:lnTo>
                    <a:pt x="54" y="0"/>
                  </a:lnTo>
                  <a:lnTo>
                    <a:pt x="78" y="6"/>
                  </a:lnTo>
                  <a:lnTo>
                    <a:pt x="49" y="46"/>
                  </a:lnTo>
                  <a:lnTo>
                    <a:pt x="60" y="70"/>
                  </a:lnTo>
                  <a:lnTo>
                    <a:pt x="78" y="95"/>
                  </a:lnTo>
                  <a:lnTo>
                    <a:pt x="54" y="104"/>
                  </a:lnTo>
                  <a:lnTo>
                    <a:pt x="81" y="104"/>
                  </a:lnTo>
                  <a:lnTo>
                    <a:pt x="85" y="84"/>
                  </a:lnTo>
                  <a:lnTo>
                    <a:pt x="64" y="68"/>
                  </a:lnTo>
                  <a:lnTo>
                    <a:pt x="81" y="55"/>
                  </a:lnTo>
                  <a:lnTo>
                    <a:pt x="68" y="35"/>
                  </a:lnTo>
                  <a:lnTo>
                    <a:pt x="93" y="42"/>
                  </a:lnTo>
                  <a:lnTo>
                    <a:pt x="72" y="31"/>
                  </a:lnTo>
                  <a:lnTo>
                    <a:pt x="99" y="33"/>
                  </a:lnTo>
                  <a:lnTo>
                    <a:pt x="78" y="19"/>
                  </a:lnTo>
                  <a:lnTo>
                    <a:pt x="101" y="22"/>
                  </a:lnTo>
                  <a:lnTo>
                    <a:pt x="116" y="6"/>
                  </a:lnTo>
                  <a:lnTo>
                    <a:pt x="135" y="4"/>
                  </a:lnTo>
                  <a:lnTo>
                    <a:pt x="135" y="24"/>
                  </a:lnTo>
                  <a:lnTo>
                    <a:pt x="147" y="31"/>
                  </a:lnTo>
                  <a:lnTo>
                    <a:pt x="143" y="70"/>
                  </a:lnTo>
                  <a:lnTo>
                    <a:pt x="162" y="53"/>
                  </a:lnTo>
                  <a:lnTo>
                    <a:pt x="172" y="62"/>
                  </a:lnTo>
                  <a:lnTo>
                    <a:pt x="195" y="42"/>
                  </a:lnTo>
                  <a:lnTo>
                    <a:pt x="234" y="53"/>
                  </a:lnTo>
                  <a:lnTo>
                    <a:pt x="249" y="70"/>
                  </a:lnTo>
                  <a:lnTo>
                    <a:pt x="238" y="84"/>
                  </a:lnTo>
                  <a:lnTo>
                    <a:pt x="261" y="77"/>
                  </a:lnTo>
                  <a:lnTo>
                    <a:pt x="253" y="90"/>
                  </a:lnTo>
                  <a:lnTo>
                    <a:pt x="268" y="95"/>
                  </a:lnTo>
                  <a:lnTo>
                    <a:pt x="278" y="82"/>
                  </a:lnTo>
                  <a:lnTo>
                    <a:pt x="297" y="88"/>
                  </a:lnTo>
                  <a:lnTo>
                    <a:pt x="299" y="102"/>
                  </a:lnTo>
                  <a:lnTo>
                    <a:pt x="284" y="104"/>
                  </a:lnTo>
                  <a:lnTo>
                    <a:pt x="307" y="104"/>
                  </a:lnTo>
                  <a:lnTo>
                    <a:pt x="303" y="119"/>
                  </a:lnTo>
                  <a:lnTo>
                    <a:pt x="320" y="113"/>
                  </a:lnTo>
                  <a:lnTo>
                    <a:pt x="309" y="126"/>
                  </a:lnTo>
                  <a:lnTo>
                    <a:pt x="342" y="124"/>
                  </a:lnTo>
                  <a:lnTo>
                    <a:pt x="324" y="135"/>
                  </a:lnTo>
                  <a:lnTo>
                    <a:pt x="338" y="135"/>
                  </a:lnTo>
                  <a:lnTo>
                    <a:pt x="332" y="144"/>
                  </a:lnTo>
                  <a:lnTo>
                    <a:pt x="347" y="130"/>
                  </a:lnTo>
                  <a:lnTo>
                    <a:pt x="363" y="146"/>
                  </a:lnTo>
                  <a:lnTo>
                    <a:pt x="336" y="157"/>
                  </a:lnTo>
                  <a:lnTo>
                    <a:pt x="374" y="168"/>
                  </a:lnTo>
                  <a:lnTo>
                    <a:pt x="342" y="170"/>
                  </a:lnTo>
                  <a:lnTo>
                    <a:pt x="353" y="177"/>
                  </a:lnTo>
                  <a:lnTo>
                    <a:pt x="344" y="190"/>
                  </a:lnTo>
                  <a:lnTo>
                    <a:pt x="382" y="215"/>
                  </a:lnTo>
                  <a:lnTo>
                    <a:pt x="398" y="210"/>
                  </a:lnTo>
                  <a:lnTo>
                    <a:pt x="409" y="239"/>
                  </a:lnTo>
                  <a:lnTo>
                    <a:pt x="428" y="237"/>
                  </a:lnTo>
                  <a:lnTo>
                    <a:pt x="423" y="250"/>
                  </a:lnTo>
                  <a:lnTo>
                    <a:pt x="453" y="257"/>
                  </a:lnTo>
                  <a:lnTo>
                    <a:pt x="450" y="272"/>
                  </a:lnTo>
                  <a:lnTo>
                    <a:pt x="436" y="268"/>
                  </a:lnTo>
                  <a:lnTo>
                    <a:pt x="442" y="279"/>
                  </a:lnTo>
                  <a:lnTo>
                    <a:pt x="434" y="292"/>
                  </a:lnTo>
                  <a:lnTo>
                    <a:pt x="421" y="286"/>
                  </a:lnTo>
                  <a:lnTo>
                    <a:pt x="419" y="314"/>
                  </a:lnTo>
                  <a:lnTo>
                    <a:pt x="367" y="263"/>
                  </a:lnTo>
                  <a:lnTo>
                    <a:pt x="349" y="266"/>
                  </a:lnTo>
                  <a:lnTo>
                    <a:pt x="363" y="281"/>
                  </a:lnTo>
                  <a:lnTo>
                    <a:pt x="351" y="292"/>
                  </a:lnTo>
                  <a:lnTo>
                    <a:pt x="361" y="292"/>
                  </a:lnTo>
                  <a:lnTo>
                    <a:pt x="371" y="319"/>
                  </a:lnTo>
                  <a:lnTo>
                    <a:pt x="396" y="323"/>
                  </a:lnTo>
                  <a:lnTo>
                    <a:pt x="394" y="339"/>
                  </a:lnTo>
                  <a:lnTo>
                    <a:pt x="407" y="352"/>
                  </a:lnTo>
                  <a:lnTo>
                    <a:pt x="401" y="390"/>
                  </a:lnTo>
                  <a:lnTo>
                    <a:pt x="336" y="352"/>
                  </a:lnTo>
                  <a:lnTo>
                    <a:pt x="378" y="408"/>
                  </a:lnTo>
                  <a:lnTo>
                    <a:pt x="297" y="376"/>
                  </a:lnTo>
                  <a:lnTo>
                    <a:pt x="284" y="357"/>
                  </a:lnTo>
                  <a:lnTo>
                    <a:pt x="297" y="354"/>
                  </a:lnTo>
                  <a:lnTo>
                    <a:pt x="270" y="345"/>
                  </a:lnTo>
                  <a:lnTo>
                    <a:pt x="263" y="323"/>
                  </a:lnTo>
                  <a:lnTo>
                    <a:pt x="243" y="314"/>
                  </a:lnTo>
                  <a:lnTo>
                    <a:pt x="243" y="330"/>
                  </a:lnTo>
                  <a:lnTo>
                    <a:pt x="228" y="323"/>
                  </a:lnTo>
                  <a:lnTo>
                    <a:pt x="211" y="337"/>
                  </a:lnTo>
                  <a:lnTo>
                    <a:pt x="189" y="323"/>
                  </a:lnTo>
                  <a:lnTo>
                    <a:pt x="199" y="297"/>
                  </a:lnTo>
                  <a:lnTo>
                    <a:pt x="261" y="297"/>
                  </a:lnTo>
                  <a:lnTo>
                    <a:pt x="247" y="272"/>
                  </a:lnTo>
                  <a:lnTo>
                    <a:pt x="280" y="237"/>
                  </a:lnTo>
                  <a:lnTo>
                    <a:pt x="255" y="188"/>
                  </a:lnTo>
                  <a:lnTo>
                    <a:pt x="241" y="184"/>
                  </a:lnTo>
                  <a:lnTo>
                    <a:pt x="249" y="177"/>
                  </a:lnTo>
                  <a:lnTo>
                    <a:pt x="211" y="190"/>
                  </a:lnTo>
                  <a:lnTo>
                    <a:pt x="211" y="175"/>
                  </a:lnTo>
                  <a:lnTo>
                    <a:pt x="226" y="168"/>
                  </a:lnTo>
                  <a:lnTo>
                    <a:pt x="197" y="148"/>
                  </a:lnTo>
                  <a:lnTo>
                    <a:pt x="195" y="135"/>
                  </a:lnTo>
                  <a:lnTo>
                    <a:pt x="170" y="126"/>
                  </a:lnTo>
                  <a:lnTo>
                    <a:pt x="178" y="148"/>
                  </a:lnTo>
                  <a:lnTo>
                    <a:pt x="135" y="139"/>
                  </a:lnTo>
                  <a:lnTo>
                    <a:pt x="145" y="150"/>
                  </a:lnTo>
                  <a:lnTo>
                    <a:pt x="31" y="130"/>
                  </a:lnTo>
                  <a:lnTo>
                    <a:pt x="10" y="104"/>
                  </a:lnTo>
                  <a:lnTo>
                    <a:pt x="45" y="106"/>
                  </a:lnTo>
                  <a:lnTo>
                    <a:pt x="0" y="9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9" name="Freeform 125"/>
            <p:cNvSpPr>
              <a:spLocks/>
            </p:cNvSpPr>
            <p:nvPr/>
          </p:nvSpPr>
          <p:spPr bwMode="auto">
            <a:xfrm>
              <a:off x="1326" y="1536"/>
              <a:ext cx="106" cy="88"/>
            </a:xfrm>
            <a:custGeom>
              <a:avLst/>
              <a:gdLst>
                <a:gd name="T0" fmla="*/ 0 w 108"/>
                <a:gd name="T1" fmla="*/ 66 h 93"/>
                <a:gd name="T2" fmla="*/ 16 w 108"/>
                <a:gd name="T3" fmla="*/ 50 h 93"/>
                <a:gd name="T4" fmla="*/ 26 w 108"/>
                <a:gd name="T5" fmla="*/ 0 h 93"/>
                <a:gd name="T6" fmla="*/ 32 w 108"/>
                <a:gd name="T7" fmla="*/ 18 h 93"/>
                <a:gd name="T8" fmla="*/ 59 w 108"/>
                <a:gd name="T9" fmla="*/ 22 h 93"/>
                <a:gd name="T10" fmla="*/ 103 w 108"/>
                <a:gd name="T11" fmla="*/ 59 h 93"/>
                <a:gd name="T12" fmla="*/ 96 w 108"/>
                <a:gd name="T13" fmla="*/ 72 h 93"/>
                <a:gd name="T14" fmla="*/ 55 w 108"/>
                <a:gd name="T15" fmla="*/ 54 h 93"/>
                <a:gd name="T16" fmla="*/ 30 w 108"/>
                <a:gd name="T17" fmla="*/ 82 h 93"/>
                <a:gd name="T18" fmla="*/ 24 w 108"/>
                <a:gd name="T19" fmla="*/ 59 h 93"/>
                <a:gd name="T20" fmla="*/ 0 w 108"/>
                <a:gd name="T21" fmla="*/ 66 h 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8" h="93">
                  <a:moveTo>
                    <a:pt x="0" y="74"/>
                  </a:moveTo>
                  <a:lnTo>
                    <a:pt x="16" y="56"/>
                  </a:lnTo>
                  <a:lnTo>
                    <a:pt x="26" y="0"/>
                  </a:lnTo>
                  <a:lnTo>
                    <a:pt x="34" y="20"/>
                  </a:lnTo>
                  <a:lnTo>
                    <a:pt x="61" y="24"/>
                  </a:lnTo>
                  <a:lnTo>
                    <a:pt x="107" y="65"/>
                  </a:lnTo>
                  <a:lnTo>
                    <a:pt x="100" y="80"/>
                  </a:lnTo>
                  <a:lnTo>
                    <a:pt x="57" y="60"/>
                  </a:lnTo>
                  <a:lnTo>
                    <a:pt x="32" y="92"/>
                  </a:lnTo>
                  <a:lnTo>
                    <a:pt x="24" y="65"/>
                  </a:lnTo>
                  <a:lnTo>
                    <a:pt x="0" y="74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0" name="Freeform 126"/>
            <p:cNvSpPr>
              <a:spLocks/>
            </p:cNvSpPr>
            <p:nvPr/>
          </p:nvSpPr>
          <p:spPr bwMode="auto">
            <a:xfrm>
              <a:off x="1761" y="1931"/>
              <a:ext cx="105" cy="126"/>
            </a:xfrm>
            <a:custGeom>
              <a:avLst/>
              <a:gdLst>
                <a:gd name="T0" fmla="*/ 0 w 108"/>
                <a:gd name="T1" fmla="*/ 93 h 132"/>
                <a:gd name="T2" fmla="*/ 44 w 108"/>
                <a:gd name="T3" fmla="*/ 6 h 132"/>
                <a:gd name="T4" fmla="*/ 59 w 108"/>
                <a:gd name="T5" fmla="*/ 0 h 132"/>
                <a:gd name="T6" fmla="*/ 40 w 108"/>
                <a:gd name="T7" fmla="*/ 47 h 132"/>
                <a:gd name="T8" fmla="*/ 53 w 108"/>
                <a:gd name="T9" fmla="*/ 35 h 132"/>
                <a:gd name="T10" fmla="*/ 61 w 108"/>
                <a:gd name="T11" fmla="*/ 56 h 132"/>
                <a:gd name="T12" fmla="*/ 87 w 108"/>
                <a:gd name="T13" fmla="*/ 56 h 132"/>
                <a:gd name="T14" fmla="*/ 84 w 108"/>
                <a:gd name="T15" fmla="*/ 74 h 132"/>
                <a:gd name="T16" fmla="*/ 94 w 108"/>
                <a:gd name="T17" fmla="*/ 72 h 132"/>
                <a:gd name="T18" fmla="*/ 87 w 108"/>
                <a:gd name="T19" fmla="*/ 91 h 132"/>
                <a:gd name="T20" fmla="*/ 98 w 108"/>
                <a:gd name="T21" fmla="*/ 80 h 132"/>
                <a:gd name="T22" fmla="*/ 101 w 108"/>
                <a:gd name="T23" fmla="*/ 98 h 132"/>
                <a:gd name="T24" fmla="*/ 88 w 108"/>
                <a:gd name="T25" fmla="*/ 119 h 132"/>
                <a:gd name="T26" fmla="*/ 87 w 108"/>
                <a:gd name="T27" fmla="*/ 105 h 132"/>
                <a:gd name="T28" fmla="*/ 84 w 108"/>
                <a:gd name="T29" fmla="*/ 113 h 132"/>
                <a:gd name="T30" fmla="*/ 84 w 108"/>
                <a:gd name="T31" fmla="*/ 91 h 132"/>
                <a:gd name="T32" fmla="*/ 57 w 108"/>
                <a:gd name="T33" fmla="*/ 113 h 132"/>
                <a:gd name="T34" fmla="*/ 71 w 108"/>
                <a:gd name="T35" fmla="*/ 96 h 132"/>
                <a:gd name="T36" fmla="*/ 50 w 108"/>
                <a:gd name="T37" fmla="*/ 98 h 132"/>
                <a:gd name="T38" fmla="*/ 55 w 108"/>
                <a:gd name="T39" fmla="*/ 91 h 132"/>
                <a:gd name="T40" fmla="*/ 0 w 108"/>
                <a:gd name="T41" fmla="*/ 93 h 13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8" h="132">
                  <a:moveTo>
                    <a:pt x="0" y="102"/>
                  </a:moveTo>
                  <a:lnTo>
                    <a:pt x="46" y="6"/>
                  </a:lnTo>
                  <a:lnTo>
                    <a:pt x="63" y="0"/>
                  </a:lnTo>
                  <a:lnTo>
                    <a:pt x="42" y="51"/>
                  </a:lnTo>
                  <a:lnTo>
                    <a:pt x="57" y="39"/>
                  </a:lnTo>
                  <a:lnTo>
                    <a:pt x="65" y="62"/>
                  </a:lnTo>
                  <a:lnTo>
                    <a:pt x="92" y="62"/>
                  </a:lnTo>
                  <a:lnTo>
                    <a:pt x="88" y="82"/>
                  </a:lnTo>
                  <a:lnTo>
                    <a:pt x="100" y="79"/>
                  </a:lnTo>
                  <a:lnTo>
                    <a:pt x="92" y="99"/>
                  </a:lnTo>
                  <a:lnTo>
                    <a:pt x="104" y="88"/>
                  </a:lnTo>
                  <a:lnTo>
                    <a:pt x="107" y="108"/>
                  </a:lnTo>
                  <a:lnTo>
                    <a:pt x="94" y="131"/>
                  </a:lnTo>
                  <a:lnTo>
                    <a:pt x="92" y="115"/>
                  </a:lnTo>
                  <a:lnTo>
                    <a:pt x="88" y="124"/>
                  </a:lnTo>
                  <a:lnTo>
                    <a:pt x="88" y="99"/>
                  </a:lnTo>
                  <a:lnTo>
                    <a:pt x="61" y="124"/>
                  </a:lnTo>
                  <a:lnTo>
                    <a:pt x="75" y="106"/>
                  </a:lnTo>
                  <a:lnTo>
                    <a:pt x="52" y="108"/>
                  </a:lnTo>
                  <a:lnTo>
                    <a:pt x="59" y="99"/>
                  </a:lnTo>
                  <a:lnTo>
                    <a:pt x="0" y="102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1" name="Freeform 127"/>
            <p:cNvSpPr>
              <a:spLocks/>
            </p:cNvSpPr>
            <p:nvPr/>
          </p:nvSpPr>
          <p:spPr bwMode="auto">
            <a:xfrm>
              <a:off x="1549" y="864"/>
              <a:ext cx="946" cy="841"/>
            </a:xfrm>
            <a:custGeom>
              <a:avLst/>
              <a:gdLst>
                <a:gd name="T0" fmla="*/ 103 w 969"/>
                <a:gd name="T1" fmla="*/ 187 h 897"/>
                <a:gd name="T2" fmla="*/ 120 w 969"/>
                <a:gd name="T3" fmla="*/ 155 h 897"/>
                <a:gd name="T4" fmla="*/ 79 w 969"/>
                <a:gd name="T5" fmla="*/ 136 h 897"/>
                <a:gd name="T6" fmla="*/ 173 w 969"/>
                <a:gd name="T7" fmla="*/ 76 h 897"/>
                <a:gd name="T8" fmla="*/ 266 w 969"/>
                <a:gd name="T9" fmla="*/ 52 h 897"/>
                <a:gd name="T10" fmla="*/ 338 w 969"/>
                <a:gd name="T11" fmla="*/ 82 h 897"/>
                <a:gd name="T12" fmla="*/ 322 w 969"/>
                <a:gd name="T13" fmla="*/ 47 h 897"/>
                <a:gd name="T14" fmla="*/ 431 w 969"/>
                <a:gd name="T15" fmla="*/ 66 h 897"/>
                <a:gd name="T16" fmla="*/ 487 w 969"/>
                <a:gd name="T17" fmla="*/ 47 h 897"/>
                <a:gd name="T18" fmla="*/ 403 w 969"/>
                <a:gd name="T19" fmla="*/ 20 h 897"/>
                <a:gd name="T20" fmla="*/ 504 w 969"/>
                <a:gd name="T21" fmla="*/ 33 h 897"/>
                <a:gd name="T22" fmla="*/ 501 w 969"/>
                <a:gd name="T23" fmla="*/ 4 h 897"/>
                <a:gd name="T24" fmla="*/ 693 w 969"/>
                <a:gd name="T25" fmla="*/ 15 h 897"/>
                <a:gd name="T26" fmla="*/ 709 w 969"/>
                <a:gd name="T27" fmla="*/ 20 h 897"/>
                <a:gd name="T28" fmla="*/ 773 w 969"/>
                <a:gd name="T29" fmla="*/ 40 h 897"/>
                <a:gd name="T30" fmla="*/ 590 w 969"/>
                <a:gd name="T31" fmla="*/ 74 h 897"/>
                <a:gd name="T32" fmla="*/ 687 w 969"/>
                <a:gd name="T33" fmla="*/ 92 h 897"/>
                <a:gd name="T34" fmla="*/ 799 w 969"/>
                <a:gd name="T35" fmla="*/ 83 h 897"/>
                <a:gd name="T36" fmla="*/ 877 w 969"/>
                <a:gd name="T37" fmla="*/ 72 h 897"/>
                <a:gd name="T38" fmla="*/ 782 w 969"/>
                <a:gd name="T39" fmla="*/ 128 h 897"/>
                <a:gd name="T40" fmla="*/ 843 w 969"/>
                <a:gd name="T41" fmla="*/ 146 h 897"/>
                <a:gd name="T42" fmla="*/ 787 w 969"/>
                <a:gd name="T43" fmla="*/ 200 h 897"/>
                <a:gd name="T44" fmla="*/ 793 w 969"/>
                <a:gd name="T45" fmla="*/ 239 h 897"/>
                <a:gd name="T46" fmla="*/ 778 w 969"/>
                <a:gd name="T47" fmla="*/ 268 h 897"/>
                <a:gd name="T48" fmla="*/ 805 w 969"/>
                <a:gd name="T49" fmla="*/ 295 h 897"/>
                <a:gd name="T50" fmla="*/ 771 w 969"/>
                <a:gd name="T51" fmla="*/ 323 h 897"/>
                <a:gd name="T52" fmla="*/ 787 w 969"/>
                <a:gd name="T53" fmla="*/ 350 h 897"/>
                <a:gd name="T54" fmla="*/ 799 w 969"/>
                <a:gd name="T55" fmla="*/ 377 h 897"/>
                <a:gd name="T56" fmla="*/ 697 w 969"/>
                <a:gd name="T57" fmla="*/ 397 h 897"/>
                <a:gd name="T58" fmla="*/ 719 w 969"/>
                <a:gd name="T59" fmla="*/ 438 h 897"/>
                <a:gd name="T60" fmla="*/ 773 w 969"/>
                <a:gd name="T61" fmla="*/ 449 h 897"/>
                <a:gd name="T62" fmla="*/ 765 w 969"/>
                <a:gd name="T63" fmla="*/ 479 h 897"/>
                <a:gd name="T64" fmla="*/ 689 w 969"/>
                <a:gd name="T65" fmla="*/ 447 h 897"/>
                <a:gd name="T66" fmla="*/ 703 w 969"/>
                <a:gd name="T67" fmla="*/ 494 h 897"/>
                <a:gd name="T68" fmla="*/ 707 w 969"/>
                <a:gd name="T69" fmla="*/ 545 h 897"/>
                <a:gd name="T70" fmla="*/ 620 w 969"/>
                <a:gd name="T71" fmla="*/ 563 h 897"/>
                <a:gd name="T72" fmla="*/ 558 w 969"/>
                <a:gd name="T73" fmla="*/ 626 h 897"/>
                <a:gd name="T74" fmla="*/ 532 w 969"/>
                <a:gd name="T75" fmla="*/ 613 h 897"/>
                <a:gd name="T76" fmla="*/ 480 w 969"/>
                <a:gd name="T77" fmla="*/ 656 h 897"/>
                <a:gd name="T78" fmla="*/ 478 w 969"/>
                <a:gd name="T79" fmla="*/ 687 h 897"/>
                <a:gd name="T80" fmla="*/ 476 w 969"/>
                <a:gd name="T81" fmla="*/ 713 h 897"/>
                <a:gd name="T82" fmla="*/ 445 w 969"/>
                <a:gd name="T83" fmla="*/ 775 h 897"/>
                <a:gd name="T84" fmla="*/ 378 w 969"/>
                <a:gd name="T85" fmla="*/ 767 h 897"/>
                <a:gd name="T86" fmla="*/ 359 w 969"/>
                <a:gd name="T87" fmla="*/ 748 h 897"/>
                <a:gd name="T88" fmla="*/ 326 w 969"/>
                <a:gd name="T89" fmla="*/ 678 h 897"/>
                <a:gd name="T90" fmla="*/ 318 w 969"/>
                <a:gd name="T91" fmla="*/ 642 h 897"/>
                <a:gd name="T92" fmla="*/ 308 w 969"/>
                <a:gd name="T93" fmla="*/ 564 h 897"/>
                <a:gd name="T94" fmla="*/ 304 w 969"/>
                <a:gd name="T95" fmla="*/ 553 h 897"/>
                <a:gd name="T96" fmla="*/ 311 w 969"/>
                <a:gd name="T97" fmla="*/ 502 h 897"/>
                <a:gd name="T98" fmla="*/ 338 w 969"/>
                <a:gd name="T99" fmla="*/ 483 h 897"/>
                <a:gd name="T100" fmla="*/ 318 w 969"/>
                <a:gd name="T101" fmla="*/ 458 h 897"/>
                <a:gd name="T102" fmla="*/ 288 w 969"/>
                <a:gd name="T103" fmla="*/ 458 h 897"/>
                <a:gd name="T104" fmla="*/ 264 w 969"/>
                <a:gd name="T105" fmla="*/ 440 h 897"/>
                <a:gd name="T106" fmla="*/ 247 w 969"/>
                <a:gd name="T107" fmla="*/ 358 h 897"/>
                <a:gd name="T108" fmla="*/ 182 w 969"/>
                <a:gd name="T109" fmla="*/ 297 h 897"/>
                <a:gd name="T110" fmla="*/ 103 w 969"/>
                <a:gd name="T111" fmla="*/ 305 h 897"/>
                <a:gd name="T112" fmla="*/ 22 w 969"/>
                <a:gd name="T113" fmla="*/ 268 h 897"/>
                <a:gd name="T114" fmla="*/ 101 w 969"/>
                <a:gd name="T115" fmla="*/ 250 h 89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969" h="897">
                  <a:moveTo>
                    <a:pt x="0" y="252"/>
                  </a:moveTo>
                  <a:lnTo>
                    <a:pt x="6" y="238"/>
                  </a:lnTo>
                  <a:lnTo>
                    <a:pt x="68" y="212"/>
                  </a:lnTo>
                  <a:lnTo>
                    <a:pt x="108" y="212"/>
                  </a:lnTo>
                  <a:lnTo>
                    <a:pt x="131" y="194"/>
                  </a:lnTo>
                  <a:lnTo>
                    <a:pt x="124" y="187"/>
                  </a:lnTo>
                  <a:lnTo>
                    <a:pt x="137" y="178"/>
                  </a:lnTo>
                  <a:lnTo>
                    <a:pt x="126" y="176"/>
                  </a:lnTo>
                  <a:lnTo>
                    <a:pt x="147" y="166"/>
                  </a:lnTo>
                  <a:lnTo>
                    <a:pt x="141" y="157"/>
                  </a:lnTo>
                  <a:lnTo>
                    <a:pt x="112" y="172"/>
                  </a:lnTo>
                  <a:lnTo>
                    <a:pt x="83" y="155"/>
                  </a:lnTo>
                  <a:lnTo>
                    <a:pt x="120" y="146"/>
                  </a:lnTo>
                  <a:lnTo>
                    <a:pt x="139" y="115"/>
                  </a:lnTo>
                  <a:lnTo>
                    <a:pt x="183" y="115"/>
                  </a:lnTo>
                  <a:lnTo>
                    <a:pt x="181" y="86"/>
                  </a:lnTo>
                  <a:lnTo>
                    <a:pt x="212" y="84"/>
                  </a:lnTo>
                  <a:lnTo>
                    <a:pt x="246" y="106"/>
                  </a:lnTo>
                  <a:lnTo>
                    <a:pt x="206" y="77"/>
                  </a:lnTo>
                  <a:lnTo>
                    <a:pt x="279" y="59"/>
                  </a:lnTo>
                  <a:lnTo>
                    <a:pt x="298" y="71"/>
                  </a:lnTo>
                  <a:lnTo>
                    <a:pt x="298" y="99"/>
                  </a:lnTo>
                  <a:lnTo>
                    <a:pt x="309" y="75"/>
                  </a:lnTo>
                  <a:lnTo>
                    <a:pt x="354" y="93"/>
                  </a:lnTo>
                  <a:lnTo>
                    <a:pt x="340" y="79"/>
                  </a:lnTo>
                  <a:lnTo>
                    <a:pt x="363" y="82"/>
                  </a:lnTo>
                  <a:lnTo>
                    <a:pt x="342" y="66"/>
                  </a:lnTo>
                  <a:lnTo>
                    <a:pt x="338" y="53"/>
                  </a:lnTo>
                  <a:lnTo>
                    <a:pt x="348" y="51"/>
                  </a:lnTo>
                  <a:lnTo>
                    <a:pt x="440" y="88"/>
                  </a:lnTo>
                  <a:lnTo>
                    <a:pt x="434" y="75"/>
                  </a:lnTo>
                  <a:lnTo>
                    <a:pt x="452" y="75"/>
                  </a:lnTo>
                  <a:lnTo>
                    <a:pt x="440" y="64"/>
                  </a:lnTo>
                  <a:lnTo>
                    <a:pt x="471" y="66"/>
                  </a:lnTo>
                  <a:lnTo>
                    <a:pt x="421" y="37"/>
                  </a:lnTo>
                  <a:lnTo>
                    <a:pt x="511" y="53"/>
                  </a:lnTo>
                  <a:lnTo>
                    <a:pt x="492" y="37"/>
                  </a:lnTo>
                  <a:lnTo>
                    <a:pt x="438" y="35"/>
                  </a:lnTo>
                  <a:lnTo>
                    <a:pt x="456" y="33"/>
                  </a:lnTo>
                  <a:lnTo>
                    <a:pt x="423" y="22"/>
                  </a:lnTo>
                  <a:lnTo>
                    <a:pt x="465" y="24"/>
                  </a:lnTo>
                  <a:lnTo>
                    <a:pt x="448" y="17"/>
                  </a:lnTo>
                  <a:lnTo>
                    <a:pt x="465" y="13"/>
                  </a:lnTo>
                  <a:lnTo>
                    <a:pt x="529" y="37"/>
                  </a:lnTo>
                  <a:lnTo>
                    <a:pt x="523" y="28"/>
                  </a:lnTo>
                  <a:lnTo>
                    <a:pt x="552" y="22"/>
                  </a:lnTo>
                  <a:lnTo>
                    <a:pt x="527" y="17"/>
                  </a:lnTo>
                  <a:lnTo>
                    <a:pt x="525" y="4"/>
                  </a:lnTo>
                  <a:lnTo>
                    <a:pt x="544" y="0"/>
                  </a:lnTo>
                  <a:lnTo>
                    <a:pt x="721" y="6"/>
                  </a:lnTo>
                  <a:lnTo>
                    <a:pt x="735" y="13"/>
                  </a:lnTo>
                  <a:lnTo>
                    <a:pt x="727" y="17"/>
                  </a:lnTo>
                  <a:lnTo>
                    <a:pt x="608" y="19"/>
                  </a:lnTo>
                  <a:lnTo>
                    <a:pt x="623" y="26"/>
                  </a:lnTo>
                  <a:lnTo>
                    <a:pt x="575" y="33"/>
                  </a:lnTo>
                  <a:lnTo>
                    <a:pt x="744" y="22"/>
                  </a:lnTo>
                  <a:lnTo>
                    <a:pt x="750" y="31"/>
                  </a:lnTo>
                  <a:lnTo>
                    <a:pt x="727" y="39"/>
                  </a:lnTo>
                  <a:lnTo>
                    <a:pt x="767" y="35"/>
                  </a:lnTo>
                  <a:lnTo>
                    <a:pt x="811" y="46"/>
                  </a:lnTo>
                  <a:lnTo>
                    <a:pt x="744" y="71"/>
                  </a:lnTo>
                  <a:lnTo>
                    <a:pt x="638" y="68"/>
                  </a:lnTo>
                  <a:lnTo>
                    <a:pt x="663" y="75"/>
                  </a:lnTo>
                  <a:lnTo>
                    <a:pt x="619" y="84"/>
                  </a:lnTo>
                  <a:lnTo>
                    <a:pt x="619" y="95"/>
                  </a:lnTo>
                  <a:lnTo>
                    <a:pt x="735" y="77"/>
                  </a:lnTo>
                  <a:lnTo>
                    <a:pt x="746" y="86"/>
                  </a:lnTo>
                  <a:lnTo>
                    <a:pt x="721" y="104"/>
                  </a:lnTo>
                  <a:lnTo>
                    <a:pt x="799" y="75"/>
                  </a:lnTo>
                  <a:lnTo>
                    <a:pt x="803" y="102"/>
                  </a:lnTo>
                  <a:lnTo>
                    <a:pt x="765" y="148"/>
                  </a:lnTo>
                  <a:lnTo>
                    <a:pt x="838" y="95"/>
                  </a:lnTo>
                  <a:lnTo>
                    <a:pt x="838" y="104"/>
                  </a:lnTo>
                  <a:lnTo>
                    <a:pt x="872" y="102"/>
                  </a:lnTo>
                  <a:lnTo>
                    <a:pt x="880" y="84"/>
                  </a:lnTo>
                  <a:lnTo>
                    <a:pt x="920" y="82"/>
                  </a:lnTo>
                  <a:lnTo>
                    <a:pt x="968" y="95"/>
                  </a:lnTo>
                  <a:lnTo>
                    <a:pt x="922" y="122"/>
                  </a:lnTo>
                  <a:lnTo>
                    <a:pt x="924" y="133"/>
                  </a:lnTo>
                  <a:lnTo>
                    <a:pt x="820" y="146"/>
                  </a:lnTo>
                  <a:lnTo>
                    <a:pt x="901" y="146"/>
                  </a:lnTo>
                  <a:lnTo>
                    <a:pt x="832" y="166"/>
                  </a:lnTo>
                  <a:lnTo>
                    <a:pt x="841" y="180"/>
                  </a:lnTo>
                  <a:lnTo>
                    <a:pt x="884" y="166"/>
                  </a:lnTo>
                  <a:lnTo>
                    <a:pt x="851" y="187"/>
                  </a:lnTo>
                  <a:lnTo>
                    <a:pt x="847" y="212"/>
                  </a:lnTo>
                  <a:lnTo>
                    <a:pt x="859" y="203"/>
                  </a:lnTo>
                  <a:lnTo>
                    <a:pt x="826" y="227"/>
                  </a:lnTo>
                  <a:lnTo>
                    <a:pt x="813" y="272"/>
                  </a:lnTo>
                  <a:lnTo>
                    <a:pt x="830" y="263"/>
                  </a:lnTo>
                  <a:lnTo>
                    <a:pt x="855" y="272"/>
                  </a:lnTo>
                  <a:lnTo>
                    <a:pt x="832" y="272"/>
                  </a:lnTo>
                  <a:lnTo>
                    <a:pt x="832" y="285"/>
                  </a:lnTo>
                  <a:lnTo>
                    <a:pt x="870" y="292"/>
                  </a:lnTo>
                  <a:lnTo>
                    <a:pt x="872" y="307"/>
                  </a:lnTo>
                  <a:lnTo>
                    <a:pt x="816" y="305"/>
                  </a:lnTo>
                  <a:lnTo>
                    <a:pt x="830" y="311"/>
                  </a:lnTo>
                  <a:lnTo>
                    <a:pt x="801" y="318"/>
                  </a:lnTo>
                  <a:lnTo>
                    <a:pt x="816" y="334"/>
                  </a:lnTo>
                  <a:lnTo>
                    <a:pt x="845" y="336"/>
                  </a:lnTo>
                  <a:lnTo>
                    <a:pt x="826" y="347"/>
                  </a:lnTo>
                  <a:lnTo>
                    <a:pt x="849" y="356"/>
                  </a:lnTo>
                  <a:lnTo>
                    <a:pt x="849" y="378"/>
                  </a:lnTo>
                  <a:lnTo>
                    <a:pt x="809" y="367"/>
                  </a:lnTo>
                  <a:lnTo>
                    <a:pt x="832" y="378"/>
                  </a:lnTo>
                  <a:lnTo>
                    <a:pt x="818" y="387"/>
                  </a:lnTo>
                  <a:lnTo>
                    <a:pt x="830" y="385"/>
                  </a:lnTo>
                  <a:lnTo>
                    <a:pt x="826" y="398"/>
                  </a:lnTo>
                  <a:lnTo>
                    <a:pt x="857" y="407"/>
                  </a:lnTo>
                  <a:lnTo>
                    <a:pt x="811" y="403"/>
                  </a:lnTo>
                  <a:lnTo>
                    <a:pt x="803" y="411"/>
                  </a:lnTo>
                  <a:lnTo>
                    <a:pt x="838" y="429"/>
                  </a:lnTo>
                  <a:lnTo>
                    <a:pt x="832" y="445"/>
                  </a:lnTo>
                  <a:lnTo>
                    <a:pt x="803" y="456"/>
                  </a:lnTo>
                  <a:lnTo>
                    <a:pt x="775" y="431"/>
                  </a:lnTo>
                  <a:lnTo>
                    <a:pt x="731" y="451"/>
                  </a:lnTo>
                  <a:lnTo>
                    <a:pt x="762" y="462"/>
                  </a:lnTo>
                  <a:lnTo>
                    <a:pt x="735" y="474"/>
                  </a:lnTo>
                  <a:lnTo>
                    <a:pt x="765" y="476"/>
                  </a:lnTo>
                  <a:lnTo>
                    <a:pt x="754" y="498"/>
                  </a:lnTo>
                  <a:lnTo>
                    <a:pt x="769" y="485"/>
                  </a:lnTo>
                  <a:lnTo>
                    <a:pt x="803" y="502"/>
                  </a:lnTo>
                  <a:lnTo>
                    <a:pt x="793" y="518"/>
                  </a:lnTo>
                  <a:lnTo>
                    <a:pt x="811" y="511"/>
                  </a:lnTo>
                  <a:lnTo>
                    <a:pt x="803" y="527"/>
                  </a:lnTo>
                  <a:lnTo>
                    <a:pt x="816" y="520"/>
                  </a:lnTo>
                  <a:lnTo>
                    <a:pt x="818" y="558"/>
                  </a:lnTo>
                  <a:lnTo>
                    <a:pt x="803" y="545"/>
                  </a:lnTo>
                  <a:lnTo>
                    <a:pt x="801" y="558"/>
                  </a:lnTo>
                  <a:lnTo>
                    <a:pt x="786" y="558"/>
                  </a:lnTo>
                  <a:lnTo>
                    <a:pt x="767" y="527"/>
                  </a:lnTo>
                  <a:lnTo>
                    <a:pt x="723" y="509"/>
                  </a:lnTo>
                  <a:lnTo>
                    <a:pt x="754" y="529"/>
                  </a:lnTo>
                  <a:lnTo>
                    <a:pt x="710" y="540"/>
                  </a:lnTo>
                  <a:lnTo>
                    <a:pt x="698" y="558"/>
                  </a:lnTo>
                  <a:lnTo>
                    <a:pt x="737" y="562"/>
                  </a:lnTo>
                  <a:lnTo>
                    <a:pt x="706" y="574"/>
                  </a:lnTo>
                  <a:lnTo>
                    <a:pt x="754" y="560"/>
                  </a:lnTo>
                  <a:lnTo>
                    <a:pt x="805" y="576"/>
                  </a:lnTo>
                  <a:lnTo>
                    <a:pt x="742" y="620"/>
                  </a:lnTo>
                  <a:lnTo>
                    <a:pt x="679" y="638"/>
                  </a:lnTo>
                  <a:lnTo>
                    <a:pt x="656" y="640"/>
                  </a:lnTo>
                  <a:lnTo>
                    <a:pt x="642" y="622"/>
                  </a:lnTo>
                  <a:lnTo>
                    <a:pt x="650" y="640"/>
                  </a:lnTo>
                  <a:lnTo>
                    <a:pt x="633" y="653"/>
                  </a:lnTo>
                  <a:lnTo>
                    <a:pt x="608" y="700"/>
                  </a:lnTo>
                  <a:lnTo>
                    <a:pt x="590" y="698"/>
                  </a:lnTo>
                  <a:lnTo>
                    <a:pt x="586" y="713"/>
                  </a:lnTo>
                  <a:lnTo>
                    <a:pt x="569" y="716"/>
                  </a:lnTo>
                  <a:lnTo>
                    <a:pt x="558" y="709"/>
                  </a:lnTo>
                  <a:lnTo>
                    <a:pt x="571" y="700"/>
                  </a:lnTo>
                  <a:lnTo>
                    <a:pt x="558" y="698"/>
                  </a:lnTo>
                  <a:lnTo>
                    <a:pt x="550" y="722"/>
                  </a:lnTo>
                  <a:lnTo>
                    <a:pt x="523" y="727"/>
                  </a:lnTo>
                  <a:lnTo>
                    <a:pt x="523" y="745"/>
                  </a:lnTo>
                  <a:lnTo>
                    <a:pt x="504" y="747"/>
                  </a:lnTo>
                  <a:lnTo>
                    <a:pt x="521" y="762"/>
                  </a:lnTo>
                  <a:lnTo>
                    <a:pt x="500" y="764"/>
                  </a:lnTo>
                  <a:lnTo>
                    <a:pt x="517" y="782"/>
                  </a:lnTo>
                  <a:lnTo>
                    <a:pt x="502" y="782"/>
                  </a:lnTo>
                  <a:lnTo>
                    <a:pt x="513" y="787"/>
                  </a:lnTo>
                  <a:lnTo>
                    <a:pt x="502" y="807"/>
                  </a:lnTo>
                  <a:lnTo>
                    <a:pt x="492" y="802"/>
                  </a:lnTo>
                  <a:lnTo>
                    <a:pt x="500" y="811"/>
                  </a:lnTo>
                  <a:lnTo>
                    <a:pt x="481" y="818"/>
                  </a:lnTo>
                  <a:lnTo>
                    <a:pt x="492" y="844"/>
                  </a:lnTo>
                  <a:lnTo>
                    <a:pt x="481" y="882"/>
                  </a:lnTo>
                  <a:lnTo>
                    <a:pt x="467" y="882"/>
                  </a:lnTo>
                  <a:lnTo>
                    <a:pt x="475" y="896"/>
                  </a:lnTo>
                  <a:lnTo>
                    <a:pt x="444" y="896"/>
                  </a:lnTo>
                  <a:lnTo>
                    <a:pt x="440" y="871"/>
                  </a:lnTo>
                  <a:lnTo>
                    <a:pt x="396" y="873"/>
                  </a:lnTo>
                  <a:lnTo>
                    <a:pt x="406" y="869"/>
                  </a:lnTo>
                  <a:lnTo>
                    <a:pt x="381" y="858"/>
                  </a:lnTo>
                  <a:lnTo>
                    <a:pt x="394" y="851"/>
                  </a:lnTo>
                  <a:lnTo>
                    <a:pt x="377" y="851"/>
                  </a:lnTo>
                  <a:lnTo>
                    <a:pt x="384" y="833"/>
                  </a:lnTo>
                  <a:lnTo>
                    <a:pt x="373" y="840"/>
                  </a:lnTo>
                  <a:lnTo>
                    <a:pt x="344" y="787"/>
                  </a:lnTo>
                  <a:lnTo>
                    <a:pt x="342" y="771"/>
                  </a:lnTo>
                  <a:lnTo>
                    <a:pt x="367" y="756"/>
                  </a:lnTo>
                  <a:lnTo>
                    <a:pt x="354" y="749"/>
                  </a:lnTo>
                  <a:lnTo>
                    <a:pt x="334" y="769"/>
                  </a:lnTo>
                  <a:lnTo>
                    <a:pt x="334" y="731"/>
                  </a:lnTo>
                  <a:lnTo>
                    <a:pt x="313" y="709"/>
                  </a:lnTo>
                  <a:lnTo>
                    <a:pt x="319" y="680"/>
                  </a:lnTo>
                  <a:lnTo>
                    <a:pt x="304" y="669"/>
                  </a:lnTo>
                  <a:lnTo>
                    <a:pt x="323" y="642"/>
                  </a:lnTo>
                  <a:lnTo>
                    <a:pt x="313" y="638"/>
                  </a:lnTo>
                  <a:lnTo>
                    <a:pt x="350" y="638"/>
                  </a:lnTo>
                  <a:lnTo>
                    <a:pt x="346" y="629"/>
                  </a:lnTo>
                  <a:lnTo>
                    <a:pt x="319" y="629"/>
                  </a:lnTo>
                  <a:lnTo>
                    <a:pt x="361" y="607"/>
                  </a:lnTo>
                  <a:lnTo>
                    <a:pt x="350" y="598"/>
                  </a:lnTo>
                  <a:lnTo>
                    <a:pt x="361" y="574"/>
                  </a:lnTo>
                  <a:lnTo>
                    <a:pt x="327" y="571"/>
                  </a:lnTo>
                  <a:lnTo>
                    <a:pt x="294" y="549"/>
                  </a:lnTo>
                  <a:lnTo>
                    <a:pt x="354" y="562"/>
                  </a:lnTo>
                  <a:lnTo>
                    <a:pt x="346" y="551"/>
                  </a:lnTo>
                  <a:lnTo>
                    <a:pt x="354" y="549"/>
                  </a:lnTo>
                  <a:lnTo>
                    <a:pt x="332" y="534"/>
                  </a:lnTo>
                  <a:lnTo>
                    <a:pt x="340" y="527"/>
                  </a:lnTo>
                  <a:lnTo>
                    <a:pt x="325" y="531"/>
                  </a:lnTo>
                  <a:lnTo>
                    <a:pt x="334" y="520"/>
                  </a:lnTo>
                  <a:lnTo>
                    <a:pt x="319" y="520"/>
                  </a:lnTo>
                  <a:lnTo>
                    <a:pt x="338" y="514"/>
                  </a:lnTo>
                  <a:lnTo>
                    <a:pt x="309" y="500"/>
                  </a:lnTo>
                  <a:lnTo>
                    <a:pt x="302" y="520"/>
                  </a:lnTo>
                  <a:lnTo>
                    <a:pt x="279" y="520"/>
                  </a:lnTo>
                  <a:lnTo>
                    <a:pt x="275" y="514"/>
                  </a:lnTo>
                  <a:lnTo>
                    <a:pt x="292" y="500"/>
                  </a:lnTo>
                  <a:lnTo>
                    <a:pt x="277" y="500"/>
                  </a:lnTo>
                  <a:lnTo>
                    <a:pt x="294" y="469"/>
                  </a:lnTo>
                  <a:lnTo>
                    <a:pt x="277" y="460"/>
                  </a:lnTo>
                  <a:lnTo>
                    <a:pt x="284" y="447"/>
                  </a:lnTo>
                  <a:lnTo>
                    <a:pt x="259" y="407"/>
                  </a:lnTo>
                  <a:lnTo>
                    <a:pt x="267" y="407"/>
                  </a:lnTo>
                  <a:lnTo>
                    <a:pt x="228" y="369"/>
                  </a:lnTo>
                  <a:lnTo>
                    <a:pt x="228" y="356"/>
                  </a:lnTo>
                  <a:lnTo>
                    <a:pt x="191" y="338"/>
                  </a:lnTo>
                  <a:lnTo>
                    <a:pt x="156" y="329"/>
                  </a:lnTo>
                  <a:lnTo>
                    <a:pt x="122" y="345"/>
                  </a:lnTo>
                  <a:lnTo>
                    <a:pt x="95" y="334"/>
                  </a:lnTo>
                  <a:lnTo>
                    <a:pt x="108" y="347"/>
                  </a:lnTo>
                  <a:lnTo>
                    <a:pt x="79" y="343"/>
                  </a:lnTo>
                  <a:lnTo>
                    <a:pt x="54" y="329"/>
                  </a:lnTo>
                  <a:lnTo>
                    <a:pt x="79" y="318"/>
                  </a:lnTo>
                  <a:lnTo>
                    <a:pt x="24" y="305"/>
                  </a:lnTo>
                  <a:lnTo>
                    <a:pt x="45" y="292"/>
                  </a:lnTo>
                  <a:lnTo>
                    <a:pt x="108" y="298"/>
                  </a:lnTo>
                  <a:lnTo>
                    <a:pt x="116" y="292"/>
                  </a:lnTo>
                  <a:lnTo>
                    <a:pt x="106" y="285"/>
                  </a:lnTo>
                  <a:lnTo>
                    <a:pt x="116" y="278"/>
                  </a:lnTo>
                  <a:lnTo>
                    <a:pt x="60" y="283"/>
                  </a:lnTo>
                  <a:lnTo>
                    <a:pt x="0" y="252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2" name="Freeform 128"/>
            <p:cNvSpPr>
              <a:spLocks/>
            </p:cNvSpPr>
            <p:nvPr/>
          </p:nvSpPr>
          <p:spPr bwMode="auto">
            <a:xfrm>
              <a:off x="73" y="1357"/>
              <a:ext cx="465" cy="489"/>
            </a:xfrm>
            <a:custGeom>
              <a:avLst/>
              <a:gdLst>
                <a:gd name="T0" fmla="*/ 29 w 476"/>
                <a:gd name="T1" fmla="*/ 185 h 522"/>
                <a:gd name="T2" fmla="*/ 31 w 476"/>
                <a:gd name="T3" fmla="*/ 204 h 522"/>
                <a:gd name="T4" fmla="*/ 83 w 476"/>
                <a:gd name="T5" fmla="*/ 213 h 522"/>
                <a:gd name="T6" fmla="*/ 102 w 476"/>
                <a:gd name="T7" fmla="*/ 206 h 522"/>
                <a:gd name="T8" fmla="*/ 45 w 476"/>
                <a:gd name="T9" fmla="*/ 260 h 522"/>
                <a:gd name="T10" fmla="*/ 43 w 476"/>
                <a:gd name="T11" fmla="*/ 286 h 522"/>
                <a:gd name="T12" fmla="*/ 43 w 476"/>
                <a:gd name="T13" fmla="*/ 304 h 522"/>
                <a:gd name="T14" fmla="*/ 54 w 476"/>
                <a:gd name="T15" fmla="*/ 321 h 522"/>
                <a:gd name="T16" fmla="*/ 74 w 476"/>
                <a:gd name="T17" fmla="*/ 339 h 522"/>
                <a:gd name="T18" fmla="*/ 85 w 476"/>
                <a:gd name="T19" fmla="*/ 321 h 522"/>
                <a:gd name="T20" fmla="*/ 91 w 476"/>
                <a:gd name="T21" fmla="*/ 364 h 522"/>
                <a:gd name="T22" fmla="*/ 138 w 476"/>
                <a:gd name="T23" fmla="*/ 368 h 522"/>
                <a:gd name="T24" fmla="*/ 151 w 476"/>
                <a:gd name="T25" fmla="*/ 364 h 522"/>
                <a:gd name="T26" fmla="*/ 144 w 476"/>
                <a:gd name="T27" fmla="*/ 411 h 522"/>
                <a:gd name="T28" fmla="*/ 119 w 476"/>
                <a:gd name="T29" fmla="*/ 436 h 522"/>
                <a:gd name="T30" fmla="*/ 70 w 476"/>
                <a:gd name="T31" fmla="*/ 457 h 522"/>
                <a:gd name="T32" fmla="*/ 128 w 476"/>
                <a:gd name="T33" fmla="*/ 441 h 522"/>
                <a:gd name="T34" fmla="*/ 138 w 476"/>
                <a:gd name="T35" fmla="*/ 416 h 522"/>
                <a:gd name="T36" fmla="*/ 211 w 476"/>
                <a:gd name="T37" fmla="*/ 374 h 522"/>
                <a:gd name="T38" fmla="*/ 213 w 476"/>
                <a:gd name="T39" fmla="*/ 347 h 522"/>
                <a:gd name="T40" fmla="*/ 269 w 476"/>
                <a:gd name="T41" fmla="*/ 267 h 522"/>
                <a:gd name="T42" fmla="*/ 284 w 476"/>
                <a:gd name="T43" fmla="*/ 288 h 522"/>
                <a:gd name="T44" fmla="*/ 288 w 476"/>
                <a:gd name="T45" fmla="*/ 305 h 522"/>
                <a:gd name="T46" fmla="*/ 246 w 476"/>
                <a:gd name="T47" fmla="*/ 333 h 522"/>
                <a:gd name="T48" fmla="*/ 248 w 476"/>
                <a:gd name="T49" fmla="*/ 350 h 522"/>
                <a:gd name="T50" fmla="*/ 303 w 476"/>
                <a:gd name="T51" fmla="*/ 315 h 522"/>
                <a:gd name="T52" fmla="*/ 307 w 476"/>
                <a:gd name="T53" fmla="*/ 294 h 522"/>
                <a:gd name="T54" fmla="*/ 328 w 476"/>
                <a:gd name="T55" fmla="*/ 300 h 522"/>
                <a:gd name="T56" fmla="*/ 363 w 476"/>
                <a:gd name="T57" fmla="*/ 327 h 522"/>
                <a:gd name="T58" fmla="*/ 432 w 476"/>
                <a:gd name="T59" fmla="*/ 327 h 522"/>
                <a:gd name="T60" fmla="*/ 430 w 476"/>
                <a:gd name="T61" fmla="*/ 343 h 522"/>
                <a:gd name="T62" fmla="*/ 453 w 476"/>
                <a:gd name="T63" fmla="*/ 343 h 522"/>
                <a:gd name="T64" fmla="*/ 411 w 476"/>
                <a:gd name="T65" fmla="*/ 321 h 522"/>
                <a:gd name="T66" fmla="*/ 248 w 476"/>
                <a:gd name="T67" fmla="*/ 31 h 522"/>
                <a:gd name="T68" fmla="*/ 196 w 476"/>
                <a:gd name="T69" fmla="*/ 9 h 522"/>
                <a:gd name="T70" fmla="*/ 180 w 476"/>
                <a:gd name="T71" fmla="*/ 17 h 522"/>
                <a:gd name="T72" fmla="*/ 173 w 476"/>
                <a:gd name="T73" fmla="*/ 0 h 522"/>
                <a:gd name="T74" fmla="*/ 126 w 476"/>
                <a:gd name="T75" fmla="*/ 21 h 522"/>
                <a:gd name="T76" fmla="*/ 121 w 476"/>
                <a:gd name="T77" fmla="*/ 27 h 522"/>
                <a:gd name="T78" fmla="*/ 97 w 476"/>
                <a:gd name="T79" fmla="*/ 49 h 522"/>
                <a:gd name="T80" fmla="*/ 68 w 476"/>
                <a:gd name="T81" fmla="*/ 69 h 522"/>
                <a:gd name="T82" fmla="*/ 31 w 476"/>
                <a:gd name="T83" fmla="*/ 91 h 522"/>
                <a:gd name="T84" fmla="*/ 66 w 476"/>
                <a:gd name="T85" fmla="*/ 132 h 522"/>
                <a:gd name="T86" fmla="*/ 91 w 476"/>
                <a:gd name="T87" fmla="*/ 146 h 522"/>
                <a:gd name="T88" fmla="*/ 109 w 476"/>
                <a:gd name="T89" fmla="*/ 157 h 522"/>
                <a:gd name="T90" fmla="*/ 66 w 476"/>
                <a:gd name="T91" fmla="*/ 163 h 522"/>
                <a:gd name="T92" fmla="*/ 52 w 476"/>
                <a:gd name="T93" fmla="*/ 147 h 5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76" h="522">
                  <a:moveTo>
                    <a:pt x="0" y="199"/>
                  </a:moveTo>
                  <a:lnTo>
                    <a:pt x="31" y="211"/>
                  </a:lnTo>
                  <a:lnTo>
                    <a:pt x="18" y="213"/>
                  </a:lnTo>
                  <a:lnTo>
                    <a:pt x="33" y="233"/>
                  </a:lnTo>
                  <a:lnTo>
                    <a:pt x="78" y="231"/>
                  </a:lnTo>
                  <a:lnTo>
                    <a:pt x="87" y="242"/>
                  </a:lnTo>
                  <a:lnTo>
                    <a:pt x="117" y="228"/>
                  </a:lnTo>
                  <a:lnTo>
                    <a:pt x="106" y="235"/>
                  </a:lnTo>
                  <a:lnTo>
                    <a:pt x="113" y="266"/>
                  </a:lnTo>
                  <a:lnTo>
                    <a:pt x="47" y="297"/>
                  </a:lnTo>
                  <a:lnTo>
                    <a:pt x="29" y="331"/>
                  </a:lnTo>
                  <a:lnTo>
                    <a:pt x="45" y="326"/>
                  </a:lnTo>
                  <a:lnTo>
                    <a:pt x="33" y="333"/>
                  </a:lnTo>
                  <a:lnTo>
                    <a:pt x="45" y="346"/>
                  </a:lnTo>
                  <a:lnTo>
                    <a:pt x="68" y="348"/>
                  </a:lnTo>
                  <a:lnTo>
                    <a:pt x="56" y="366"/>
                  </a:lnTo>
                  <a:lnTo>
                    <a:pt x="68" y="384"/>
                  </a:lnTo>
                  <a:lnTo>
                    <a:pt x="78" y="386"/>
                  </a:lnTo>
                  <a:lnTo>
                    <a:pt x="103" y="348"/>
                  </a:lnTo>
                  <a:lnTo>
                    <a:pt x="89" y="366"/>
                  </a:lnTo>
                  <a:lnTo>
                    <a:pt x="101" y="402"/>
                  </a:lnTo>
                  <a:lnTo>
                    <a:pt x="95" y="415"/>
                  </a:lnTo>
                  <a:lnTo>
                    <a:pt x="125" y="395"/>
                  </a:lnTo>
                  <a:lnTo>
                    <a:pt x="144" y="419"/>
                  </a:lnTo>
                  <a:lnTo>
                    <a:pt x="152" y="406"/>
                  </a:lnTo>
                  <a:lnTo>
                    <a:pt x="159" y="415"/>
                  </a:lnTo>
                  <a:lnTo>
                    <a:pt x="181" y="402"/>
                  </a:lnTo>
                  <a:lnTo>
                    <a:pt x="150" y="469"/>
                  </a:lnTo>
                  <a:lnTo>
                    <a:pt x="127" y="481"/>
                  </a:lnTo>
                  <a:lnTo>
                    <a:pt x="125" y="496"/>
                  </a:lnTo>
                  <a:lnTo>
                    <a:pt x="95" y="496"/>
                  </a:lnTo>
                  <a:lnTo>
                    <a:pt x="74" y="521"/>
                  </a:lnTo>
                  <a:lnTo>
                    <a:pt x="101" y="503"/>
                  </a:lnTo>
                  <a:lnTo>
                    <a:pt x="134" y="503"/>
                  </a:lnTo>
                  <a:lnTo>
                    <a:pt x="150" y="487"/>
                  </a:lnTo>
                  <a:lnTo>
                    <a:pt x="144" y="474"/>
                  </a:lnTo>
                  <a:lnTo>
                    <a:pt x="163" y="478"/>
                  </a:lnTo>
                  <a:lnTo>
                    <a:pt x="221" y="426"/>
                  </a:lnTo>
                  <a:lnTo>
                    <a:pt x="233" y="408"/>
                  </a:lnTo>
                  <a:lnTo>
                    <a:pt x="223" y="395"/>
                  </a:lnTo>
                  <a:lnTo>
                    <a:pt x="275" y="335"/>
                  </a:lnTo>
                  <a:lnTo>
                    <a:pt x="281" y="304"/>
                  </a:lnTo>
                  <a:lnTo>
                    <a:pt x="277" y="335"/>
                  </a:lnTo>
                  <a:lnTo>
                    <a:pt x="298" y="328"/>
                  </a:lnTo>
                  <a:lnTo>
                    <a:pt x="287" y="342"/>
                  </a:lnTo>
                  <a:lnTo>
                    <a:pt x="302" y="348"/>
                  </a:lnTo>
                  <a:lnTo>
                    <a:pt x="265" y="353"/>
                  </a:lnTo>
                  <a:lnTo>
                    <a:pt x="258" y="379"/>
                  </a:lnTo>
                  <a:lnTo>
                    <a:pt x="273" y="379"/>
                  </a:lnTo>
                  <a:lnTo>
                    <a:pt x="260" y="399"/>
                  </a:lnTo>
                  <a:lnTo>
                    <a:pt x="310" y="373"/>
                  </a:lnTo>
                  <a:lnTo>
                    <a:pt x="317" y="359"/>
                  </a:lnTo>
                  <a:lnTo>
                    <a:pt x="308" y="351"/>
                  </a:lnTo>
                  <a:lnTo>
                    <a:pt x="321" y="335"/>
                  </a:lnTo>
                  <a:lnTo>
                    <a:pt x="319" y="348"/>
                  </a:lnTo>
                  <a:lnTo>
                    <a:pt x="344" y="342"/>
                  </a:lnTo>
                  <a:lnTo>
                    <a:pt x="339" y="353"/>
                  </a:lnTo>
                  <a:lnTo>
                    <a:pt x="381" y="373"/>
                  </a:lnTo>
                  <a:lnTo>
                    <a:pt x="441" y="384"/>
                  </a:lnTo>
                  <a:lnTo>
                    <a:pt x="452" y="373"/>
                  </a:lnTo>
                  <a:lnTo>
                    <a:pt x="460" y="379"/>
                  </a:lnTo>
                  <a:lnTo>
                    <a:pt x="450" y="391"/>
                  </a:lnTo>
                  <a:lnTo>
                    <a:pt x="466" y="402"/>
                  </a:lnTo>
                  <a:lnTo>
                    <a:pt x="475" y="391"/>
                  </a:lnTo>
                  <a:lnTo>
                    <a:pt x="460" y="366"/>
                  </a:lnTo>
                  <a:lnTo>
                    <a:pt x="431" y="366"/>
                  </a:lnTo>
                  <a:lnTo>
                    <a:pt x="431" y="59"/>
                  </a:lnTo>
                  <a:lnTo>
                    <a:pt x="260" y="35"/>
                  </a:lnTo>
                  <a:lnTo>
                    <a:pt x="254" y="22"/>
                  </a:lnTo>
                  <a:lnTo>
                    <a:pt x="206" y="11"/>
                  </a:lnTo>
                  <a:lnTo>
                    <a:pt x="202" y="24"/>
                  </a:lnTo>
                  <a:lnTo>
                    <a:pt x="188" y="19"/>
                  </a:lnTo>
                  <a:lnTo>
                    <a:pt x="200" y="11"/>
                  </a:lnTo>
                  <a:lnTo>
                    <a:pt x="181" y="0"/>
                  </a:lnTo>
                  <a:lnTo>
                    <a:pt x="163" y="22"/>
                  </a:lnTo>
                  <a:lnTo>
                    <a:pt x="132" y="24"/>
                  </a:lnTo>
                  <a:lnTo>
                    <a:pt x="129" y="42"/>
                  </a:lnTo>
                  <a:lnTo>
                    <a:pt x="127" y="31"/>
                  </a:lnTo>
                  <a:lnTo>
                    <a:pt x="97" y="39"/>
                  </a:lnTo>
                  <a:lnTo>
                    <a:pt x="101" y="55"/>
                  </a:lnTo>
                  <a:lnTo>
                    <a:pt x="89" y="51"/>
                  </a:lnTo>
                  <a:lnTo>
                    <a:pt x="72" y="79"/>
                  </a:lnTo>
                  <a:lnTo>
                    <a:pt x="29" y="91"/>
                  </a:lnTo>
                  <a:lnTo>
                    <a:pt x="33" y="104"/>
                  </a:lnTo>
                  <a:lnTo>
                    <a:pt x="20" y="108"/>
                  </a:lnTo>
                  <a:lnTo>
                    <a:pt x="70" y="151"/>
                  </a:lnTo>
                  <a:lnTo>
                    <a:pt x="138" y="171"/>
                  </a:lnTo>
                  <a:lnTo>
                    <a:pt x="95" y="166"/>
                  </a:lnTo>
                  <a:lnTo>
                    <a:pt x="97" y="177"/>
                  </a:lnTo>
                  <a:lnTo>
                    <a:pt x="115" y="179"/>
                  </a:lnTo>
                  <a:lnTo>
                    <a:pt x="101" y="188"/>
                  </a:lnTo>
                  <a:lnTo>
                    <a:pt x="70" y="186"/>
                  </a:lnTo>
                  <a:lnTo>
                    <a:pt x="70" y="166"/>
                  </a:lnTo>
                  <a:lnTo>
                    <a:pt x="54" y="168"/>
                  </a:lnTo>
                  <a:lnTo>
                    <a:pt x="0" y="199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3" name="Freeform 129"/>
            <p:cNvSpPr>
              <a:spLocks/>
            </p:cNvSpPr>
            <p:nvPr/>
          </p:nvSpPr>
          <p:spPr bwMode="auto">
            <a:xfrm>
              <a:off x="274" y="1770"/>
              <a:ext cx="49" cy="33"/>
            </a:xfrm>
            <a:custGeom>
              <a:avLst/>
              <a:gdLst>
                <a:gd name="T0" fmla="*/ 0 w 50"/>
                <a:gd name="T1" fmla="*/ 12 h 35"/>
                <a:gd name="T2" fmla="*/ 14 w 50"/>
                <a:gd name="T3" fmla="*/ 30 h 35"/>
                <a:gd name="T4" fmla="*/ 47 w 50"/>
                <a:gd name="T5" fmla="*/ 5 h 35"/>
                <a:gd name="T6" fmla="*/ 17 w 50"/>
                <a:gd name="T7" fmla="*/ 0 h 35"/>
                <a:gd name="T8" fmla="*/ 19 w 50"/>
                <a:gd name="T9" fmla="*/ 12 h 35"/>
                <a:gd name="T10" fmla="*/ 0 w 50"/>
                <a:gd name="T11" fmla="*/ 12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" h="35">
                  <a:moveTo>
                    <a:pt x="0" y="14"/>
                  </a:moveTo>
                  <a:lnTo>
                    <a:pt x="14" y="34"/>
                  </a:lnTo>
                  <a:lnTo>
                    <a:pt x="49" y="5"/>
                  </a:lnTo>
                  <a:lnTo>
                    <a:pt x="17" y="0"/>
                  </a:lnTo>
                  <a:lnTo>
                    <a:pt x="19" y="14"/>
                  </a:lnTo>
                  <a:lnTo>
                    <a:pt x="0" y="14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4" name="Freeform 130"/>
            <p:cNvSpPr>
              <a:spLocks/>
            </p:cNvSpPr>
            <p:nvPr/>
          </p:nvSpPr>
          <p:spPr bwMode="auto">
            <a:xfrm>
              <a:off x="539" y="1715"/>
              <a:ext cx="123" cy="137"/>
            </a:xfrm>
            <a:custGeom>
              <a:avLst/>
              <a:gdLst>
                <a:gd name="T0" fmla="*/ 0 w 126"/>
                <a:gd name="T1" fmla="*/ 11 h 145"/>
                <a:gd name="T2" fmla="*/ 4 w 126"/>
                <a:gd name="T3" fmla="*/ 29 h 145"/>
                <a:gd name="T4" fmla="*/ 21 w 126"/>
                <a:gd name="T5" fmla="*/ 40 h 145"/>
                <a:gd name="T6" fmla="*/ 27 w 126"/>
                <a:gd name="T7" fmla="*/ 33 h 145"/>
                <a:gd name="T8" fmla="*/ 12 w 126"/>
                <a:gd name="T9" fmla="*/ 24 h 145"/>
                <a:gd name="T10" fmla="*/ 27 w 126"/>
                <a:gd name="T11" fmla="*/ 24 h 145"/>
                <a:gd name="T12" fmla="*/ 39 w 126"/>
                <a:gd name="T13" fmla="*/ 40 h 145"/>
                <a:gd name="T14" fmla="*/ 37 w 126"/>
                <a:gd name="T15" fmla="*/ 11 h 145"/>
                <a:gd name="T16" fmla="*/ 45 w 126"/>
                <a:gd name="T17" fmla="*/ 36 h 145"/>
                <a:gd name="T18" fmla="*/ 71 w 126"/>
                <a:gd name="T19" fmla="*/ 49 h 145"/>
                <a:gd name="T20" fmla="*/ 66 w 126"/>
                <a:gd name="T21" fmla="*/ 69 h 145"/>
                <a:gd name="T22" fmla="*/ 96 w 126"/>
                <a:gd name="T23" fmla="*/ 92 h 145"/>
                <a:gd name="T24" fmla="*/ 87 w 126"/>
                <a:gd name="T25" fmla="*/ 108 h 145"/>
                <a:gd name="T26" fmla="*/ 103 w 126"/>
                <a:gd name="T27" fmla="*/ 96 h 145"/>
                <a:gd name="T28" fmla="*/ 106 w 126"/>
                <a:gd name="T29" fmla="*/ 128 h 145"/>
                <a:gd name="T30" fmla="*/ 116 w 126"/>
                <a:gd name="T31" fmla="*/ 124 h 145"/>
                <a:gd name="T32" fmla="*/ 119 w 126"/>
                <a:gd name="T33" fmla="*/ 98 h 145"/>
                <a:gd name="T34" fmla="*/ 89 w 126"/>
                <a:gd name="T35" fmla="*/ 84 h 145"/>
                <a:gd name="T36" fmla="*/ 37 w 126"/>
                <a:gd name="T37" fmla="*/ 0 h 145"/>
                <a:gd name="T38" fmla="*/ 6 w 126"/>
                <a:gd name="T39" fmla="*/ 24 h 145"/>
                <a:gd name="T40" fmla="*/ 0 w 126"/>
                <a:gd name="T41" fmla="*/ 11 h 1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6" h="145">
                  <a:moveTo>
                    <a:pt x="0" y="13"/>
                  </a:moveTo>
                  <a:lnTo>
                    <a:pt x="4" y="33"/>
                  </a:lnTo>
                  <a:lnTo>
                    <a:pt x="22" y="44"/>
                  </a:lnTo>
                  <a:lnTo>
                    <a:pt x="29" y="37"/>
                  </a:lnTo>
                  <a:lnTo>
                    <a:pt x="12" y="26"/>
                  </a:lnTo>
                  <a:lnTo>
                    <a:pt x="29" y="26"/>
                  </a:lnTo>
                  <a:lnTo>
                    <a:pt x="41" y="44"/>
                  </a:lnTo>
                  <a:lnTo>
                    <a:pt x="39" y="13"/>
                  </a:lnTo>
                  <a:lnTo>
                    <a:pt x="47" y="40"/>
                  </a:lnTo>
                  <a:lnTo>
                    <a:pt x="75" y="55"/>
                  </a:lnTo>
                  <a:lnTo>
                    <a:pt x="70" y="77"/>
                  </a:lnTo>
                  <a:lnTo>
                    <a:pt x="100" y="103"/>
                  </a:lnTo>
                  <a:lnTo>
                    <a:pt x="91" y="121"/>
                  </a:lnTo>
                  <a:lnTo>
                    <a:pt x="108" y="108"/>
                  </a:lnTo>
                  <a:lnTo>
                    <a:pt x="112" y="144"/>
                  </a:lnTo>
                  <a:lnTo>
                    <a:pt x="122" y="139"/>
                  </a:lnTo>
                  <a:lnTo>
                    <a:pt x="125" y="110"/>
                  </a:lnTo>
                  <a:lnTo>
                    <a:pt x="93" y="94"/>
                  </a:lnTo>
                  <a:lnTo>
                    <a:pt x="39" y="0"/>
                  </a:lnTo>
                  <a:lnTo>
                    <a:pt x="6" y="26"/>
                  </a:lnTo>
                  <a:lnTo>
                    <a:pt x="0" y="13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563" y="1761"/>
              <a:ext cx="23" cy="22"/>
            </a:xfrm>
            <a:custGeom>
              <a:avLst/>
              <a:gdLst>
                <a:gd name="T0" fmla="*/ 0 w 24"/>
                <a:gd name="T1" fmla="*/ 0 h 23"/>
                <a:gd name="T2" fmla="*/ 8 w 24"/>
                <a:gd name="T3" fmla="*/ 20 h 23"/>
                <a:gd name="T4" fmla="*/ 10 w 24"/>
                <a:gd name="T5" fmla="*/ 10 h 23"/>
                <a:gd name="T6" fmla="*/ 21 w 24"/>
                <a:gd name="T7" fmla="*/ 20 h 23"/>
                <a:gd name="T8" fmla="*/ 10 w 24"/>
                <a:gd name="T9" fmla="*/ 10 h 23"/>
                <a:gd name="T10" fmla="*/ 21 w 24"/>
                <a:gd name="T11" fmla="*/ 4 h 23"/>
                <a:gd name="T12" fmla="*/ 0 w 24"/>
                <a:gd name="T13" fmla="*/ 0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" h="23">
                  <a:moveTo>
                    <a:pt x="0" y="0"/>
                  </a:moveTo>
                  <a:lnTo>
                    <a:pt x="8" y="22"/>
                  </a:lnTo>
                  <a:lnTo>
                    <a:pt x="10" y="10"/>
                  </a:lnTo>
                  <a:lnTo>
                    <a:pt x="23" y="22"/>
                  </a:lnTo>
                  <a:lnTo>
                    <a:pt x="10" y="10"/>
                  </a:lnTo>
                  <a:lnTo>
                    <a:pt x="23" y="4"/>
                  </a:lnTo>
                  <a:lnTo>
                    <a:pt x="0" y="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578" y="1778"/>
              <a:ext cx="17" cy="35"/>
            </a:xfrm>
            <a:custGeom>
              <a:avLst/>
              <a:gdLst>
                <a:gd name="T0" fmla="*/ 0 w 18"/>
                <a:gd name="T1" fmla="*/ 0 h 39"/>
                <a:gd name="T2" fmla="*/ 15 w 18"/>
                <a:gd name="T3" fmla="*/ 4 h 39"/>
                <a:gd name="T4" fmla="*/ 15 w 18"/>
                <a:gd name="T5" fmla="*/ 31 h 39"/>
                <a:gd name="T6" fmla="*/ 0 w 18"/>
                <a:gd name="T7" fmla="*/ 0 h 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39">
                  <a:moveTo>
                    <a:pt x="0" y="0"/>
                  </a:moveTo>
                  <a:lnTo>
                    <a:pt x="17" y="6"/>
                  </a:lnTo>
                  <a:lnTo>
                    <a:pt x="17" y="38"/>
                  </a:lnTo>
                  <a:lnTo>
                    <a:pt x="0" y="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587" y="1762"/>
              <a:ext cx="20" cy="22"/>
            </a:xfrm>
            <a:custGeom>
              <a:avLst/>
              <a:gdLst>
                <a:gd name="T0" fmla="*/ 0 w 20"/>
                <a:gd name="T1" fmla="*/ 0 h 23"/>
                <a:gd name="T2" fmla="*/ 4 w 20"/>
                <a:gd name="T3" fmla="*/ 20 h 23"/>
                <a:gd name="T4" fmla="*/ 16 w 20"/>
                <a:gd name="T5" fmla="*/ 20 h 23"/>
                <a:gd name="T6" fmla="*/ 9 w 20"/>
                <a:gd name="T7" fmla="*/ 2 h 23"/>
                <a:gd name="T8" fmla="*/ 19 w 20"/>
                <a:gd name="T9" fmla="*/ 13 h 23"/>
                <a:gd name="T10" fmla="*/ 11 w 20"/>
                <a:gd name="T11" fmla="*/ 0 h 23"/>
                <a:gd name="T12" fmla="*/ 0 w 20"/>
                <a:gd name="T13" fmla="*/ 0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23">
                  <a:moveTo>
                    <a:pt x="0" y="0"/>
                  </a:moveTo>
                  <a:lnTo>
                    <a:pt x="4" y="22"/>
                  </a:lnTo>
                  <a:lnTo>
                    <a:pt x="16" y="22"/>
                  </a:lnTo>
                  <a:lnTo>
                    <a:pt x="9" y="2"/>
                  </a:lnTo>
                  <a:lnTo>
                    <a:pt x="19" y="15"/>
                  </a:lnTo>
                  <a:lnTo>
                    <a:pt x="11" y="0"/>
                  </a:lnTo>
                  <a:lnTo>
                    <a:pt x="0" y="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599" y="1793"/>
              <a:ext cx="18" cy="17"/>
            </a:xfrm>
            <a:custGeom>
              <a:avLst/>
              <a:gdLst>
                <a:gd name="T0" fmla="*/ 0 w 18"/>
                <a:gd name="T1" fmla="*/ 0 h 19"/>
                <a:gd name="T2" fmla="*/ 15 w 18"/>
                <a:gd name="T3" fmla="*/ 14 h 19"/>
                <a:gd name="T4" fmla="*/ 17 w 18"/>
                <a:gd name="T5" fmla="*/ 0 h 19"/>
                <a:gd name="T6" fmla="*/ 0 w 18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19">
                  <a:moveTo>
                    <a:pt x="0" y="0"/>
                  </a:moveTo>
                  <a:lnTo>
                    <a:pt x="15" y="18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606" y="1812"/>
              <a:ext cx="21" cy="34"/>
            </a:xfrm>
            <a:custGeom>
              <a:avLst/>
              <a:gdLst>
                <a:gd name="T0" fmla="*/ 0 w 22"/>
                <a:gd name="T1" fmla="*/ 0 h 39"/>
                <a:gd name="T2" fmla="*/ 16 w 22"/>
                <a:gd name="T3" fmla="*/ 10 h 39"/>
                <a:gd name="T4" fmla="*/ 19 w 22"/>
                <a:gd name="T5" fmla="*/ 29 h 39"/>
                <a:gd name="T6" fmla="*/ 0 w 22"/>
                <a:gd name="T7" fmla="*/ 0 h 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39">
                  <a:moveTo>
                    <a:pt x="0" y="0"/>
                  </a:moveTo>
                  <a:lnTo>
                    <a:pt x="18" y="13"/>
                  </a:lnTo>
                  <a:lnTo>
                    <a:pt x="21" y="38"/>
                  </a:lnTo>
                  <a:lnTo>
                    <a:pt x="0" y="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640" y="1823"/>
              <a:ext cx="20" cy="17"/>
            </a:xfrm>
            <a:custGeom>
              <a:avLst/>
              <a:gdLst>
                <a:gd name="T0" fmla="*/ 0 w 20"/>
                <a:gd name="T1" fmla="*/ 7 h 19"/>
                <a:gd name="T2" fmla="*/ 9 w 20"/>
                <a:gd name="T3" fmla="*/ 0 h 19"/>
                <a:gd name="T4" fmla="*/ 19 w 20"/>
                <a:gd name="T5" fmla="*/ 14 h 19"/>
                <a:gd name="T6" fmla="*/ 0 w 20"/>
                <a:gd name="T7" fmla="*/ 7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19">
                  <a:moveTo>
                    <a:pt x="0" y="9"/>
                  </a:moveTo>
                  <a:lnTo>
                    <a:pt x="9" y="0"/>
                  </a:lnTo>
                  <a:lnTo>
                    <a:pt x="19" y="18"/>
                  </a:lnTo>
                  <a:lnTo>
                    <a:pt x="0" y="9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748" y="1989"/>
              <a:ext cx="896" cy="530"/>
            </a:xfrm>
            <a:custGeom>
              <a:avLst/>
              <a:gdLst>
                <a:gd name="T0" fmla="*/ 10 w 917"/>
                <a:gd name="T1" fmla="*/ 66 h 565"/>
                <a:gd name="T2" fmla="*/ 12 w 917"/>
                <a:gd name="T3" fmla="*/ 72 h 565"/>
                <a:gd name="T4" fmla="*/ 27 w 917"/>
                <a:gd name="T5" fmla="*/ 245 h 565"/>
                <a:gd name="T6" fmla="*/ 33 w 917"/>
                <a:gd name="T7" fmla="*/ 263 h 565"/>
                <a:gd name="T8" fmla="*/ 93 w 917"/>
                <a:gd name="T9" fmla="*/ 326 h 565"/>
                <a:gd name="T10" fmla="*/ 149 w 917"/>
                <a:gd name="T11" fmla="*/ 351 h 565"/>
                <a:gd name="T12" fmla="*/ 274 w 917"/>
                <a:gd name="T13" fmla="*/ 369 h 565"/>
                <a:gd name="T14" fmla="*/ 350 w 917"/>
                <a:gd name="T15" fmla="*/ 407 h 565"/>
                <a:gd name="T16" fmla="*/ 417 w 917"/>
                <a:gd name="T17" fmla="*/ 482 h 565"/>
                <a:gd name="T18" fmla="*/ 445 w 917"/>
                <a:gd name="T19" fmla="*/ 425 h 565"/>
                <a:gd name="T20" fmla="*/ 496 w 917"/>
                <a:gd name="T21" fmla="*/ 407 h 565"/>
                <a:gd name="T22" fmla="*/ 535 w 917"/>
                <a:gd name="T23" fmla="*/ 400 h 565"/>
                <a:gd name="T24" fmla="*/ 554 w 917"/>
                <a:gd name="T25" fmla="*/ 396 h 565"/>
                <a:gd name="T26" fmla="*/ 556 w 917"/>
                <a:gd name="T27" fmla="*/ 400 h 565"/>
                <a:gd name="T28" fmla="*/ 635 w 917"/>
                <a:gd name="T29" fmla="*/ 421 h 565"/>
                <a:gd name="T30" fmla="*/ 659 w 917"/>
                <a:gd name="T31" fmla="*/ 496 h 565"/>
                <a:gd name="T32" fmla="*/ 675 w 917"/>
                <a:gd name="T33" fmla="*/ 462 h 565"/>
                <a:gd name="T34" fmla="*/ 667 w 917"/>
                <a:gd name="T35" fmla="*/ 355 h 565"/>
                <a:gd name="T36" fmla="*/ 729 w 917"/>
                <a:gd name="T37" fmla="*/ 288 h 565"/>
                <a:gd name="T38" fmla="*/ 733 w 917"/>
                <a:gd name="T39" fmla="*/ 264 h 565"/>
                <a:gd name="T40" fmla="*/ 717 w 917"/>
                <a:gd name="T41" fmla="*/ 234 h 565"/>
                <a:gd name="T42" fmla="*/ 729 w 917"/>
                <a:gd name="T43" fmla="*/ 220 h 565"/>
                <a:gd name="T44" fmla="*/ 743 w 917"/>
                <a:gd name="T45" fmla="*/ 263 h 565"/>
                <a:gd name="T46" fmla="*/ 745 w 917"/>
                <a:gd name="T47" fmla="*/ 211 h 565"/>
                <a:gd name="T48" fmla="*/ 769 w 917"/>
                <a:gd name="T49" fmla="*/ 186 h 565"/>
                <a:gd name="T50" fmla="*/ 814 w 917"/>
                <a:gd name="T51" fmla="*/ 155 h 565"/>
                <a:gd name="T52" fmla="*/ 875 w 917"/>
                <a:gd name="T53" fmla="*/ 106 h 565"/>
                <a:gd name="T54" fmla="*/ 862 w 917"/>
                <a:gd name="T55" fmla="*/ 82 h 565"/>
                <a:gd name="T56" fmla="*/ 838 w 917"/>
                <a:gd name="T57" fmla="*/ 45 h 565"/>
                <a:gd name="T58" fmla="*/ 743 w 917"/>
                <a:gd name="T59" fmla="*/ 107 h 565"/>
                <a:gd name="T60" fmla="*/ 693 w 917"/>
                <a:gd name="T61" fmla="*/ 135 h 565"/>
                <a:gd name="T62" fmla="*/ 649 w 917"/>
                <a:gd name="T63" fmla="*/ 173 h 565"/>
                <a:gd name="T64" fmla="*/ 629 w 917"/>
                <a:gd name="T65" fmla="*/ 163 h 565"/>
                <a:gd name="T66" fmla="*/ 640 w 917"/>
                <a:gd name="T67" fmla="*/ 147 h 565"/>
                <a:gd name="T68" fmla="*/ 635 w 917"/>
                <a:gd name="T69" fmla="*/ 117 h 565"/>
                <a:gd name="T70" fmla="*/ 623 w 917"/>
                <a:gd name="T71" fmla="*/ 92 h 565"/>
                <a:gd name="T72" fmla="*/ 581 w 917"/>
                <a:gd name="T73" fmla="*/ 106 h 565"/>
                <a:gd name="T74" fmla="*/ 562 w 917"/>
                <a:gd name="T75" fmla="*/ 166 h 565"/>
                <a:gd name="T76" fmla="*/ 570 w 917"/>
                <a:gd name="T77" fmla="*/ 92 h 565"/>
                <a:gd name="T78" fmla="*/ 577 w 917"/>
                <a:gd name="T79" fmla="*/ 78 h 565"/>
                <a:gd name="T80" fmla="*/ 611 w 917"/>
                <a:gd name="T81" fmla="*/ 64 h 565"/>
                <a:gd name="T82" fmla="*/ 550 w 917"/>
                <a:gd name="T83" fmla="*/ 56 h 565"/>
                <a:gd name="T84" fmla="*/ 522 w 917"/>
                <a:gd name="T85" fmla="*/ 63 h 565"/>
                <a:gd name="T86" fmla="*/ 528 w 917"/>
                <a:gd name="T87" fmla="*/ 31 h 565"/>
                <a:gd name="T88" fmla="*/ 447 w 917"/>
                <a:gd name="T89" fmla="*/ 0 h 565"/>
                <a:gd name="T90" fmla="*/ 27 w 917"/>
                <a:gd name="T91" fmla="*/ 9 h 565"/>
                <a:gd name="T92" fmla="*/ 27 w 917"/>
                <a:gd name="T93" fmla="*/ 45 h 565"/>
                <a:gd name="T94" fmla="*/ 0 w 917"/>
                <a:gd name="T95" fmla="*/ 27 h 56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917" h="565">
                  <a:moveTo>
                    <a:pt x="0" y="31"/>
                  </a:moveTo>
                  <a:lnTo>
                    <a:pt x="10" y="75"/>
                  </a:lnTo>
                  <a:lnTo>
                    <a:pt x="22" y="80"/>
                  </a:lnTo>
                  <a:lnTo>
                    <a:pt x="12" y="82"/>
                  </a:lnTo>
                  <a:lnTo>
                    <a:pt x="4" y="222"/>
                  </a:lnTo>
                  <a:lnTo>
                    <a:pt x="29" y="278"/>
                  </a:lnTo>
                  <a:lnTo>
                    <a:pt x="41" y="278"/>
                  </a:lnTo>
                  <a:lnTo>
                    <a:pt x="35" y="298"/>
                  </a:lnTo>
                  <a:lnTo>
                    <a:pt x="66" y="358"/>
                  </a:lnTo>
                  <a:lnTo>
                    <a:pt x="97" y="370"/>
                  </a:lnTo>
                  <a:lnTo>
                    <a:pt x="120" y="405"/>
                  </a:lnTo>
                  <a:lnTo>
                    <a:pt x="156" y="399"/>
                  </a:lnTo>
                  <a:lnTo>
                    <a:pt x="216" y="430"/>
                  </a:lnTo>
                  <a:lnTo>
                    <a:pt x="287" y="419"/>
                  </a:lnTo>
                  <a:lnTo>
                    <a:pt x="333" y="479"/>
                  </a:lnTo>
                  <a:lnTo>
                    <a:pt x="366" y="463"/>
                  </a:lnTo>
                  <a:lnTo>
                    <a:pt x="406" y="535"/>
                  </a:lnTo>
                  <a:lnTo>
                    <a:pt x="437" y="548"/>
                  </a:lnTo>
                  <a:lnTo>
                    <a:pt x="435" y="508"/>
                  </a:lnTo>
                  <a:lnTo>
                    <a:pt x="466" y="483"/>
                  </a:lnTo>
                  <a:lnTo>
                    <a:pt x="471" y="463"/>
                  </a:lnTo>
                  <a:lnTo>
                    <a:pt x="520" y="463"/>
                  </a:lnTo>
                  <a:lnTo>
                    <a:pt x="561" y="479"/>
                  </a:lnTo>
                  <a:lnTo>
                    <a:pt x="561" y="454"/>
                  </a:lnTo>
                  <a:lnTo>
                    <a:pt x="545" y="452"/>
                  </a:lnTo>
                  <a:lnTo>
                    <a:pt x="580" y="450"/>
                  </a:lnTo>
                  <a:lnTo>
                    <a:pt x="580" y="439"/>
                  </a:lnTo>
                  <a:lnTo>
                    <a:pt x="582" y="454"/>
                  </a:lnTo>
                  <a:lnTo>
                    <a:pt x="649" y="459"/>
                  </a:lnTo>
                  <a:lnTo>
                    <a:pt x="665" y="479"/>
                  </a:lnTo>
                  <a:lnTo>
                    <a:pt x="667" y="514"/>
                  </a:lnTo>
                  <a:lnTo>
                    <a:pt x="690" y="564"/>
                  </a:lnTo>
                  <a:lnTo>
                    <a:pt x="701" y="561"/>
                  </a:lnTo>
                  <a:lnTo>
                    <a:pt x="707" y="526"/>
                  </a:lnTo>
                  <a:lnTo>
                    <a:pt x="684" y="439"/>
                  </a:lnTo>
                  <a:lnTo>
                    <a:pt x="699" y="403"/>
                  </a:lnTo>
                  <a:lnTo>
                    <a:pt x="778" y="334"/>
                  </a:lnTo>
                  <a:lnTo>
                    <a:pt x="763" y="327"/>
                  </a:lnTo>
                  <a:lnTo>
                    <a:pt x="778" y="323"/>
                  </a:lnTo>
                  <a:lnTo>
                    <a:pt x="768" y="300"/>
                  </a:lnTo>
                  <a:lnTo>
                    <a:pt x="768" y="280"/>
                  </a:lnTo>
                  <a:lnTo>
                    <a:pt x="751" y="265"/>
                  </a:lnTo>
                  <a:lnTo>
                    <a:pt x="768" y="276"/>
                  </a:lnTo>
                  <a:lnTo>
                    <a:pt x="763" y="251"/>
                  </a:lnTo>
                  <a:lnTo>
                    <a:pt x="776" y="240"/>
                  </a:lnTo>
                  <a:lnTo>
                    <a:pt x="778" y="298"/>
                  </a:lnTo>
                  <a:lnTo>
                    <a:pt x="788" y="265"/>
                  </a:lnTo>
                  <a:lnTo>
                    <a:pt x="780" y="240"/>
                  </a:lnTo>
                  <a:lnTo>
                    <a:pt x="790" y="256"/>
                  </a:lnTo>
                  <a:lnTo>
                    <a:pt x="805" y="211"/>
                  </a:lnTo>
                  <a:lnTo>
                    <a:pt x="870" y="191"/>
                  </a:lnTo>
                  <a:lnTo>
                    <a:pt x="853" y="176"/>
                  </a:lnTo>
                  <a:lnTo>
                    <a:pt x="865" y="144"/>
                  </a:lnTo>
                  <a:lnTo>
                    <a:pt x="916" y="120"/>
                  </a:lnTo>
                  <a:lnTo>
                    <a:pt x="916" y="104"/>
                  </a:lnTo>
                  <a:lnTo>
                    <a:pt x="903" y="93"/>
                  </a:lnTo>
                  <a:lnTo>
                    <a:pt x="903" y="62"/>
                  </a:lnTo>
                  <a:lnTo>
                    <a:pt x="878" y="51"/>
                  </a:lnTo>
                  <a:lnTo>
                    <a:pt x="859" y="102"/>
                  </a:lnTo>
                  <a:lnTo>
                    <a:pt x="778" y="122"/>
                  </a:lnTo>
                  <a:lnTo>
                    <a:pt x="772" y="147"/>
                  </a:lnTo>
                  <a:lnTo>
                    <a:pt x="726" y="153"/>
                  </a:lnTo>
                  <a:lnTo>
                    <a:pt x="728" y="162"/>
                  </a:lnTo>
                  <a:lnTo>
                    <a:pt x="680" y="196"/>
                  </a:lnTo>
                  <a:lnTo>
                    <a:pt x="661" y="193"/>
                  </a:lnTo>
                  <a:lnTo>
                    <a:pt x="659" y="185"/>
                  </a:lnTo>
                  <a:lnTo>
                    <a:pt x="665" y="176"/>
                  </a:lnTo>
                  <a:lnTo>
                    <a:pt x="670" y="167"/>
                  </a:lnTo>
                  <a:lnTo>
                    <a:pt x="672" y="160"/>
                  </a:lnTo>
                  <a:lnTo>
                    <a:pt x="665" y="133"/>
                  </a:lnTo>
                  <a:lnTo>
                    <a:pt x="649" y="142"/>
                  </a:lnTo>
                  <a:lnTo>
                    <a:pt x="653" y="104"/>
                  </a:lnTo>
                  <a:lnTo>
                    <a:pt x="628" y="93"/>
                  </a:lnTo>
                  <a:lnTo>
                    <a:pt x="609" y="120"/>
                  </a:lnTo>
                  <a:lnTo>
                    <a:pt x="603" y="187"/>
                  </a:lnTo>
                  <a:lnTo>
                    <a:pt x="588" y="189"/>
                  </a:lnTo>
                  <a:lnTo>
                    <a:pt x="584" y="156"/>
                  </a:lnTo>
                  <a:lnTo>
                    <a:pt x="597" y="104"/>
                  </a:lnTo>
                  <a:lnTo>
                    <a:pt x="584" y="113"/>
                  </a:lnTo>
                  <a:lnTo>
                    <a:pt x="605" y="89"/>
                  </a:lnTo>
                  <a:lnTo>
                    <a:pt x="647" y="86"/>
                  </a:lnTo>
                  <a:lnTo>
                    <a:pt x="640" y="73"/>
                  </a:lnTo>
                  <a:lnTo>
                    <a:pt x="636" y="73"/>
                  </a:lnTo>
                  <a:lnTo>
                    <a:pt x="576" y="64"/>
                  </a:lnTo>
                  <a:lnTo>
                    <a:pt x="584" y="49"/>
                  </a:lnTo>
                  <a:lnTo>
                    <a:pt x="547" y="71"/>
                  </a:lnTo>
                  <a:lnTo>
                    <a:pt x="517" y="71"/>
                  </a:lnTo>
                  <a:lnTo>
                    <a:pt x="553" y="35"/>
                  </a:lnTo>
                  <a:lnTo>
                    <a:pt x="477" y="17"/>
                  </a:lnTo>
                  <a:lnTo>
                    <a:pt x="468" y="0"/>
                  </a:lnTo>
                  <a:lnTo>
                    <a:pt x="466" y="11"/>
                  </a:lnTo>
                  <a:lnTo>
                    <a:pt x="29" y="11"/>
                  </a:lnTo>
                  <a:lnTo>
                    <a:pt x="37" y="33"/>
                  </a:lnTo>
                  <a:lnTo>
                    <a:pt x="29" y="51"/>
                  </a:lnTo>
                  <a:lnTo>
                    <a:pt x="31" y="33"/>
                  </a:lnTo>
                  <a:lnTo>
                    <a:pt x="0" y="31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1641" y="2650"/>
              <a:ext cx="23" cy="17"/>
            </a:xfrm>
            <a:custGeom>
              <a:avLst/>
              <a:gdLst>
                <a:gd name="T0" fmla="*/ 0 w 24"/>
                <a:gd name="T1" fmla="*/ 0 h 18"/>
                <a:gd name="T2" fmla="*/ 2 w 24"/>
                <a:gd name="T3" fmla="*/ 15 h 18"/>
                <a:gd name="T4" fmla="*/ 21 w 24"/>
                <a:gd name="T5" fmla="*/ 8 h 18"/>
                <a:gd name="T6" fmla="*/ 0 w 24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" h="18">
                  <a:moveTo>
                    <a:pt x="0" y="0"/>
                  </a:moveTo>
                  <a:lnTo>
                    <a:pt x="2" y="17"/>
                  </a:lnTo>
                  <a:lnTo>
                    <a:pt x="23" y="8"/>
                  </a:lnTo>
                  <a:lnTo>
                    <a:pt x="0" y="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1541" y="3417"/>
              <a:ext cx="308" cy="669"/>
            </a:xfrm>
            <a:custGeom>
              <a:avLst/>
              <a:gdLst>
                <a:gd name="T0" fmla="*/ 0 w 316"/>
                <a:gd name="T1" fmla="*/ 578 h 713"/>
                <a:gd name="T2" fmla="*/ 4 w 316"/>
                <a:gd name="T3" fmla="*/ 593 h 713"/>
                <a:gd name="T4" fmla="*/ 16 w 316"/>
                <a:gd name="T5" fmla="*/ 587 h 713"/>
                <a:gd name="T6" fmla="*/ 19 w 316"/>
                <a:gd name="T7" fmla="*/ 619 h 713"/>
                <a:gd name="T8" fmla="*/ 77 w 316"/>
                <a:gd name="T9" fmla="*/ 627 h 713"/>
                <a:gd name="T10" fmla="*/ 60 w 316"/>
                <a:gd name="T11" fmla="*/ 609 h 713"/>
                <a:gd name="T12" fmla="*/ 70 w 316"/>
                <a:gd name="T13" fmla="*/ 568 h 713"/>
                <a:gd name="T14" fmla="*/ 83 w 316"/>
                <a:gd name="T15" fmla="*/ 574 h 713"/>
                <a:gd name="T16" fmla="*/ 118 w 316"/>
                <a:gd name="T17" fmla="*/ 516 h 713"/>
                <a:gd name="T18" fmla="*/ 91 w 316"/>
                <a:gd name="T19" fmla="*/ 480 h 713"/>
                <a:gd name="T20" fmla="*/ 120 w 316"/>
                <a:gd name="T21" fmla="*/ 460 h 713"/>
                <a:gd name="T22" fmla="*/ 124 w 316"/>
                <a:gd name="T23" fmla="*/ 430 h 713"/>
                <a:gd name="T24" fmla="*/ 137 w 316"/>
                <a:gd name="T25" fmla="*/ 417 h 713"/>
                <a:gd name="T26" fmla="*/ 127 w 316"/>
                <a:gd name="T27" fmla="*/ 410 h 713"/>
                <a:gd name="T28" fmla="*/ 147 w 316"/>
                <a:gd name="T29" fmla="*/ 410 h 713"/>
                <a:gd name="T30" fmla="*/ 145 w 316"/>
                <a:gd name="T31" fmla="*/ 396 h 713"/>
                <a:gd name="T32" fmla="*/ 135 w 316"/>
                <a:gd name="T33" fmla="*/ 404 h 713"/>
                <a:gd name="T34" fmla="*/ 127 w 316"/>
                <a:gd name="T35" fmla="*/ 394 h 713"/>
                <a:gd name="T36" fmla="*/ 124 w 316"/>
                <a:gd name="T37" fmla="*/ 372 h 713"/>
                <a:gd name="T38" fmla="*/ 166 w 316"/>
                <a:gd name="T39" fmla="*/ 373 h 713"/>
                <a:gd name="T40" fmla="*/ 169 w 316"/>
                <a:gd name="T41" fmla="*/ 328 h 713"/>
                <a:gd name="T42" fmla="*/ 234 w 316"/>
                <a:gd name="T43" fmla="*/ 322 h 713"/>
                <a:gd name="T44" fmla="*/ 253 w 316"/>
                <a:gd name="T45" fmla="*/ 287 h 713"/>
                <a:gd name="T46" fmla="*/ 227 w 316"/>
                <a:gd name="T47" fmla="*/ 231 h 713"/>
                <a:gd name="T48" fmla="*/ 242 w 316"/>
                <a:gd name="T49" fmla="*/ 158 h 713"/>
                <a:gd name="T50" fmla="*/ 299 w 316"/>
                <a:gd name="T51" fmla="*/ 98 h 713"/>
                <a:gd name="T52" fmla="*/ 296 w 316"/>
                <a:gd name="T53" fmla="*/ 72 h 713"/>
                <a:gd name="T54" fmla="*/ 285 w 316"/>
                <a:gd name="T55" fmla="*/ 69 h 713"/>
                <a:gd name="T56" fmla="*/ 271 w 316"/>
                <a:gd name="T57" fmla="*/ 101 h 713"/>
                <a:gd name="T58" fmla="*/ 227 w 316"/>
                <a:gd name="T59" fmla="*/ 99 h 713"/>
                <a:gd name="T60" fmla="*/ 238 w 316"/>
                <a:gd name="T61" fmla="*/ 64 h 713"/>
                <a:gd name="T62" fmla="*/ 164 w 316"/>
                <a:gd name="T63" fmla="*/ 8 h 713"/>
                <a:gd name="T64" fmla="*/ 139 w 316"/>
                <a:gd name="T65" fmla="*/ 4 h 713"/>
                <a:gd name="T66" fmla="*/ 137 w 316"/>
                <a:gd name="T67" fmla="*/ 15 h 713"/>
                <a:gd name="T68" fmla="*/ 110 w 316"/>
                <a:gd name="T69" fmla="*/ 0 h 713"/>
                <a:gd name="T70" fmla="*/ 93 w 316"/>
                <a:gd name="T71" fmla="*/ 20 h 713"/>
                <a:gd name="T72" fmla="*/ 93 w 316"/>
                <a:gd name="T73" fmla="*/ 40 h 713"/>
                <a:gd name="T74" fmla="*/ 77 w 316"/>
                <a:gd name="T75" fmla="*/ 50 h 713"/>
                <a:gd name="T76" fmla="*/ 77 w 316"/>
                <a:gd name="T77" fmla="*/ 93 h 713"/>
                <a:gd name="T78" fmla="*/ 58 w 316"/>
                <a:gd name="T79" fmla="*/ 117 h 713"/>
                <a:gd name="T80" fmla="*/ 45 w 316"/>
                <a:gd name="T81" fmla="*/ 179 h 713"/>
                <a:gd name="T82" fmla="*/ 54 w 316"/>
                <a:gd name="T83" fmla="*/ 236 h 713"/>
                <a:gd name="T84" fmla="*/ 35 w 316"/>
                <a:gd name="T85" fmla="*/ 285 h 713"/>
                <a:gd name="T86" fmla="*/ 19 w 316"/>
                <a:gd name="T87" fmla="*/ 406 h 713"/>
                <a:gd name="T88" fmla="*/ 31 w 316"/>
                <a:gd name="T89" fmla="*/ 451 h 713"/>
                <a:gd name="T90" fmla="*/ 20 w 316"/>
                <a:gd name="T91" fmla="*/ 455 h 713"/>
                <a:gd name="T92" fmla="*/ 27 w 316"/>
                <a:gd name="T93" fmla="*/ 494 h 713"/>
                <a:gd name="T94" fmla="*/ 0 w 316"/>
                <a:gd name="T95" fmla="*/ 578 h 71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16" h="713">
                  <a:moveTo>
                    <a:pt x="0" y="656"/>
                  </a:moveTo>
                  <a:lnTo>
                    <a:pt x="4" y="674"/>
                  </a:lnTo>
                  <a:lnTo>
                    <a:pt x="16" y="667"/>
                  </a:lnTo>
                  <a:lnTo>
                    <a:pt x="20" y="703"/>
                  </a:lnTo>
                  <a:lnTo>
                    <a:pt x="81" y="712"/>
                  </a:lnTo>
                  <a:lnTo>
                    <a:pt x="64" y="692"/>
                  </a:lnTo>
                  <a:lnTo>
                    <a:pt x="74" y="645"/>
                  </a:lnTo>
                  <a:lnTo>
                    <a:pt x="87" y="652"/>
                  </a:lnTo>
                  <a:lnTo>
                    <a:pt x="124" y="586"/>
                  </a:lnTo>
                  <a:lnTo>
                    <a:pt x="95" y="546"/>
                  </a:lnTo>
                  <a:lnTo>
                    <a:pt x="126" y="522"/>
                  </a:lnTo>
                  <a:lnTo>
                    <a:pt x="130" y="488"/>
                  </a:lnTo>
                  <a:lnTo>
                    <a:pt x="145" y="473"/>
                  </a:lnTo>
                  <a:lnTo>
                    <a:pt x="133" y="466"/>
                  </a:lnTo>
                  <a:lnTo>
                    <a:pt x="155" y="466"/>
                  </a:lnTo>
                  <a:lnTo>
                    <a:pt x="153" y="450"/>
                  </a:lnTo>
                  <a:lnTo>
                    <a:pt x="143" y="459"/>
                  </a:lnTo>
                  <a:lnTo>
                    <a:pt x="133" y="448"/>
                  </a:lnTo>
                  <a:lnTo>
                    <a:pt x="130" y="422"/>
                  </a:lnTo>
                  <a:lnTo>
                    <a:pt x="174" y="424"/>
                  </a:lnTo>
                  <a:lnTo>
                    <a:pt x="178" y="373"/>
                  </a:lnTo>
                  <a:lnTo>
                    <a:pt x="246" y="366"/>
                  </a:lnTo>
                  <a:lnTo>
                    <a:pt x="267" y="326"/>
                  </a:lnTo>
                  <a:lnTo>
                    <a:pt x="239" y="262"/>
                  </a:lnTo>
                  <a:lnTo>
                    <a:pt x="254" y="179"/>
                  </a:lnTo>
                  <a:lnTo>
                    <a:pt x="315" y="111"/>
                  </a:lnTo>
                  <a:lnTo>
                    <a:pt x="312" y="82"/>
                  </a:lnTo>
                  <a:lnTo>
                    <a:pt x="300" y="79"/>
                  </a:lnTo>
                  <a:lnTo>
                    <a:pt x="285" y="115"/>
                  </a:lnTo>
                  <a:lnTo>
                    <a:pt x="239" y="113"/>
                  </a:lnTo>
                  <a:lnTo>
                    <a:pt x="250" y="73"/>
                  </a:lnTo>
                  <a:lnTo>
                    <a:pt x="172" y="8"/>
                  </a:lnTo>
                  <a:lnTo>
                    <a:pt x="147" y="4"/>
                  </a:lnTo>
                  <a:lnTo>
                    <a:pt x="145" y="17"/>
                  </a:lnTo>
                  <a:lnTo>
                    <a:pt x="116" y="0"/>
                  </a:lnTo>
                  <a:lnTo>
                    <a:pt x="97" y="22"/>
                  </a:lnTo>
                  <a:lnTo>
                    <a:pt x="97" y="46"/>
                  </a:lnTo>
                  <a:lnTo>
                    <a:pt x="81" y="57"/>
                  </a:lnTo>
                  <a:lnTo>
                    <a:pt x="81" y="106"/>
                  </a:lnTo>
                  <a:lnTo>
                    <a:pt x="62" y="133"/>
                  </a:lnTo>
                  <a:lnTo>
                    <a:pt x="47" y="204"/>
                  </a:lnTo>
                  <a:lnTo>
                    <a:pt x="56" y="268"/>
                  </a:lnTo>
                  <a:lnTo>
                    <a:pt x="37" y="324"/>
                  </a:lnTo>
                  <a:lnTo>
                    <a:pt x="20" y="462"/>
                  </a:lnTo>
                  <a:lnTo>
                    <a:pt x="33" y="513"/>
                  </a:lnTo>
                  <a:lnTo>
                    <a:pt x="22" y="517"/>
                  </a:lnTo>
                  <a:lnTo>
                    <a:pt x="29" y="562"/>
                  </a:lnTo>
                  <a:lnTo>
                    <a:pt x="0" y="656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1619" y="4092"/>
              <a:ext cx="55" cy="59"/>
            </a:xfrm>
            <a:custGeom>
              <a:avLst/>
              <a:gdLst>
                <a:gd name="T0" fmla="*/ 0 w 56"/>
                <a:gd name="T1" fmla="*/ 0 h 60"/>
                <a:gd name="T2" fmla="*/ 2 w 56"/>
                <a:gd name="T3" fmla="*/ 57 h 60"/>
                <a:gd name="T4" fmla="*/ 53 w 56"/>
                <a:gd name="T5" fmla="*/ 50 h 60"/>
                <a:gd name="T6" fmla="*/ 12 w 56"/>
                <a:gd name="T7" fmla="*/ 30 h 60"/>
                <a:gd name="T8" fmla="*/ 0 w 56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60">
                  <a:moveTo>
                    <a:pt x="0" y="0"/>
                  </a:moveTo>
                  <a:lnTo>
                    <a:pt x="2" y="59"/>
                  </a:lnTo>
                  <a:lnTo>
                    <a:pt x="55" y="52"/>
                  </a:lnTo>
                  <a:lnTo>
                    <a:pt x="12" y="30"/>
                  </a:lnTo>
                  <a:lnTo>
                    <a:pt x="0" y="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1601" y="3181"/>
              <a:ext cx="188" cy="255"/>
            </a:xfrm>
            <a:custGeom>
              <a:avLst/>
              <a:gdLst>
                <a:gd name="T0" fmla="*/ 0 w 193"/>
                <a:gd name="T1" fmla="*/ 24 h 271"/>
                <a:gd name="T2" fmla="*/ 14 w 193"/>
                <a:gd name="T3" fmla="*/ 51 h 271"/>
                <a:gd name="T4" fmla="*/ 4 w 193"/>
                <a:gd name="T5" fmla="*/ 104 h 271"/>
                <a:gd name="T6" fmla="*/ 14 w 193"/>
                <a:gd name="T7" fmla="*/ 110 h 271"/>
                <a:gd name="T8" fmla="*/ 10 w 193"/>
                <a:gd name="T9" fmla="*/ 118 h 271"/>
                <a:gd name="T10" fmla="*/ 2 w 193"/>
                <a:gd name="T11" fmla="*/ 141 h 271"/>
                <a:gd name="T12" fmla="*/ 18 w 193"/>
                <a:gd name="T13" fmla="*/ 172 h 271"/>
                <a:gd name="T14" fmla="*/ 24 w 193"/>
                <a:gd name="T15" fmla="*/ 239 h 271"/>
                <a:gd name="T16" fmla="*/ 35 w 193"/>
                <a:gd name="T17" fmla="*/ 239 h 271"/>
                <a:gd name="T18" fmla="*/ 54 w 193"/>
                <a:gd name="T19" fmla="*/ 218 h 271"/>
                <a:gd name="T20" fmla="*/ 81 w 193"/>
                <a:gd name="T21" fmla="*/ 236 h 271"/>
                <a:gd name="T22" fmla="*/ 83 w 193"/>
                <a:gd name="T23" fmla="*/ 223 h 271"/>
                <a:gd name="T24" fmla="*/ 106 w 193"/>
                <a:gd name="T25" fmla="*/ 229 h 271"/>
                <a:gd name="T26" fmla="*/ 118 w 193"/>
                <a:gd name="T27" fmla="*/ 183 h 271"/>
                <a:gd name="T28" fmla="*/ 162 w 193"/>
                <a:gd name="T29" fmla="*/ 172 h 271"/>
                <a:gd name="T30" fmla="*/ 175 w 193"/>
                <a:gd name="T31" fmla="*/ 187 h 271"/>
                <a:gd name="T32" fmla="*/ 182 w 193"/>
                <a:gd name="T33" fmla="*/ 153 h 271"/>
                <a:gd name="T34" fmla="*/ 171 w 193"/>
                <a:gd name="T35" fmla="*/ 121 h 271"/>
                <a:gd name="T36" fmla="*/ 145 w 193"/>
                <a:gd name="T37" fmla="*/ 120 h 271"/>
                <a:gd name="T38" fmla="*/ 135 w 193"/>
                <a:gd name="T39" fmla="*/ 72 h 271"/>
                <a:gd name="T40" fmla="*/ 68 w 193"/>
                <a:gd name="T41" fmla="*/ 40 h 271"/>
                <a:gd name="T42" fmla="*/ 62 w 193"/>
                <a:gd name="T43" fmla="*/ 0 h 271"/>
                <a:gd name="T44" fmla="*/ 19 w 193"/>
                <a:gd name="T45" fmla="*/ 24 h 271"/>
                <a:gd name="T46" fmla="*/ 0 w 193"/>
                <a:gd name="T47" fmla="*/ 24 h 2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93" h="271">
                  <a:moveTo>
                    <a:pt x="0" y="28"/>
                  </a:moveTo>
                  <a:lnTo>
                    <a:pt x="14" y="57"/>
                  </a:lnTo>
                  <a:lnTo>
                    <a:pt x="4" y="117"/>
                  </a:lnTo>
                  <a:lnTo>
                    <a:pt x="14" y="124"/>
                  </a:lnTo>
                  <a:lnTo>
                    <a:pt x="10" y="133"/>
                  </a:lnTo>
                  <a:lnTo>
                    <a:pt x="2" y="159"/>
                  </a:lnTo>
                  <a:lnTo>
                    <a:pt x="18" y="195"/>
                  </a:lnTo>
                  <a:lnTo>
                    <a:pt x="26" y="270"/>
                  </a:lnTo>
                  <a:lnTo>
                    <a:pt x="37" y="270"/>
                  </a:lnTo>
                  <a:lnTo>
                    <a:pt x="56" y="247"/>
                  </a:lnTo>
                  <a:lnTo>
                    <a:pt x="85" y="267"/>
                  </a:lnTo>
                  <a:lnTo>
                    <a:pt x="87" y="252"/>
                  </a:lnTo>
                  <a:lnTo>
                    <a:pt x="112" y="258"/>
                  </a:lnTo>
                  <a:lnTo>
                    <a:pt x="124" y="206"/>
                  </a:lnTo>
                  <a:lnTo>
                    <a:pt x="170" y="195"/>
                  </a:lnTo>
                  <a:lnTo>
                    <a:pt x="185" y="212"/>
                  </a:lnTo>
                  <a:lnTo>
                    <a:pt x="192" y="173"/>
                  </a:lnTo>
                  <a:lnTo>
                    <a:pt x="181" y="137"/>
                  </a:lnTo>
                  <a:lnTo>
                    <a:pt x="153" y="135"/>
                  </a:lnTo>
                  <a:lnTo>
                    <a:pt x="143" y="81"/>
                  </a:lnTo>
                  <a:lnTo>
                    <a:pt x="72" y="46"/>
                  </a:lnTo>
                  <a:lnTo>
                    <a:pt x="66" y="0"/>
                  </a:lnTo>
                  <a:lnTo>
                    <a:pt x="20" y="28"/>
                  </a:lnTo>
                  <a:lnTo>
                    <a:pt x="0" y="28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1537" y="2902"/>
              <a:ext cx="608" cy="757"/>
            </a:xfrm>
            <a:custGeom>
              <a:avLst/>
              <a:gdLst>
                <a:gd name="T0" fmla="*/ 12 w 623"/>
                <a:gd name="T1" fmla="*/ 256 h 806"/>
                <a:gd name="T2" fmla="*/ 50 w 623"/>
                <a:gd name="T3" fmla="*/ 255 h 806"/>
                <a:gd name="T4" fmla="*/ 61 w 623"/>
                <a:gd name="T5" fmla="*/ 284 h 806"/>
                <a:gd name="T6" fmla="*/ 127 w 623"/>
                <a:gd name="T7" fmla="*/ 258 h 806"/>
                <a:gd name="T8" fmla="*/ 198 w 623"/>
                <a:gd name="T9" fmla="*/ 332 h 806"/>
                <a:gd name="T10" fmla="*/ 231 w 623"/>
                <a:gd name="T11" fmla="*/ 382 h 806"/>
                <a:gd name="T12" fmla="*/ 239 w 623"/>
                <a:gd name="T13" fmla="*/ 451 h 806"/>
                <a:gd name="T14" fmla="*/ 274 w 623"/>
                <a:gd name="T15" fmla="*/ 491 h 806"/>
                <a:gd name="T16" fmla="*/ 297 w 623"/>
                <a:gd name="T17" fmla="*/ 521 h 806"/>
                <a:gd name="T18" fmla="*/ 304 w 623"/>
                <a:gd name="T19" fmla="*/ 555 h 806"/>
                <a:gd name="T20" fmla="*/ 249 w 623"/>
                <a:gd name="T21" fmla="*/ 641 h 806"/>
                <a:gd name="T22" fmla="*/ 304 w 623"/>
                <a:gd name="T23" fmla="*/ 674 h 806"/>
                <a:gd name="T24" fmla="*/ 310 w 623"/>
                <a:gd name="T25" fmla="*/ 710 h 806"/>
                <a:gd name="T26" fmla="*/ 385 w 623"/>
                <a:gd name="T27" fmla="*/ 550 h 806"/>
                <a:gd name="T28" fmla="*/ 481 w 623"/>
                <a:gd name="T29" fmla="*/ 501 h 806"/>
                <a:gd name="T30" fmla="*/ 527 w 623"/>
                <a:gd name="T31" fmla="*/ 405 h 806"/>
                <a:gd name="T32" fmla="*/ 586 w 623"/>
                <a:gd name="T33" fmla="*/ 249 h 806"/>
                <a:gd name="T34" fmla="*/ 584 w 623"/>
                <a:gd name="T35" fmla="*/ 184 h 806"/>
                <a:gd name="T36" fmla="*/ 520 w 623"/>
                <a:gd name="T37" fmla="*/ 145 h 806"/>
                <a:gd name="T38" fmla="*/ 439 w 623"/>
                <a:gd name="T39" fmla="*/ 117 h 806"/>
                <a:gd name="T40" fmla="*/ 393 w 623"/>
                <a:gd name="T41" fmla="*/ 104 h 806"/>
                <a:gd name="T42" fmla="*/ 372 w 623"/>
                <a:gd name="T43" fmla="*/ 123 h 806"/>
                <a:gd name="T44" fmla="*/ 353 w 623"/>
                <a:gd name="T45" fmla="*/ 122 h 806"/>
                <a:gd name="T46" fmla="*/ 364 w 623"/>
                <a:gd name="T47" fmla="*/ 63 h 806"/>
                <a:gd name="T48" fmla="*/ 316 w 623"/>
                <a:gd name="T49" fmla="*/ 53 h 806"/>
                <a:gd name="T50" fmla="*/ 264 w 623"/>
                <a:gd name="T51" fmla="*/ 54 h 806"/>
                <a:gd name="T52" fmla="*/ 212 w 623"/>
                <a:gd name="T53" fmla="*/ 45 h 806"/>
                <a:gd name="T54" fmla="*/ 202 w 623"/>
                <a:gd name="T55" fmla="*/ 0 h 806"/>
                <a:gd name="T56" fmla="*/ 137 w 623"/>
                <a:gd name="T57" fmla="*/ 13 h 806"/>
                <a:gd name="T58" fmla="*/ 158 w 623"/>
                <a:gd name="T59" fmla="*/ 53 h 806"/>
                <a:gd name="T60" fmla="*/ 104 w 623"/>
                <a:gd name="T61" fmla="*/ 68 h 806"/>
                <a:gd name="T62" fmla="*/ 61 w 623"/>
                <a:gd name="T63" fmla="*/ 61 h 806"/>
                <a:gd name="T64" fmla="*/ 58 w 623"/>
                <a:gd name="T65" fmla="*/ 80 h 806"/>
                <a:gd name="T66" fmla="*/ 58 w 623"/>
                <a:gd name="T67" fmla="*/ 165 h 806"/>
                <a:gd name="T68" fmla="*/ 0 w 623"/>
                <a:gd name="T69" fmla="*/ 222 h 80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23" h="806">
                  <a:moveTo>
                    <a:pt x="0" y="251"/>
                  </a:moveTo>
                  <a:lnTo>
                    <a:pt x="12" y="291"/>
                  </a:lnTo>
                  <a:lnTo>
                    <a:pt x="35" y="302"/>
                  </a:lnTo>
                  <a:lnTo>
                    <a:pt x="52" y="289"/>
                  </a:lnTo>
                  <a:lnTo>
                    <a:pt x="52" y="322"/>
                  </a:lnTo>
                  <a:lnTo>
                    <a:pt x="64" y="322"/>
                  </a:lnTo>
                  <a:lnTo>
                    <a:pt x="85" y="322"/>
                  </a:lnTo>
                  <a:lnTo>
                    <a:pt x="133" y="293"/>
                  </a:lnTo>
                  <a:lnTo>
                    <a:pt x="137" y="340"/>
                  </a:lnTo>
                  <a:lnTo>
                    <a:pt x="208" y="376"/>
                  </a:lnTo>
                  <a:lnTo>
                    <a:pt x="218" y="433"/>
                  </a:lnTo>
                  <a:lnTo>
                    <a:pt x="243" y="433"/>
                  </a:lnTo>
                  <a:lnTo>
                    <a:pt x="257" y="470"/>
                  </a:lnTo>
                  <a:lnTo>
                    <a:pt x="251" y="511"/>
                  </a:lnTo>
                  <a:lnTo>
                    <a:pt x="255" y="551"/>
                  </a:lnTo>
                  <a:lnTo>
                    <a:pt x="288" y="557"/>
                  </a:lnTo>
                  <a:lnTo>
                    <a:pt x="294" y="588"/>
                  </a:lnTo>
                  <a:lnTo>
                    <a:pt x="311" y="591"/>
                  </a:lnTo>
                  <a:lnTo>
                    <a:pt x="307" y="629"/>
                  </a:lnTo>
                  <a:lnTo>
                    <a:pt x="319" y="629"/>
                  </a:lnTo>
                  <a:lnTo>
                    <a:pt x="321" y="660"/>
                  </a:lnTo>
                  <a:lnTo>
                    <a:pt x="261" y="727"/>
                  </a:lnTo>
                  <a:lnTo>
                    <a:pt x="271" y="722"/>
                  </a:lnTo>
                  <a:lnTo>
                    <a:pt x="319" y="764"/>
                  </a:lnTo>
                  <a:lnTo>
                    <a:pt x="330" y="784"/>
                  </a:lnTo>
                  <a:lnTo>
                    <a:pt x="326" y="805"/>
                  </a:lnTo>
                  <a:lnTo>
                    <a:pt x="401" y="684"/>
                  </a:lnTo>
                  <a:lnTo>
                    <a:pt x="405" y="624"/>
                  </a:lnTo>
                  <a:lnTo>
                    <a:pt x="467" y="568"/>
                  </a:lnTo>
                  <a:lnTo>
                    <a:pt x="505" y="568"/>
                  </a:lnTo>
                  <a:lnTo>
                    <a:pt x="519" y="551"/>
                  </a:lnTo>
                  <a:lnTo>
                    <a:pt x="553" y="459"/>
                  </a:lnTo>
                  <a:lnTo>
                    <a:pt x="555" y="369"/>
                  </a:lnTo>
                  <a:lnTo>
                    <a:pt x="615" y="282"/>
                  </a:lnTo>
                  <a:lnTo>
                    <a:pt x="622" y="244"/>
                  </a:lnTo>
                  <a:lnTo>
                    <a:pt x="613" y="209"/>
                  </a:lnTo>
                  <a:lnTo>
                    <a:pt x="586" y="202"/>
                  </a:lnTo>
                  <a:lnTo>
                    <a:pt x="546" y="164"/>
                  </a:lnTo>
                  <a:lnTo>
                    <a:pt x="469" y="155"/>
                  </a:lnTo>
                  <a:lnTo>
                    <a:pt x="461" y="133"/>
                  </a:lnTo>
                  <a:lnTo>
                    <a:pt x="428" y="115"/>
                  </a:lnTo>
                  <a:lnTo>
                    <a:pt x="413" y="118"/>
                  </a:lnTo>
                  <a:lnTo>
                    <a:pt x="392" y="151"/>
                  </a:lnTo>
                  <a:lnTo>
                    <a:pt x="390" y="140"/>
                  </a:lnTo>
                  <a:lnTo>
                    <a:pt x="359" y="144"/>
                  </a:lnTo>
                  <a:lnTo>
                    <a:pt x="371" y="138"/>
                  </a:lnTo>
                  <a:lnTo>
                    <a:pt x="359" y="111"/>
                  </a:lnTo>
                  <a:lnTo>
                    <a:pt x="382" y="71"/>
                  </a:lnTo>
                  <a:lnTo>
                    <a:pt x="357" y="22"/>
                  </a:lnTo>
                  <a:lnTo>
                    <a:pt x="332" y="60"/>
                  </a:lnTo>
                  <a:lnTo>
                    <a:pt x="311" y="57"/>
                  </a:lnTo>
                  <a:lnTo>
                    <a:pt x="278" y="62"/>
                  </a:lnTo>
                  <a:lnTo>
                    <a:pt x="231" y="71"/>
                  </a:lnTo>
                  <a:lnTo>
                    <a:pt x="222" y="51"/>
                  </a:lnTo>
                  <a:lnTo>
                    <a:pt x="225" y="13"/>
                  </a:lnTo>
                  <a:lnTo>
                    <a:pt x="212" y="0"/>
                  </a:lnTo>
                  <a:lnTo>
                    <a:pt x="172" y="24"/>
                  </a:lnTo>
                  <a:lnTo>
                    <a:pt x="143" y="15"/>
                  </a:lnTo>
                  <a:lnTo>
                    <a:pt x="152" y="55"/>
                  </a:lnTo>
                  <a:lnTo>
                    <a:pt x="166" y="60"/>
                  </a:lnTo>
                  <a:lnTo>
                    <a:pt x="129" y="86"/>
                  </a:lnTo>
                  <a:lnTo>
                    <a:pt x="110" y="77"/>
                  </a:lnTo>
                  <a:lnTo>
                    <a:pt x="102" y="62"/>
                  </a:lnTo>
                  <a:lnTo>
                    <a:pt x="64" y="69"/>
                  </a:lnTo>
                  <a:lnTo>
                    <a:pt x="75" y="89"/>
                  </a:lnTo>
                  <a:lnTo>
                    <a:pt x="60" y="91"/>
                  </a:lnTo>
                  <a:lnTo>
                    <a:pt x="68" y="129"/>
                  </a:lnTo>
                  <a:lnTo>
                    <a:pt x="60" y="187"/>
                  </a:lnTo>
                  <a:lnTo>
                    <a:pt x="20" y="207"/>
                  </a:lnTo>
                  <a:lnTo>
                    <a:pt x="0" y="251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1297" y="2648"/>
              <a:ext cx="19" cy="51"/>
            </a:xfrm>
            <a:custGeom>
              <a:avLst/>
              <a:gdLst>
                <a:gd name="T0" fmla="*/ 0 w 19"/>
                <a:gd name="T1" fmla="*/ 12 h 57"/>
                <a:gd name="T2" fmla="*/ 6 w 19"/>
                <a:gd name="T3" fmla="*/ 45 h 57"/>
                <a:gd name="T4" fmla="*/ 18 w 19"/>
                <a:gd name="T5" fmla="*/ 0 h 57"/>
                <a:gd name="T6" fmla="*/ 0 w 19"/>
                <a:gd name="T7" fmla="*/ 12 h 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57">
                  <a:moveTo>
                    <a:pt x="0" y="14"/>
                  </a:moveTo>
                  <a:lnTo>
                    <a:pt x="6" y="56"/>
                  </a:lnTo>
                  <a:lnTo>
                    <a:pt x="18" y="0"/>
                  </a:lnTo>
                  <a:lnTo>
                    <a:pt x="0" y="14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1511" y="3333"/>
              <a:ext cx="129" cy="792"/>
            </a:xfrm>
            <a:custGeom>
              <a:avLst/>
              <a:gdLst>
                <a:gd name="T0" fmla="*/ 0 w 132"/>
                <a:gd name="T1" fmla="*/ 578 h 845"/>
                <a:gd name="T2" fmla="*/ 10 w 132"/>
                <a:gd name="T3" fmla="*/ 556 h 845"/>
                <a:gd name="T4" fmla="*/ 25 w 132"/>
                <a:gd name="T5" fmla="*/ 572 h 845"/>
                <a:gd name="T6" fmla="*/ 43 w 132"/>
                <a:gd name="T7" fmla="*/ 535 h 845"/>
                <a:gd name="T8" fmla="*/ 35 w 132"/>
                <a:gd name="T9" fmla="*/ 519 h 845"/>
                <a:gd name="T10" fmla="*/ 49 w 132"/>
                <a:gd name="T11" fmla="*/ 467 h 845"/>
                <a:gd name="T12" fmla="*/ 25 w 132"/>
                <a:gd name="T13" fmla="*/ 463 h 845"/>
                <a:gd name="T14" fmla="*/ 29 w 132"/>
                <a:gd name="T15" fmla="*/ 379 h 845"/>
                <a:gd name="T16" fmla="*/ 62 w 132"/>
                <a:gd name="T17" fmla="*/ 289 h 845"/>
                <a:gd name="T18" fmla="*/ 60 w 132"/>
                <a:gd name="T19" fmla="*/ 215 h 845"/>
                <a:gd name="T20" fmla="*/ 81 w 132"/>
                <a:gd name="T21" fmla="*/ 74 h 845"/>
                <a:gd name="T22" fmla="*/ 75 w 132"/>
                <a:gd name="T23" fmla="*/ 11 h 845"/>
                <a:gd name="T24" fmla="*/ 89 w 132"/>
                <a:gd name="T25" fmla="*/ 0 h 845"/>
                <a:gd name="T26" fmla="*/ 106 w 132"/>
                <a:gd name="T27" fmla="*/ 31 h 845"/>
                <a:gd name="T28" fmla="*/ 114 w 132"/>
                <a:gd name="T29" fmla="*/ 99 h 845"/>
                <a:gd name="T30" fmla="*/ 125 w 132"/>
                <a:gd name="T31" fmla="*/ 99 h 845"/>
                <a:gd name="T32" fmla="*/ 125 w 132"/>
                <a:gd name="T33" fmla="*/ 120 h 845"/>
                <a:gd name="T34" fmla="*/ 107 w 132"/>
                <a:gd name="T35" fmla="*/ 128 h 845"/>
                <a:gd name="T36" fmla="*/ 107 w 132"/>
                <a:gd name="T37" fmla="*/ 173 h 845"/>
                <a:gd name="T38" fmla="*/ 89 w 132"/>
                <a:gd name="T39" fmla="*/ 197 h 845"/>
                <a:gd name="T40" fmla="*/ 77 w 132"/>
                <a:gd name="T41" fmla="*/ 258 h 845"/>
                <a:gd name="T42" fmla="*/ 85 w 132"/>
                <a:gd name="T43" fmla="*/ 316 h 845"/>
                <a:gd name="T44" fmla="*/ 66 w 132"/>
                <a:gd name="T45" fmla="*/ 365 h 845"/>
                <a:gd name="T46" fmla="*/ 54 w 132"/>
                <a:gd name="T47" fmla="*/ 486 h 845"/>
                <a:gd name="T48" fmla="*/ 64 w 132"/>
                <a:gd name="T49" fmla="*/ 530 h 845"/>
                <a:gd name="T50" fmla="*/ 54 w 132"/>
                <a:gd name="T51" fmla="*/ 535 h 845"/>
                <a:gd name="T52" fmla="*/ 60 w 132"/>
                <a:gd name="T53" fmla="*/ 574 h 845"/>
                <a:gd name="T54" fmla="*/ 33 w 132"/>
                <a:gd name="T55" fmla="*/ 657 h 845"/>
                <a:gd name="T56" fmla="*/ 35 w 132"/>
                <a:gd name="T57" fmla="*/ 670 h 845"/>
                <a:gd name="T58" fmla="*/ 47 w 132"/>
                <a:gd name="T59" fmla="*/ 666 h 845"/>
                <a:gd name="T60" fmla="*/ 54 w 132"/>
                <a:gd name="T61" fmla="*/ 698 h 845"/>
                <a:gd name="T62" fmla="*/ 107 w 132"/>
                <a:gd name="T63" fmla="*/ 706 h 845"/>
                <a:gd name="T64" fmla="*/ 70 w 132"/>
                <a:gd name="T65" fmla="*/ 718 h 845"/>
                <a:gd name="T66" fmla="*/ 66 w 132"/>
                <a:gd name="T67" fmla="*/ 741 h 845"/>
                <a:gd name="T68" fmla="*/ 52 w 132"/>
                <a:gd name="T69" fmla="*/ 734 h 845"/>
                <a:gd name="T70" fmla="*/ 68 w 132"/>
                <a:gd name="T71" fmla="*/ 718 h 845"/>
                <a:gd name="T72" fmla="*/ 43 w 132"/>
                <a:gd name="T73" fmla="*/ 711 h 845"/>
                <a:gd name="T74" fmla="*/ 39 w 132"/>
                <a:gd name="T75" fmla="*/ 686 h 845"/>
                <a:gd name="T76" fmla="*/ 33 w 132"/>
                <a:gd name="T77" fmla="*/ 698 h 845"/>
                <a:gd name="T78" fmla="*/ 22 w 132"/>
                <a:gd name="T79" fmla="*/ 675 h 845"/>
                <a:gd name="T80" fmla="*/ 27 w 132"/>
                <a:gd name="T81" fmla="*/ 666 h 845"/>
                <a:gd name="T82" fmla="*/ 18 w 132"/>
                <a:gd name="T83" fmla="*/ 655 h 845"/>
                <a:gd name="T84" fmla="*/ 25 w 132"/>
                <a:gd name="T85" fmla="*/ 640 h 845"/>
                <a:gd name="T86" fmla="*/ 18 w 132"/>
                <a:gd name="T87" fmla="*/ 605 h 845"/>
                <a:gd name="T88" fmla="*/ 35 w 132"/>
                <a:gd name="T89" fmla="*/ 609 h 845"/>
                <a:gd name="T90" fmla="*/ 18 w 132"/>
                <a:gd name="T91" fmla="*/ 591 h 845"/>
                <a:gd name="T92" fmla="*/ 22 w 132"/>
                <a:gd name="T93" fmla="*/ 576 h 845"/>
                <a:gd name="T94" fmla="*/ 0 w 132"/>
                <a:gd name="T95" fmla="*/ 578 h 84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32" h="845">
                  <a:moveTo>
                    <a:pt x="0" y="658"/>
                  </a:moveTo>
                  <a:lnTo>
                    <a:pt x="10" y="633"/>
                  </a:lnTo>
                  <a:lnTo>
                    <a:pt x="27" y="651"/>
                  </a:lnTo>
                  <a:lnTo>
                    <a:pt x="45" y="609"/>
                  </a:lnTo>
                  <a:lnTo>
                    <a:pt x="37" y="591"/>
                  </a:lnTo>
                  <a:lnTo>
                    <a:pt x="51" y="531"/>
                  </a:lnTo>
                  <a:lnTo>
                    <a:pt x="27" y="527"/>
                  </a:lnTo>
                  <a:lnTo>
                    <a:pt x="31" y="431"/>
                  </a:lnTo>
                  <a:lnTo>
                    <a:pt x="64" y="329"/>
                  </a:lnTo>
                  <a:lnTo>
                    <a:pt x="62" y="244"/>
                  </a:lnTo>
                  <a:lnTo>
                    <a:pt x="85" y="84"/>
                  </a:lnTo>
                  <a:lnTo>
                    <a:pt x="79" y="13"/>
                  </a:lnTo>
                  <a:lnTo>
                    <a:pt x="93" y="0"/>
                  </a:lnTo>
                  <a:lnTo>
                    <a:pt x="110" y="35"/>
                  </a:lnTo>
                  <a:lnTo>
                    <a:pt x="120" y="113"/>
                  </a:lnTo>
                  <a:lnTo>
                    <a:pt x="131" y="113"/>
                  </a:lnTo>
                  <a:lnTo>
                    <a:pt x="131" y="137"/>
                  </a:lnTo>
                  <a:lnTo>
                    <a:pt x="112" y="146"/>
                  </a:lnTo>
                  <a:lnTo>
                    <a:pt x="112" y="197"/>
                  </a:lnTo>
                  <a:lnTo>
                    <a:pt x="93" y="224"/>
                  </a:lnTo>
                  <a:lnTo>
                    <a:pt x="81" y="293"/>
                  </a:lnTo>
                  <a:lnTo>
                    <a:pt x="89" y="360"/>
                  </a:lnTo>
                  <a:lnTo>
                    <a:pt x="70" y="415"/>
                  </a:lnTo>
                  <a:lnTo>
                    <a:pt x="56" y="553"/>
                  </a:lnTo>
                  <a:lnTo>
                    <a:pt x="66" y="604"/>
                  </a:lnTo>
                  <a:lnTo>
                    <a:pt x="56" y="609"/>
                  </a:lnTo>
                  <a:lnTo>
                    <a:pt x="62" y="653"/>
                  </a:lnTo>
                  <a:lnTo>
                    <a:pt x="35" y="748"/>
                  </a:lnTo>
                  <a:lnTo>
                    <a:pt x="37" y="763"/>
                  </a:lnTo>
                  <a:lnTo>
                    <a:pt x="49" y="759"/>
                  </a:lnTo>
                  <a:lnTo>
                    <a:pt x="56" y="795"/>
                  </a:lnTo>
                  <a:lnTo>
                    <a:pt x="112" y="803"/>
                  </a:lnTo>
                  <a:lnTo>
                    <a:pt x="74" y="817"/>
                  </a:lnTo>
                  <a:lnTo>
                    <a:pt x="70" y="844"/>
                  </a:lnTo>
                  <a:lnTo>
                    <a:pt x="54" y="835"/>
                  </a:lnTo>
                  <a:lnTo>
                    <a:pt x="72" y="817"/>
                  </a:lnTo>
                  <a:lnTo>
                    <a:pt x="45" y="810"/>
                  </a:lnTo>
                  <a:lnTo>
                    <a:pt x="41" y="781"/>
                  </a:lnTo>
                  <a:lnTo>
                    <a:pt x="35" y="795"/>
                  </a:lnTo>
                  <a:lnTo>
                    <a:pt x="22" y="768"/>
                  </a:lnTo>
                  <a:lnTo>
                    <a:pt x="29" y="759"/>
                  </a:lnTo>
                  <a:lnTo>
                    <a:pt x="18" y="746"/>
                  </a:lnTo>
                  <a:lnTo>
                    <a:pt x="27" y="729"/>
                  </a:lnTo>
                  <a:lnTo>
                    <a:pt x="18" y="689"/>
                  </a:lnTo>
                  <a:lnTo>
                    <a:pt x="37" y="693"/>
                  </a:lnTo>
                  <a:lnTo>
                    <a:pt x="18" y="673"/>
                  </a:lnTo>
                  <a:lnTo>
                    <a:pt x="22" y="656"/>
                  </a:lnTo>
                  <a:lnTo>
                    <a:pt x="0" y="658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1514" y="3993"/>
              <a:ext cx="19" cy="32"/>
            </a:xfrm>
            <a:custGeom>
              <a:avLst/>
              <a:gdLst>
                <a:gd name="T0" fmla="*/ 0 w 20"/>
                <a:gd name="T1" fmla="*/ 11 h 34"/>
                <a:gd name="T2" fmla="*/ 9 w 20"/>
                <a:gd name="T3" fmla="*/ 0 h 34"/>
                <a:gd name="T4" fmla="*/ 17 w 20"/>
                <a:gd name="T5" fmla="*/ 29 h 34"/>
                <a:gd name="T6" fmla="*/ 0 w 20"/>
                <a:gd name="T7" fmla="*/ 11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34">
                  <a:moveTo>
                    <a:pt x="0" y="13"/>
                  </a:moveTo>
                  <a:lnTo>
                    <a:pt x="9" y="0"/>
                  </a:lnTo>
                  <a:lnTo>
                    <a:pt x="19" y="33"/>
                  </a:lnTo>
                  <a:lnTo>
                    <a:pt x="0" y="13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526" y="3831"/>
              <a:ext cx="19" cy="39"/>
            </a:xfrm>
            <a:custGeom>
              <a:avLst/>
              <a:gdLst>
                <a:gd name="T0" fmla="*/ 0 w 19"/>
                <a:gd name="T1" fmla="*/ 29 h 41"/>
                <a:gd name="T2" fmla="*/ 18 w 19"/>
                <a:gd name="T3" fmla="*/ 0 h 41"/>
                <a:gd name="T4" fmla="*/ 18 w 19"/>
                <a:gd name="T5" fmla="*/ 36 h 41"/>
                <a:gd name="T6" fmla="*/ 0 w 19"/>
                <a:gd name="T7" fmla="*/ 29 h 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41">
                  <a:moveTo>
                    <a:pt x="0" y="33"/>
                  </a:moveTo>
                  <a:lnTo>
                    <a:pt x="18" y="0"/>
                  </a:lnTo>
                  <a:lnTo>
                    <a:pt x="18" y="40"/>
                  </a:lnTo>
                  <a:lnTo>
                    <a:pt x="0" y="33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540" y="4115"/>
              <a:ext cx="21" cy="17"/>
            </a:xfrm>
            <a:custGeom>
              <a:avLst/>
              <a:gdLst>
                <a:gd name="T0" fmla="*/ 0 w 21"/>
                <a:gd name="T1" fmla="*/ 0 h 18"/>
                <a:gd name="T2" fmla="*/ 18 w 21"/>
                <a:gd name="T3" fmla="*/ 2 h 18"/>
                <a:gd name="T4" fmla="*/ 20 w 21"/>
                <a:gd name="T5" fmla="*/ 15 h 18"/>
                <a:gd name="T6" fmla="*/ 0 w 21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" h="18">
                  <a:moveTo>
                    <a:pt x="0" y="0"/>
                  </a:moveTo>
                  <a:lnTo>
                    <a:pt x="18" y="2"/>
                  </a:lnTo>
                  <a:lnTo>
                    <a:pt x="20" y="17"/>
                  </a:lnTo>
                  <a:lnTo>
                    <a:pt x="0" y="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540" y="4075"/>
              <a:ext cx="32" cy="40"/>
            </a:xfrm>
            <a:custGeom>
              <a:avLst/>
              <a:gdLst>
                <a:gd name="T0" fmla="*/ 0 w 33"/>
                <a:gd name="T1" fmla="*/ 7 h 44"/>
                <a:gd name="T2" fmla="*/ 8 w 33"/>
                <a:gd name="T3" fmla="*/ 0 h 44"/>
                <a:gd name="T4" fmla="*/ 8 w 33"/>
                <a:gd name="T5" fmla="*/ 17 h 44"/>
                <a:gd name="T6" fmla="*/ 30 w 33"/>
                <a:gd name="T7" fmla="*/ 23 h 44"/>
                <a:gd name="T8" fmla="*/ 16 w 33"/>
                <a:gd name="T9" fmla="*/ 35 h 44"/>
                <a:gd name="T10" fmla="*/ 0 w 33"/>
                <a:gd name="T11" fmla="*/ 7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" h="44">
                  <a:moveTo>
                    <a:pt x="0" y="9"/>
                  </a:moveTo>
                  <a:lnTo>
                    <a:pt x="8" y="0"/>
                  </a:lnTo>
                  <a:lnTo>
                    <a:pt x="8" y="21"/>
                  </a:lnTo>
                  <a:lnTo>
                    <a:pt x="32" y="28"/>
                  </a:lnTo>
                  <a:lnTo>
                    <a:pt x="16" y="43"/>
                  </a:lnTo>
                  <a:lnTo>
                    <a:pt x="0" y="9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3" name="Freeform 149"/>
            <p:cNvSpPr>
              <a:spLocks/>
            </p:cNvSpPr>
            <p:nvPr/>
          </p:nvSpPr>
          <p:spPr bwMode="auto">
            <a:xfrm>
              <a:off x="1563" y="4126"/>
              <a:ext cx="20" cy="17"/>
            </a:xfrm>
            <a:custGeom>
              <a:avLst/>
              <a:gdLst>
                <a:gd name="T0" fmla="*/ 0 w 20"/>
                <a:gd name="T1" fmla="*/ 10 h 18"/>
                <a:gd name="T2" fmla="*/ 6 w 20"/>
                <a:gd name="T3" fmla="*/ 0 h 18"/>
                <a:gd name="T4" fmla="*/ 19 w 20"/>
                <a:gd name="T5" fmla="*/ 15 h 18"/>
                <a:gd name="T6" fmla="*/ 0 w 20"/>
                <a:gd name="T7" fmla="*/ 10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18">
                  <a:moveTo>
                    <a:pt x="0" y="12"/>
                  </a:moveTo>
                  <a:lnTo>
                    <a:pt x="6" y="0"/>
                  </a:lnTo>
                  <a:lnTo>
                    <a:pt x="19" y="17"/>
                  </a:lnTo>
                  <a:lnTo>
                    <a:pt x="0" y="12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4" name="Freeform 150"/>
            <p:cNvSpPr>
              <a:spLocks/>
            </p:cNvSpPr>
            <p:nvPr/>
          </p:nvSpPr>
          <p:spPr bwMode="auto">
            <a:xfrm>
              <a:off x="1571" y="4092"/>
              <a:ext cx="49" cy="59"/>
            </a:xfrm>
            <a:custGeom>
              <a:avLst/>
              <a:gdLst>
                <a:gd name="T0" fmla="*/ 0 w 50"/>
                <a:gd name="T1" fmla="*/ 46 h 60"/>
                <a:gd name="T2" fmla="*/ 8 w 50"/>
                <a:gd name="T3" fmla="*/ 37 h 60"/>
                <a:gd name="T4" fmla="*/ 32 w 50"/>
                <a:gd name="T5" fmla="*/ 43 h 60"/>
                <a:gd name="T6" fmla="*/ 23 w 50"/>
                <a:gd name="T7" fmla="*/ 30 h 60"/>
                <a:gd name="T8" fmla="*/ 34 w 50"/>
                <a:gd name="T9" fmla="*/ 19 h 60"/>
                <a:gd name="T10" fmla="*/ 17 w 50"/>
                <a:gd name="T11" fmla="*/ 17 h 60"/>
                <a:gd name="T12" fmla="*/ 17 w 50"/>
                <a:gd name="T13" fmla="*/ 4 h 60"/>
                <a:gd name="T14" fmla="*/ 44 w 50"/>
                <a:gd name="T15" fmla="*/ 0 h 60"/>
                <a:gd name="T16" fmla="*/ 47 w 50"/>
                <a:gd name="T17" fmla="*/ 57 h 60"/>
                <a:gd name="T18" fmla="*/ 0 w 50"/>
                <a:gd name="T19" fmla="*/ 46 h 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0" h="60">
                  <a:moveTo>
                    <a:pt x="0" y="48"/>
                  </a:moveTo>
                  <a:lnTo>
                    <a:pt x="8" y="39"/>
                  </a:lnTo>
                  <a:lnTo>
                    <a:pt x="34" y="45"/>
                  </a:lnTo>
                  <a:lnTo>
                    <a:pt x="23" y="30"/>
                  </a:lnTo>
                  <a:lnTo>
                    <a:pt x="36" y="19"/>
                  </a:lnTo>
                  <a:lnTo>
                    <a:pt x="17" y="17"/>
                  </a:lnTo>
                  <a:lnTo>
                    <a:pt x="17" y="4"/>
                  </a:lnTo>
                  <a:lnTo>
                    <a:pt x="46" y="0"/>
                  </a:lnTo>
                  <a:lnTo>
                    <a:pt x="49" y="59"/>
                  </a:lnTo>
                  <a:lnTo>
                    <a:pt x="0" y="48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5" name="Freeform 151"/>
            <p:cNvSpPr>
              <a:spLocks/>
            </p:cNvSpPr>
            <p:nvPr/>
          </p:nvSpPr>
          <p:spPr bwMode="auto">
            <a:xfrm>
              <a:off x="1595" y="4159"/>
              <a:ext cx="35" cy="17"/>
            </a:xfrm>
            <a:custGeom>
              <a:avLst/>
              <a:gdLst>
                <a:gd name="T0" fmla="*/ 0 w 36"/>
                <a:gd name="T1" fmla="*/ 0 h 19"/>
                <a:gd name="T2" fmla="*/ 30 w 36"/>
                <a:gd name="T3" fmla="*/ 4 h 19"/>
                <a:gd name="T4" fmla="*/ 33 w 36"/>
                <a:gd name="T5" fmla="*/ 14 h 19"/>
                <a:gd name="T6" fmla="*/ 0 w 36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9">
                  <a:moveTo>
                    <a:pt x="0" y="0"/>
                  </a:moveTo>
                  <a:lnTo>
                    <a:pt x="32" y="6"/>
                  </a:lnTo>
                  <a:lnTo>
                    <a:pt x="35" y="18"/>
                  </a:lnTo>
                  <a:lnTo>
                    <a:pt x="0" y="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6" name="Freeform 152"/>
            <p:cNvSpPr>
              <a:spLocks/>
            </p:cNvSpPr>
            <p:nvPr/>
          </p:nvSpPr>
          <p:spPr bwMode="auto">
            <a:xfrm>
              <a:off x="1627" y="4152"/>
              <a:ext cx="17" cy="16"/>
            </a:xfrm>
            <a:custGeom>
              <a:avLst/>
              <a:gdLst>
                <a:gd name="T0" fmla="*/ 0 w 18"/>
                <a:gd name="T1" fmla="*/ 13 h 18"/>
                <a:gd name="T2" fmla="*/ 4 w 18"/>
                <a:gd name="T3" fmla="*/ 0 h 18"/>
                <a:gd name="T4" fmla="*/ 15 w 18"/>
                <a:gd name="T5" fmla="*/ 13 h 18"/>
                <a:gd name="T6" fmla="*/ 0 w 18"/>
                <a:gd name="T7" fmla="*/ 13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18">
                  <a:moveTo>
                    <a:pt x="0" y="17"/>
                  </a:moveTo>
                  <a:lnTo>
                    <a:pt x="4" y="0"/>
                  </a:lnTo>
                  <a:lnTo>
                    <a:pt x="17" y="17"/>
                  </a:lnTo>
                  <a:lnTo>
                    <a:pt x="0" y="17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7" name="Freeform 153"/>
            <p:cNvSpPr>
              <a:spLocks/>
            </p:cNvSpPr>
            <p:nvPr/>
          </p:nvSpPr>
          <p:spPr bwMode="auto">
            <a:xfrm>
              <a:off x="1461" y="2767"/>
              <a:ext cx="186" cy="312"/>
            </a:xfrm>
            <a:custGeom>
              <a:avLst/>
              <a:gdLst>
                <a:gd name="T0" fmla="*/ 0 w 191"/>
                <a:gd name="T1" fmla="*/ 193 h 333"/>
                <a:gd name="T2" fmla="*/ 20 w 191"/>
                <a:gd name="T3" fmla="*/ 215 h 333"/>
                <a:gd name="T4" fmla="*/ 55 w 191"/>
                <a:gd name="T5" fmla="*/ 220 h 333"/>
                <a:gd name="T6" fmla="*/ 86 w 191"/>
                <a:gd name="T7" fmla="*/ 258 h 333"/>
                <a:gd name="T8" fmla="*/ 129 w 191"/>
                <a:gd name="T9" fmla="*/ 263 h 333"/>
                <a:gd name="T10" fmla="*/ 124 w 191"/>
                <a:gd name="T11" fmla="*/ 284 h 333"/>
                <a:gd name="T12" fmla="*/ 132 w 191"/>
                <a:gd name="T13" fmla="*/ 291 h 333"/>
                <a:gd name="T14" fmla="*/ 140 w 191"/>
                <a:gd name="T15" fmla="*/ 241 h 333"/>
                <a:gd name="T16" fmla="*/ 132 w 191"/>
                <a:gd name="T17" fmla="*/ 209 h 333"/>
                <a:gd name="T18" fmla="*/ 146 w 191"/>
                <a:gd name="T19" fmla="*/ 207 h 333"/>
                <a:gd name="T20" fmla="*/ 134 w 191"/>
                <a:gd name="T21" fmla="*/ 187 h 333"/>
                <a:gd name="T22" fmla="*/ 171 w 191"/>
                <a:gd name="T23" fmla="*/ 182 h 333"/>
                <a:gd name="T24" fmla="*/ 180 w 191"/>
                <a:gd name="T25" fmla="*/ 195 h 333"/>
                <a:gd name="T26" fmla="*/ 166 w 191"/>
                <a:gd name="T27" fmla="*/ 170 h 333"/>
                <a:gd name="T28" fmla="*/ 169 w 191"/>
                <a:gd name="T29" fmla="*/ 109 h 333"/>
                <a:gd name="T30" fmla="*/ 140 w 191"/>
                <a:gd name="T31" fmla="*/ 111 h 333"/>
                <a:gd name="T32" fmla="*/ 132 w 191"/>
                <a:gd name="T33" fmla="*/ 96 h 333"/>
                <a:gd name="T34" fmla="*/ 101 w 191"/>
                <a:gd name="T35" fmla="*/ 93 h 333"/>
                <a:gd name="T36" fmla="*/ 84 w 191"/>
                <a:gd name="T37" fmla="*/ 56 h 333"/>
                <a:gd name="T38" fmla="*/ 111 w 191"/>
                <a:gd name="T39" fmla="*/ 9 h 333"/>
                <a:gd name="T40" fmla="*/ 107 w 191"/>
                <a:gd name="T41" fmla="*/ 0 h 333"/>
                <a:gd name="T42" fmla="*/ 56 w 191"/>
                <a:gd name="T43" fmla="*/ 24 h 333"/>
                <a:gd name="T44" fmla="*/ 28 w 191"/>
                <a:gd name="T45" fmla="*/ 78 h 333"/>
                <a:gd name="T46" fmla="*/ 19 w 191"/>
                <a:gd name="T47" fmla="*/ 64 h 333"/>
                <a:gd name="T48" fmla="*/ 14 w 191"/>
                <a:gd name="T49" fmla="*/ 90 h 333"/>
                <a:gd name="T50" fmla="*/ 19 w 191"/>
                <a:gd name="T51" fmla="*/ 148 h 333"/>
                <a:gd name="T52" fmla="*/ 28 w 191"/>
                <a:gd name="T53" fmla="*/ 148 h 333"/>
                <a:gd name="T54" fmla="*/ 0 w 191"/>
                <a:gd name="T55" fmla="*/ 193 h 33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91" h="333">
                  <a:moveTo>
                    <a:pt x="0" y="220"/>
                  </a:moveTo>
                  <a:lnTo>
                    <a:pt x="22" y="245"/>
                  </a:lnTo>
                  <a:lnTo>
                    <a:pt x="57" y="251"/>
                  </a:lnTo>
                  <a:lnTo>
                    <a:pt x="90" y="294"/>
                  </a:lnTo>
                  <a:lnTo>
                    <a:pt x="136" y="300"/>
                  </a:lnTo>
                  <a:lnTo>
                    <a:pt x="130" y="323"/>
                  </a:lnTo>
                  <a:lnTo>
                    <a:pt x="140" y="332"/>
                  </a:lnTo>
                  <a:lnTo>
                    <a:pt x="148" y="274"/>
                  </a:lnTo>
                  <a:lnTo>
                    <a:pt x="140" y="238"/>
                  </a:lnTo>
                  <a:lnTo>
                    <a:pt x="154" y="236"/>
                  </a:lnTo>
                  <a:lnTo>
                    <a:pt x="142" y="213"/>
                  </a:lnTo>
                  <a:lnTo>
                    <a:pt x="181" y="207"/>
                  </a:lnTo>
                  <a:lnTo>
                    <a:pt x="190" y="222"/>
                  </a:lnTo>
                  <a:lnTo>
                    <a:pt x="175" y="193"/>
                  </a:lnTo>
                  <a:lnTo>
                    <a:pt x="179" y="124"/>
                  </a:lnTo>
                  <a:lnTo>
                    <a:pt x="148" y="127"/>
                  </a:lnTo>
                  <a:lnTo>
                    <a:pt x="140" y="109"/>
                  </a:lnTo>
                  <a:lnTo>
                    <a:pt x="107" y="106"/>
                  </a:lnTo>
                  <a:lnTo>
                    <a:pt x="88" y="64"/>
                  </a:lnTo>
                  <a:lnTo>
                    <a:pt x="117" y="11"/>
                  </a:lnTo>
                  <a:lnTo>
                    <a:pt x="113" y="0"/>
                  </a:lnTo>
                  <a:lnTo>
                    <a:pt x="59" y="28"/>
                  </a:lnTo>
                  <a:lnTo>
                    <a:pt x="30" y="89"/>
                  </a:lnTo>
                  <a:lnTo>
                    <a:pt x="20" y="73"/>
                  </a:lnTo>
                  <a:lnTo>
                    <a:pt x="14" y="102"/>
                  </a:lnTo>
                  <a:lnTo>
                    <a:pt x="20" y="169"/>
                  </a:lnTo>
                  <a:lnTo>
                    <a:pt x="30" y="169"/>
                  </a:lnTo>
                  <a:lnTo>
                    <a:pt x="0" y="22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8" name="Freeform 154"/>
            <p:cNvSpPr>
              <a:spLocks/>
            </p:cNvSpPr>
            <p:nvPr/>
          </p:nvSpPr>
          <p:spPr bwMode="auto">
            <a:xfrm>
              <a:off x="1355" y="2791"/>
              <a:ext cx="51" cy="51"/>
            </a:xfrm>
            <a:custGeom>
              <a:avLst/>
              <a:gdLst>
                <a:gd name="T0" fmla="*/ 0 w 53"/>
                <a:gd name="T1" fmla="*/ 0 h 54"/>
                <a:gd name="T2" fmla="*/ 0 w 53"/>
                <a:gd name="T3" fmla="*/ 18 h 54"/>
                <a:gd name="T4" fmla="*/ 10 w 53"/>
                <a:gd name="T5" fmla="*/ 16 h 54"/>
                <a:gd name="T6" fmla="*/ 39 w 53"/>
                <a:gd name="T7" fmla="*/ 47 h 54"/>
                <a:gd name="T8" fmla="*/ 48 w 53"/>
                <a:gd name="T9" fmla="*/ 25 h 54"/>
                <a:gd name="T10" fmla="*/ 31 w 53"/>
                <a:gd name="T11" fmla="*/ 2 h 54"/>
                <a:gd name="T12" fmla="*/ 0 w 53"/>
                <a:gd name="T13" fmla="*/ 0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" h="54">
                  <a:moveTo>
                    <a:pt x="0" y="0"/>
                  </a:moveTo>
                  <a:lnTo>
                    <a:pt x="0" y="20"/>
                  </a:lnTo>
                  <a:lnTo>
                    <a:pt x="10" y="18"/>
                  </a:lnTo>
                  <a:lnTo>
                    <a:pt x="43" y="53"/>
                  </a:lnTo>
                  <a:lnTo>
                    <a:pt x="52" y="27"/>
                  </a:lnTo>
                  <a:lnTo>
                    <a:pt x="33" y="2"/>
                  </a:lnTo>
                  <a:lnTo>
                    <a:pt x="0" y="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9" name="Freeform 155"/>
            <p:cNvSpPr>
              <a:spLocks/>
            </p:cNvSpPr>
            <p:nvPr/>
          </p:nvSpPr>
          <p:spPr bwMode="auto">
            <a:xfrm>
              <a:off x="1362" y="2558"/>
              <a:ext cx="170" cy="65"/>
            </a:xfrm>
            <a:custGeom>
              <a:avLst/>
              <a:gdLst>
                <a:gd name="T0" fmla="*/ 0 w 174"/>
                <a:gd name="T1" fmla="*/ 24 h 69"/>
                <a:gd name="T2" fmla="*/ 21 w 174"/>
                <a:gd name="T3" fmla="*/ 2 h 69"/>
                <a:gd name="T4" fmla="*/ 64 w 174"/>
                <a:gd name="T5" fmla="*/ 0 h 69"/>
                <a:gd name="T6" fmla="*/ 165 w 174"/>
                <a:gd name="T7" fmla="*/ 52 h 69"/>
                <a:gd name="T8" fmla="*/ 110 w 174"/>
                <a:gd name="T9" fmla="*/ 60 h 69"/>
                <a:gd name="T10" fmla="*/ 121 w 174"/>
                <a:gd name="T11" fmla="*/ 48 h 69"/>
                <a:gd name="T12" fmla="*/ 96 w 174"/>
                <a:gd name="T13" fmla="*/ 30 h 69"/>
                <a:gd name="T14" fmla="*/ 45 w 174"/>
                <a:gd name="T15" fmla="*/ 18 h 69"/>
                <a:gd name="T16" fmla="*/ 48 w 174"/>
                <a:gd name="T17" fmla="*/ 8 h 69"/>
                <a:gd name="T18" fmla="*/ 0 w 174"/>
                <a:gd name="T19" fmla="*/ 24 h 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4" h="69">
                  <a:moveTo>
                    <a:pt x="0" y="27"/>
                  </a:moveTo>
                  <a:lnTo>
                    <a:pt x="22" y="2"/>
                  </a:lnTo>
                  <a:lnTo>
                    <a:pt x="68" y="0"/>
                  </a:lnTo>
                  <a:lnTo>
                    <a:pt x="173" y="58"/>
                  </a:lnTo>
                  <a:lnTo>
                    <a:pt x="116" y="68"/>
                  </a:lnTo>
                  <a:lnTo>
                    <a:pt x="127" y="54"/>
                  </a:lnTo>
                  <a:lnTo>
                    <a:pt x="100" y="34"/>
                  </a:lnTo>
                  <a:lnTo>
                    <a:pt x="47" y="20"/>
                  </a:lnTo>
                  <a:lnTo>
                    <a:pt x="50" y="9"/>
                  </a:lnTo>
                  <a:lnTo>
                    <a:pt x="0" y="27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0" name="Freeform 156"/>
            <p:cNvSpPr>
              <a:spLocks/>
            </p:cNvSpPr>
            <p:nvPr/>
          </p:nvSpPr>
          <p:spPr bwMode="auto">
            <a:xfrm>
              <a:off x="1569" y="2623"/>
              <a:ext cx="52" cy="36"/>
            </a:xfrm>
            <a:custGeom>
              <a:avLst/>
              <a:gdLst>
                <a:gd name="T0" fmla="*/ 0 w 53"/>
                <a:gd name="T1" fmla="*/ 0 h 37"/>
                <a:gd name="T2" fmla="*/ 0 w 53"/>
                <a:gd name="T3" fmla="*/ 34 h 37"/>
                <a:gd name="T4" fmla="*/ 50 w 53"/>
                <a:gd name="T5" fmla="*/ 21 h 37"/>
                <a:gd name="T6" fmla="*/ 27 w 53"/>
                <a:gd name="T7" fmla="*/ 2 h 37"/>
                <a:gd name="T8" fmla="*/ 0 w 53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37">
                  <a:moveTo>
                    <a:pt x="0" y="0"/>
                  </a:moveTo>
                  <a:lnTo>
                    <a:pt x="0" y="36"/>
                  </a:lnTo>
                  <a:lnTo>
                    <a:pt x="52" y="23"/>
                  </a:lnTo>
                  <a:lnTo>
                    <a:pt x="29" y="2"/>
                  </a:lnTo>
                  <a:lnTo>
                    <a:pt x="0" y="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1" name="Freeform 157"/>
            <p:cNvSpPr>
              <a:spLocks/>
            </p:cNvSpPr>
            <p:nvPr/>
          </p:nvSpPr>
          <p:spPr bwMode="auto">
            <a:xfrm>
              <a:off x="1427" y="2975"/>
              <a:ext cx="76" cy="120"/>
            </a:xfrm>
            <a:custGeom>
              <a:avLst/>
              <a:gdLst>
                <a:gd name="T0" fmla="*/ 0 w 90"/>
                <a:gd name="T1" fmla="*/ 42 h 127"/>
                <a:gd name="T2" fmla="*/ 2 w 90"/>
                <a:gd name="T3" fmla="*/ 64 h 127"/>
                <a:gd name="T4" fmla="*/ 12 w 90"/>
                <a:gd name="T5" fmla="*/ 73 h 127"/>
                <a:gd name="T6" fmla="*/ 6 w 90"/>
                <a:gd name="T7" fmla="*/ 89 h 127"/>
                <a:gd name="T8" fmla="*/ 4 w 90"/>
                <a:gd name="T9" fmla="*/ 108 h 127"/>
                <a:gd name="T10" fmla="*/ 19 w 90"/>
                <a:gd name="T11" fmla="*/ 112 h 127"/>
                <a:gd name="T12" fmla="*/ 32 w 90"/>
                <a:gd name="T13" fmla="*/ 80 h 127"/>
                <a:gd name="T14" fmla="*/ 58 w 90"/>
                <a:gd name="T15" fmla="*/ 57 h 127"/>
                <a:gd name="T16" fmla="*/ 63 w 90"/>
                <a:gd name="T17" fmla="*/ 26 h 127"/>
                <a:gd name="T18" fmla="*/ 39 w 90"/>
                <a:gd name="T19" fmla="*/ 20 h 127"/>
                <a:gd name="T20" fmla="*/ 24 w 90"/>
                <a:gd name="T21" fmla="*/ 0 h 127"/>
                <a:gd name="T22" fmla="*/ 10 w 90"/>
                <a:gd name="T23" fmla="*/ 9 h 127"/>
                <a:gd name="T24" fmla="*/ 0 w 90"/>
                <a:gd name="T25" fmla="*/ 42 h 1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0" h="127">
                  <a:moveTo>
                    <a:pt x="0" y="47"/>
                  </a:moveTo>
                  <a:lnTo>
                    <a:pt x="2" y="72"/>
                  </a:lnTo>
                  <a:lnTo>
                    <a:pt x="16" y="81"/>
                  </a:lnTo>
                  <a:lnTo>
                    <a:pt x="8" y="99"/>
                  </a:lnTo>
                  <a:lnTo>
                    <a:pt x="6" y="121"/>
                  </a:lnTo>
                  <a:lnTo>
                    <a:pt x="26" y="126"/>
                  </a:lnTo>
                  <a:lnTo>
                    <a:pt x="45" y="90"/>
                  </a:lnTo>
                  <a:lnTo>
                    <a:pt x="82" y="63"/>
                  </a:lnTo>
                  <a:lnTo>
                    <a:pt x="89" y="29"/>
                  </a:lnTo>
                  <a:lnTo>
                    <a:pt x="55" y="22"/>
                  </a:lnTo>
                  <a:lnTo>
                    <a:pt x="33" y="0"/>
                  </a:lnTo>
                  <a:lnTo>
                    <a:pt x="14" y="11"/>
                  </a:lnTo>
                  <a:lnTo>
                    <a:pt x="0" y="47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2" name="Freeform 158"/>
            <p:cNvSpPr>
              <a:spLocks/>
            </p:cNvSpPr>
            <p:nvPr/>
          </p:nvSpPr>
          <p:spPr bwMode="auto">
            <a:xfrm>
              <a:off x="1285" y="2726"/>
              <a:ext cx="34" cy="23"/>
            </a:xfrm>
            <a:custGeom>
              <a:avLst/>
              <a:gdLst>
                <a:gd name="T0" fmla="*/ 0 w 35"/>
                <a:gd name="T1" fmla="*/ 17 h 23"/>
                <a:gd name="T2" fmla="*/ 10 w 35"/>
                <a:gd name="T3" fmla="*/ 0 h 23"/>
                <a:gd name="T4" fmla="*/ 32 w 35"/>
                <a:gd name="T5" fmla="*/ 22 h 23"/>
                <a:gd name="T6" fmla="*/ 0 w 35"/>
                <a:gd name="T7" fmla="*/ 17 h 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23">
                  <a:moveTo>
                    <a:pt x="0" y="17"/>
                  </a:moveTo>
                  <a:lnTo>
                    <a:pt x="10" y="0"/>
                  </a:lnTo>
                  <a:lnTo>
                    <a:pt x="34" y="22"/>
                  </a:lnTo>
                  <a:lnTo>
                    <a:pt x="0" y="17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3" name="Freeform 159"/>
            <p:cNvSpPr>
              <a:spLocks/>
            </p:cNvSpPr>
            <p:nvPr/>
          </p:nvSpPr>
          <p:spPr bwMode="auto">
            <a:xfrm>
              <a:off x="1737" y="4061"/>
              <a:ext cx="25" cy="18"/>
            </a:xfrm>
            <a:custGeom>
              <a:avLst/>
              <a:gdLst>
                <a:gd name="T0" fmla="*/ 0 w 25"/>
                <a:gd name="T1" fmla="*/ 16 h 19"/>
                <a:gd name="T2" fmla="*/ 15 w 25"/>
                <a:gd name="T3" fmla="*/ 6 h 19"/>
                <a:gd name="T4" fmla="*/ 6 w 25"/>
                <a:gd name="T5" fmla="*/ 0 h 19"/>
                <a:gd name="T6" fmla="*/ 24 w 25"/>
                <a:gd name="T7" fmla="*/ 0 h 19"/>
                <a:gd name="T8" fmla="*/ 0 w 25"/>
                <a:gd name="T9" fmla="*/ 16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9">
                  <a:moveTo>
                    <a:pt x="0" y="18"/>
                  </a:moveTo>
                  <a:lnTo>
                    <a:pt x="15" y="6"/>
                  </a:lnTo>
                  <a:lnTo>
                    <a:pt x="6" y="0"/>
                  </a:lnTo>
                  <a:lnTo>
                    <a:pt x="24" y="0"/>
                  </a:lnTo>
                  <a:lnTo>
                    <a:pt x="0" y="18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4" name="Freeform 160"/>
            <p:cNvSpPr>
              <a:spLocks/>
            </p:cNvSpPr>
            <p:nvPr/>
          </p:nvSpPr>
          <p:spPr bwMode="auto">
            <a:xfrm>
              <a:off x="1757" y="4059"/>
              <a:ext cx="27" cy="20"/>
            </a:xfrm>
            <a:custGeom>
              <a:avLst/>
              <a:gdLst>
                <a:gd name="T0" fmla="*/ 0 w 28"/>
                <a:gd name="T1" fmla="*/ 18 h 21"/>
                <a:gd name="T2" fmla="*/ 12 w 28"/>
                <a:gd name="T3" fmla="*/ 0 h 21"/>
                <a:gd name="T4" fmla="*/ 25 w 28"/>
                <a:gd name="T5" fmla="*/ 6 h 21"/>
                <a:gd name="T6" fmla="*/ 0 w 28"/>
                <a:gd name="T7" fmla="*/ 18 h 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21">
                  <a:moveTo>
                    <a:pt x="0" y="20"/>
                  </a:moveTo>
                  <a:lnTo>
                    <a:pt x="12" y="0"/>
                  </a:lnTo>
                  <a:lnTo>
                    <a:pt x="27" y="6"/>
                  </a:lnTo>
                  <a:lnTo>
                    <a:pt x="0" y="2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5" name="Freeform 161"/>
            <p:cNvSpPr>
              <a:spLocks/>
            </p:cNvSpPr>
            <p:nvPr/>
          </p:nvSpPr>
          <p:spPr bwMode="auto">
            <a:xfrm>
              <a:off x="1842" y="2895"/>
              <a:ext cx="45" cy="65"/>
            </a:xfrm>
            <a:custGeom>
              <a:avLst/>
              <a:gdLst>
                <a:gd name="T0" fmla="*/ 0 w 46"/>
                <a:gd name="T1" fmla="*/ 59 h 67"/>
                <a:gd name="T2" fmla="*/ 4 w 46"/>
                <a:gd name="T3" fmla="*/ 0 h 67"/>
                <a:gd name="T4" fmla="*/ 43 w 46"/>
                <a:gd name="T5" fmla="*/ 26 h 67"/>
                <a:gd name="T6" fmla="*/ 20 w 46"/>
                <a:gd name="T7" fmla="*/ 62 h 67"/>
                <a:gd name="T8" fmla="*/ 0 w 46"/>
                <a:gd name="T9" fmla="*/ 59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67">
                  <a:moveTo>
                    <a:pt x="0" y="63"/>
                  </a:moveTo>
                  <a:lnTo>
                    <a:pt x="4" y="0"/>
                  </a:lnTo>
                  <a:lnTo>
                    <a:pt x="45" y="28"/>
                  </a:lnTo>
                  <a:lnTo>
                    <a:pt x="20" y="66"/>
                  </a:lnTo>
                  <a:lnTo>
                    <a:pt x="0" y="63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6" name="Freeform 162"/>
            <p:cNvSpPr>
              <a:spLocks/>
            </p:cNvSpPr>
            <p:nvPr/>
          </p:nvSpPr>
          <p:spPr bwMode="auto">
            <a:xfrm>
              <a:off x="1250" y="2657"/>
              <a:ext cx="63" cy="84"/>
            </a:xfrm>
            <a:custGeom>
              <a:avLst/>
              <a:gdLst>
                <a:gd name="T0" fmla="*/ 0 w 64"/>
                <a:gd name="T1" fmla="*/ 61 h 89"/>
                <a:gd name="T2" fmla="*/ 12 w 64"/>
                <a:gd name="T3" fmla="*/ 34 h 89"/>
                <a:gd name="T4" fmla="*/ 29 w 64"/>
                <a:gd name="T5" fmla="*/ 32 h 89"/>
                <a:gd name="T6" fmla="*/ 12 w 64"/>
                <a:gd name="T7" fmla="*/ 8 h 89"/>
                <a:gd name="T8" fmla="*/ 48 w 64"/>
                <a:gd name="T9" fmla="*/ 0 h 89"/>
                <a:gd name="T10" fmla="*/ 52 w 64"/>
                <a:gd name="T11" fmla="*/ 38 h 89"/>
                <a:gd name="T12" fmla="*/ 61 w 64"/>
                <a:gd name="T13" fmla="*/ 40 h 89"/>
                <a:gd name="T14" fmla="*/ 44 w 64"/>
                <a:gd name="T15" fmla="*/ 64 h 89"/>
                <a:gd name="T16" fmla="*/ 33 w 64"/>
                <a:gd name="T17" fmla="*/ 78 h 89"/>
                <a:gd name="T18" fmla="*/ 0 w 64"/>
                <a:gd name="T19" fmla="*/ 61 h 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4" h="89">
                  <a:moveTo>
                    <a:pt x="0" y="69"/>
                  </a:moveTo>
                  <a:lnTo>
                    <a:pt x="12" y="38"/>
                  </a:lnTo>
                  <a:lnTo>
                    <a:pt x="29" y="36"/>
                  </a:lnTo>
                  <a:lnTo>
                    <a:pt x="12" y="9"/>
                  </a:lnTo>
                  <a:lnTo>
                    <a:pt x="50" y="0"/>
                  </a:lnTo>
                  <a:lnTo>
                    <a:pt x="54" y="42"/>
                  </a:lnTo>
                  <a:lnTo>
                    <a:pt x="63" y="45"/>
                  </a:lnTo>
                  <a:lnTo>
                    <a:pt x="46" y="72"/>
                  </a:lnTo>
                  <a:lnTo>
                    <a:pt x="35" y="88"/>
                  </a:lnTo>
                  <a:lnTo>
                    <a:pt x="0" y="69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7" name="Freeform 163"/>
            <p:cNvSpPr>
              <a:spLocks/>
            </p:cNvSpPr>
            <p:nvPr/>
          </p:nvSpPr>
          <p:spPr bwMode="auto">
            <a:xfrm>
              <a:off x="1731" y="2842"/>
              <a:ext cx="77" cy="127"/>
            </a:xfrm>
            <a:custGeom>
              <a:avLst/>
              <a:gdLst>
                <a:gd name="T0" fmla="*/ 0 w 79"/>
                <a:gd name="T1" fmla="*/ 39 h 138"/>
                <a:gd name="T2" fmla="*/ 10 w 79"/>
                <a:gd name="T3" fmla="*/ 56 h 138"/>
                <a:gd name="T4" fmla="*/ 25 w 79"/>
                <a:gd name="T5" fmla="*/ 65 h 138"/>
                <a:gd name="T6" fmla="*/ 20 w 79"/>
                <a:gd name="T7" fmla="*/ 99 h 138"/>
                <a:gd name="T8" fmla="*/ 29 w 79"/>
                <a:gd name="T9" fmla="*/ 116 h 138"/>
                <a:gd name="T10" fmla="*/ 74 w 79"/>
                <a:gd name="T11" fmla="*/ 109 h 138"/>
                <a:gd name="T12" fmla="*/ 48 w 79"/>
                <a:gd name="T13" fmla="*/ 75 h 138"/>
                <a:gd name="T14" fmla="*/ 65 w 79"/>
                <a:gd name="T15" fmla="*/ 42 h 138"/>
                <a:gd name="T16" fmla="*/ 22 w 79"/>
                <a:gd name="T17" fmla="*/ 0 h 138"/>
                <a:gd name="T18" fmla="*/ 8 w 79"/>
                <a:gd name="T19" fmla="*/ 13 h 138"/>
                <a:gd name="T20" fmla="*/ 12 w 79"/>
                <a:gd name="T21" fmla="*/ 24 h 138"/>
                <a:gd name="T22" fmla="*/ 0 w 79"/>
                <a:gd name="T23" fmla="*/ 39 h 13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" h="138">
                  <a:moveTo>
                    <a:pt x="0" y="46"/>
                  </a:moveTo>
                  <a:lnTo>
                    <a:pt x="10" y="66"/>
                  </a:lnTo>
                  <a:lnTo>
                    <a:pt x="27" y="77"/>
                  </a:lnTo>
                  <a:lnTo>
                    <a:pt x="22" y="117"/>
                  </a:lnTo>
                  <a:lnTo>
                    <a:pt x="31" y="137"/>
                  </a:lnTo>
                  <a:lnTo>
                    <a:pt x="78" y="128"/>
                  </a:lnTo>
                  <a:lnTo>
                    <a:pt x="50" y="88"/>
                  </a:lnTo>
                  <a:lnTo>
                    <a:pt x="69" y="50"/>
                  </a:lnTo>
                  <a:lnTo>
                    <a:pt x="24" y="0"/>
                  </a:lnTo>
                  <a:lnTo>
                    <a:pt x="8" y="15"/>
                  </a:lnTo>
                  <a:lnTo>
                    <a:pt x="12" y="28"/>
                  </a:lnTo>
                  <a:lnTo>
                    <a:pt x="0" y="46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8" name="Freeform 164"/>
            <p:cNvSpPr>
              <a:spLocks/>
            </p:cNvSpPr>
            <p:nvPr/>
          </p:nvSpPr>
          <p:spPr bwMode="auto">
            <a:xfrm>
              <a:off x="1526" y="2623"/>
              <a:ext cx="44" cy="36"/>
            </a:xfrm>
            <a:custGeom>
              <a:avLst/>
              <a:gdLst>
                <a:gd name="T0" fmla="*/ 0 w 45"/>
                <a:gd name="T1" fmla="*/ 23 h 37"/>
                <a:gd name="T2" fmla="*/ 31 w 45"/>
                <a:gd name="T3" fmla="*/ 21 h 37"/>
                <a:gd name="T4" fmla="*/ 16 w 45"/>
                <a:gd name="T5" fmla="*/ 2 h 37"/>
                <a:gd name="T6" fmla="*/ 42 w 45"/>
                <a:gd name="T7" fmla="*/ 0 h 37"/>
                <a:gd name="T8" fmla="*/ 42 w 45"/>
                <a:gd name="T9" fmla="*/ 34 h 37"/>
                <a:gd name="T10" fmla="*/ 0 w 45"/>
                <a:gd name="T11" fmla="*/ 23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" h="37">
                  <a:moveTo>
                    <a:pt x="0" y="25"/>
                  </a:moveTo>
                  <a:lnTo>
                    <a:pt x="33" y="23"/>
                  </a:lnTo>
                  <a:lnTo>
                    <a:pt x="16" y="2"/>
                  </a:lnTo>
                  <a:lnTo>
                    <a:pt x="44" y="0"/>
                  </a:lnTo>
                  <a:lnTo>
                    <a:pt x="44" y="36"/>
                  </a:lnTo>
                  <a:lnTo>
                    <a:pt x="0" y="25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9" name="Freeform 165"/>
            <p:cNvSpPr>
              <a:spLocks/>
            </p:cNvSpPr>
            <p:nvPr/>
          </p:nvSpPr>
          <p:spPr bwMode="auto">
            <a:xfrm>
              <a:off x="1294" y="2699"/>
              <a:ext cx="95" cy="56"/>
            </a:xfrm>
            <a:custGeom>
              <a:avLst/>
              <a:gdLst>
                <a:gd name="T0" fmla="*/ 0 w 97"/>
                <a:gd name="T1" fmla="*/ 24 h 60"/>
                <a:gd name="T2" fmla="*/ 16 w 97"/>
                <a:gd name="T3" fmla="*/ 2 h 60"/>
                <a:gd name="T4" fmla="*/ 64 w 97"/>
                <a:gd name="T5" fmla="*/ 0 h 60"/>
                <a:gd name="T6" fmla="*/ 92 w 97"/>
                <a:gd name="T7" fmla="*/ 15 h 60"/>
                <a:gd name="T8" fmla="*/ 70 w 97"/>
                <a:gd name="T9" fmla="*/ 19 h 60"/>
                <a:gd name="T10" fmla="*/ 31 w 97"/>
                <a:gd name="T11" fmla="*/ 51 h 60"/>
                <a:gd name="T12" fmla="*/ 24 w 97"/>
                <a:gd name="T13" fmla="*/ 44 h 60"/>
                <a:gd name="T14" fmla="*/ 0 w 97"/>
                <a:gd name="T15" fmla="*/ 24 h 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" h="60">
                  <a:moveTo>
                    <a:pt x="0" y="28"/>
                  </a:moveTo>
                  <a:lnTo>
                    <a:pt x="16" y="2"/>
                  </a:lnTo>
                  <a:lnTo>
                    <a:pt x="66" y="0"/>
                  </a:lnTo>
                  <a:lnTo>
                    <a:pt x="96" y="17"/>
                  </a:lnTo>
                  <a:lnTo>
                    <a:pt x="73" y="21"/>
                  </a:lnTo>
                  <a:lnTo>
                    <a:pt x="33" y="59"/>
                  </a:lnTo>
                  <a:lnTo>
                    <a:pt x="25" y="50"/>
                  </a:lnTo>
                  <a:lnTo>
                    <a:pt x="0" y="28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0" name="Freeform 166"/>
            <p:cNvSpPr>
              <a:spLocks/>
            </p:cNvSpPr>
            <p:nvPr/>
          </p:nvSpPr>
          <p:spPr bwMode="auto">
            <a:xfrm>
              <a:off x="866" y="2363"/>
              <a:ext cx="468" cy="363"/>
            </a:xfrm>
            <a:custGeom>
              <a:avLst/>
              <a:gdLst>
                <a:gd name="T0" fmla="*/ 0 w 480"/>
                <a:gd name="T1" fmla="*/ 4 h 387"/>
                <a:gd name="T2" fmla="*/ 20 w 480"/>
                <a:gd name="T3" fmla="*/ 56 h 387"/>
                <a:gd name="T4" fmla="*/ 47 w 480"/>
                <a:gd name="T5" fmla="*/ 82 h 387"/>
                <a:gd name="T6" fmla="*/ 45 w 480"/>
                <a:gd name="T7" fmla="*/ 96 h 387"/>
                <a:gd name="T8" fmla="*/ 31 w 480"/>
                <a:gd name="T9" fmla="*/ 98 h 387"/>
                <a:gd name="T10" fmla="*/ 60 w 480"/>
                <a:gd name="T11" fmla="*/ 109 h 387"/>
                <a:gd name="T12" fmla="*/ 77 w 480"/>
                <a:gd name="T13" fmla="*/ 135 h 387"/>
                <a:gd name="T14" fmla="*/ 74 w 480"/>
                <a:gd name="T15" fmla="*/ 153 h 387"/>
                <a:gd name="T16" fmla="*/ 106 w 480"/>
                <a:gd name="T17" fmla="*/ 187 h 387"/>
                <a:gd name="T18" fmla="*/ 114 w 480"/>
                <a:gd name="T19" fmla="*/ 177 h 387"/>
                <a:gd name="T20" fmla="*/ 37 w 480"/>
                <a:gd name="T21" fmla="*/ 49 h 387"/>
                <a:gd name="T22" fmla="*/ 33 w 480"/>
                <a:gd name="T23" fmla="*/ 13 h 387"/>
                <a:gd name="T24" fmla="*/ 49 w 480"/>
                <a:gd name="T25" fmla="*/ 22 h 387"/>
                <a:gd name="T26" fmla="*/ 79 w 480"/>
                <a:gd name="T27" fmla="*/ 78 h 387"/>
                <a:gd name="T28" fmla="*/ 120 w 480"/>
                <a:gd name="T29" fmla="*/ 119 h 387"/>
                <a:gd name="T30" fmla="*/ 118 w 480"/>
                <a:gd name="T31" fmla="*/ 135 h 387"/>
                <a:gd name="T32" fmla="*/ 173 w 480"/>
                <a:gd name="T33" fmla="*/ 194 h 387"/>
                <a:gd name="T34" fmla="*/ 179 w 480"/>
                <a:gd name="T35" fmla="*/ 219 h 387"/>
                <a:gd name="T36" fmla="*/ 173 w 480"/>
                <a:gd name="T37" fmla="*/ 234 h 387"/>
                <a:gd name="T38" fmla="*/ 187 w 480"/>
                <a:gd name="T39" fmla="*/ 255 h 387"/>
                <a:gd name="T40" fmla="*/ 293 w 480"/>
                <a:gd name="T41" fmla="*/ 314 h 387"/>
                <a:gd name="T42" fmla="*/ 341 w 480"/>
                <a:gd name="T43" fmla="*/ 310 h 387"/>
                <a:gd name="T44" fmla="*/ 373 w 480"/>
                <a:gd name="T45" fmla="*/ 340 h 387"/>
                <a:gd name="T46" fmla="*/ 386 w 480"/>
                <a:gd name="T47" fmla="*/ 311 h 387"/>
                <a:gd name="T48" fmla="*/ 401 w 480"/>
                <a:gd name="T49" fmla="*/ 310 h 387"/>
                <a:gd name="T50" fmla="*/ 386 w 480"/>
                <a:gd name="T51" fmla="*/ 286 h 387"/>
                <a:gd name="T52" fmla="*/ 421 w 480"/>
                <a:gd name="T53" fmla="*/ 279 h 387"/>
                <a:gd name="T54" fmla="*/ 434 w 480"/>
                <a:gd name="T55" fmla="*/ 266 h 387"/>
                <a:gd name="T56" fmla="*/ 438 w 480"/>
                <a:gd name="T57" fmla="*/ 262 h 387"/>
                <a:gd name="T58" fmla="*/ 441 w 480"/>
                <a:gd name="T59" fmla="*/ 275 h 387"/>
                <a:gd name="T60" fmla="*/ 455 w 480"/>
                <a:gd name="T61" fmla="*/ 219 h 387"/>
                <a:gd name="T62" fmla="*/ 438 w 480"/>
                <a:gd name="T63" fmla="*/ 210 h 387"/>
                <a:gd name="T64" fmla="*/ 403 w 480"/>
                <a:gd name="T65" fmla="*/ 219 h 387"/>
                <a:gd name="T66" fmla="*/ 386 w 480"/>
                <a:gd name="T67" fmla="*/ 266 h 387"/>
                <a:gd name="T68" fmla="*/ 339 w 480"/>
                <a:gd name="T69" fmla="*/ 273 h 387"/>
                <a:gd name="T70" fmla="*/ 322 w 480"/>
                <a:gd name="T71" fmla="*/ 259 h 387"/>
                <a:gd name="T72" fmla="*/ 292 w 480"/>
                <a:gd name="T73" fmla="*/ 201 h 387"/>
                <a:gd name="T74" fmla="*/ 290 w 480"/>
                <a:gd name="T75" fmla="*/ 153 h 387"/>
                <a:gd name="T76" fmla="*/ 299 w 480"/>
                <a:gd name="T77" fmla="*/ 131 h 387"/>
                <a:gd name="T78" fmla="*/ 270 w 480"/>
                <a:gd name="T79" fmla="*/ 117 h 387"/>
                <a:gd name="T80" fmla="*/ 233 w 480"/>
                <a:gd name="T81" fmla="*/ 56 h 387"/>
                <a:gd name="T82" fmla="*/ 201 w 480"/>
                <a:gd name="T83" fmla="*/ 68 h 387"/>
                <a:gd name="T84" fmla="*/ 160 w 480"/>
                <a:gd name="T85" fmla="*/ 18 h 387"/>
                <a:gd name="T86" fmla="*/ 91 w 480"/>
                <a:gd name="T87" fmla="*/ 27 h 387"/>
                <a:gd name="T88" fmla="*/ 33 w 480"/>
                <a:gd name="T89" fmla="*/ 0 h 387"/>
                <a:gd name="T90" fmla="*/ 0 w 480"/>
                <a:gd name="T91" fmla="*/ 4 h 38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80" h="387">
                  <a:moveTo>
                    <a:pt x="0" y="4"/>
                  </a:moveTo>
                  <a:lnTo>
                    <a:pt x="22" y="64"/>
                  </a:lnTo>
                  <a:lnTo>
                    <a:pt x="49" y="93"/>
                  </a:lnTo>
                  <a:lnTo>
                    <a:pt x="47" y="109"/>
                  </a:lnTo>
                  <a:lnTo>
                    <a:pt x="33" y="111"/>
                  </a:lnTo>
                  <a:lnTo>
                    <a:pt x="64" y="124"/>
                  </a:lnTo>
                  <a:lnTo>
                    <a:pt x="81" y="153"/>
                  </a:lnTo>
                  <a:lnTo>
                    <a:pt x="78" y="174"/>
                  </a:lnTo>
                  <a:lnTo>
                    <a:pt x="112" y="212"/>
                  </a:lnTo>
                  <a:lnTo>
                    <a:pt x="120" y="201"/>
                  </a:lnTo>
                  <a:lnTo>
                    <a:pt x="39" y="55"/>
                  </a:lnTo>
                  <a:lnTo>
                    <a:pt x="35" y="15"/>
                  </a:lnTo>
                  <a:lnTo>
                    <a:pt x="51" y="24"/>
                  </a:lnTo>
                  <a:lnTo>
                    <a:pt x="83" y="88"/>
                  </a:lnTo>
                  <a:lnTo>
                    <a:pt x="126" y="135"/>
                  </a:lnTo>
                  <a:lnTo>
                    <a:pt x="124" y="153"/>
                  </a:lnTo>
                  <a:lnTo>
                    <a:pt x="182" y="221"/>
                  </a:lnTo>
                  <a:lnTo>
                    <a:pt x="189" y="248"/>
                  </a:lnTo>
                  <a:lnTo>
                    <a:pt x="182" y="265"/>
                  </a:lnTo>
                  <a:lnTo>
                    <a:pt x="197" y="290"/>
                  </a:lnTo>
                  <a:lnTo>
                    <a:pt x="309" y="357"/>
                  </a:lnTo>
                  <a:lnTo>
                    <a:pt x="359" y="352"/>
                  </a:lnTo>
                  <a:lnTo>
                    <a:pt x="393" y="386"/>
                  </a:lnTo>
                  <a:lnTo>
                    <a:pt x="406" y="354"/>
                  </a:lnTo>
                  <a:lnTo>
                    <a:pt x="422" y="352"/>
                  </a:lnTo>
                  <a:lnTo>
                    <a:pt x="406" y="325"/>
                  </a:lnTo>
                  <a:lnTo>
                    <a:pt x="443" y="317"/>
                  </a:lnTo>
                  <a:lnTo>
                    <a:pt x="456" y="303"/>
                  </a:lnTo>
                  <a:lnTo>
                    <a:pt x="460" y="297"/>
                  </a:lnTo>
                  <a:lnTo>
                    <a:pt x="464" y="312"/>
                  </a:lnTo>
                  <a:lnTo>
                    <a:pt x="479" y="248"/>
                  </a:lnTo>
                  <a:lnTo>
                    <a:pt x="460" y="239"/>
                  </a:lnTo>
                  <a:lnTo>
                    <a:pt x="424" y="248"/>
                  </a:lnTo>
                  <a:lnTo>
                    <a:pt x="406" y="303"/>
                  </a:lnTo>
                  <a:lnTo>
                    <a:pt x="357" y="310"/>
                  </a:lnTo>
                  <a:lnTo>
                    <a:pt x="338" y="294"/>
                  </a:lnTo>
                  <a:lnTo>
                    <a:pt x="307" y="228"/>
                  </a:lnTo>
                  <a:lnTo>
                    <a:pt x="305" y="174"/>
                  </a:lnTo>
                  <a:lnTo>
                    <a:pt x="315" y="149"/>
                  </a:lnTo>
                  <a:lnTo>
                    <a:pt x="284" y="133"/>
                  </a:lnTo>
                  <a:lnTo>
                    <a:pt x="245" y="64"/>
                  </a:lnTo>
                  <a:lnTo>
                    <a:pt x="211" y="77"/>
                  </a:lnTo>
                  <a:lnTo>
                    <a:pt x="168" y="20"/>
                  </a:lnTo>
                  <a:lnTo>
                    <a:pt x="95" y="31"/>
                  </a:lnTo>
                  <a:lnTo>
                    <a:pt x="35" y="0"/>
                  </a:lnTo>
                  <a:lnTo>
                    <a:pt x="0" y="4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1" name="Freeform 167"/>
            <p:cNvSpPr>
              <a:spLocks/>
            </p:cNvSpPr>
            <p:nvPr/>
          </p:nvSpPr>
          <p:spPr bwMode="auto">
            <a:xfrm>
              <a:off x="1326" y="2713"/>
              <a:ext cx="63" cy="81"/>
            </a:xfrm>
            <a:custGeom>
              <a:avLst/>
              <a:gdLst>
                <a:gd name="T0" fmla="*/ 0 w 64"/>
                <a:gd name="T1" fmla="*/ 38 h 88"/>
                <a:gd name="T2" fmla="*/ 24 w 64"/>
                <a:gd name="T3" fmla="*/ 74 h 88"/>
                <a:gd name="T4" fmla="*/ 54 w 64"/>
                <a:gd name="T5" fmla="*/ 74 h 88"/>
                <a:gd name="T6" fmla="*/ 61 w 64"/>
                <a:gd name="T7" fmla="*/ 0 h 88"/>
                <a:gd name="T8" fmla="*/ 38 w 64"/>
                <a:gd name="T9" fmla="*/ 4 h 88"/>
                <a:gd name="T10" fmla="*/ 0 w 64"/>
                <a:gd name="T11" fmla="*/ 3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4" h="88">
                  <a:moveTo>
                    <a:pt x="0" y="44"/>
                  </a:moveTo>
                  <a:lnTo>
                    <a:pt x="24" y="87"/>
                  </a:lnTo>
                  <a:lnTo>
                    <a:pt x="56" y="87"/>
                  </a:lnTo>
                  <a:lnTo>
                    <a:pt x="63" y="0"/>
                  </a:lnTo>
                  <a:lnTo>
                    <a:pt x="40" y="4"/>
                  </a:lnTo>
                  <a:lnTo>
                    <a:pt x="0" y="44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2" name="Freeform 168"/>
            <p:cNvSpPr>
              <a:spLocks/>
            </p:cNvSpPr>
            <p:nvPr/>
          </p:nvSpPr>
          <p:spPr bwMode="auto">
            <a:xfrm>
              <a:off x="1395" y="2817"/>
              <a:ext cx="83" cy="48"/>
            </a:xfrm>
            <a:custGeom>
              <a:avLst/>
              <a:gdLst>
                <a:gd name="T0" fmla="*/ 0 w 85"/>
                <a:gd name="T1" fmla="*/ 24 h 51"/>
                <a:gd name="T2" fmla="*/ 6 w 85"/>
                <a:gd name="T3" fmla="*/ 0 h 51"/>
                <a:gd name="T4" fmla="*/ 22 w 85"/>
                <a:gd name="T5" fmla="*/ 13 h 51"/>
                <a:gd name="T6" fmla="*/ 55 w 85"/>
                <a:gd name="T7" fmla="*/ 0 h 51"/>
                <a:gd name="T8" fmla="*/ 80 w 85"/>
                <a:gd name="T9" fmla="*/ 18 h 51"/>
                <a:gd name="T10" fmla="*/ 73 w 85"/>
                <a:gd name="T11" fmla="*/ 44 h 51"/>
                <a:gd name="T12" fmla="*/ 71 w 85"/>
                <a:gd name="T13" fmla="*/ 23 h 51"/>
                <a:gd name="T14" fmla="*/ 55 w 85"/>
                <a:gd name="T15" fmla="*/ 13 h 51"/>
                <a:gd name="T16" fmla="*/ 36 w 85"/>
                <a:gd name="T17" fmla="*/ 27 h 51"/>
                <a:gd name="T18" fmla="*/ 43 w 85"/>
                <a:gd name="T19" fmla="*/ 40 h 51"/>
                <a:gd name="T20" fmla="*/ 32 w 85"/>
                <a:gd name="T21" fmla="*/ 44 h 51"/>
                <a:gd name="T22" fmla="*/ 0 w 85"/>
                <a:gd name="T23" fmla="*/ 24 h 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5" h="51">
                  <a:moveTo>
                    <a:pt x="0" y="27"/>
                  </a:moveTo>
                  <a:lnTo>
                    <a:pt x="6" y="0"/>
                  </a:lnTo>
                  <a:lnTo>
                    <a:pt x="24" y="15"/>
                  </a:lnTo>
                  <a:lnTo>
                    <a:pt x="57" y="0"/>
                  </a:lnTo>
                  <a:lnTo>
                    <a:pt x="84" y="20"/>
                  </a:lnTo>
                  <a:lnTo>
                    <a:pt x="77" y="50"/>
                  </a:lnTo>
                  <a:lnTo>
                    <a:pt x="75" y="25"/>
                  </a:lnTo>
                  <a:lnTo>
                    <a:pt x="57" y="15"/>
                  </a:lnTo>
                  <a:lnTo>
                    <a:pt x="38" y="31"/>
                  </a:lnTo>
                  <a:lnTo>
                    <a:pt x="45" y="45"/>
                  </a:lnTo>
                  <a:lnTo>
                    <a:pt x="34" y="50"/>
                  </a:lnTo>
                  <a:lnTo>
                    <a:pt x="0" y="27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3" name="Freeform 169"/>
            <p:cNvSpPr>
              <a:spLocks/>
            </p:cNvSpPr>
            <p:nvPr/>
          </p:nvSpPr>
          <p:spPr bwMode="auto">
            <a:xfrm>
              <a:off x="1710" y="3366"/>
              <a:ext cx="131" cy="160"/>
            </a:xfrm>
            <a:custGeom>
              <a:avLst/>
              <a:gdLst>
                <a:gd name="T0" fmla="*/ 0 w 134"/>
                <a:gd name="T1" fmla="*/ 58 h 169"/>
                <a:gd name="T2" fmla="*/ 12 w 134"/>
                <a:gd name="T3" fmla="*/ 9 h 169"/>
                <a:gd name="T4" fmla="*/ 56 w 134"/>
                <a:gd name="T5" fmla="*/ 0 h 169"/>
                <a:gd name="T6" fmla="*/ 70 w 134"/>
                <a:gd name="T7" fmla="*/ 15 h 169"/>
                <a:gd name="T8" fmla="*/ 74 w 134"/>
                <a:gd name="T9" fmla="*/ 51 h 169"/>
                <a:gd name="T10" fmla="*/ 105 w 134"/>
                <a:gd name="T11" fmla="*/ 58 h 169"/>
                <a:gd name="T12" fmla="*/ 110 w 134"/>
                <a:gd name="T13" fmla="*/ 82 h 169"/>
                <a:gd name="T14" fmla="*/ 127 w 134"/>
                <a:gd name="T15" fmla="*/ 87 h 169"/>
                <a:gd name="T16" fmla="*/ 124 w 134"/>
                <a:gd name="T17" fmla="*/ 118 h 169"/>
                <a:gd name="T18" fmla="*/ 109 w 134"/>
                <a:gd name="T19" fmla="*/ 151 h 169"/>
                <a:gd name="T20" fmla="*/ 65 w 134"/>
                <a:gd name="T21" fmla="*/ 151 h 169"/>
                <a:gd name="T22" fmla="*/ 76 w 134"/>
                <a:gd name="T23" fmla="*/ 113 h 169"/>
                <a:gd name="T24" fmla="*/ 0 w 134"/>
                <a:gd name="T25" fmla="*/ 58 h 16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4" h="169">
                  <a:moveTo>
                    <a:pt x="0" y="64"/>
                  </a:moveTo>
                  <a:lnTo>
                    <a:pt x="12" y="11"/>
                  </a:lnTo>
                  <a:lnTo>
                    <a:pt x="58" y="0"/>
                  </a:lnTo>
                  <a:lnTo>
                    <a:pt x="74" y="17"/>
                  </a:lnTo>
                  <a:lnTo>
                    <a:pt x="78" y="57"/>
                  </a:lnTo>
                  <a:lnTo>
                    <a:pt x="109" y="64"/>
                  </a:lnTo>
                  <a:lnTo>
                    <a:pt x="116" y="92"/>
                  </a:lnTo>
                  <a:lnTo>
                    <a:pt x="133" y="97"/>
                  </a:lnTo>
                  <a:lnTo>
                    <a:pt x="130" y="132"/>
                  </a:lnTo>
                  <a:lnTo>
                    <a:pt x="114" y="168"/>
                  </a:lnTo>
                  <a:lnTo>
                    <a:pt x="67" y="168"/>
                  </a:lnTo>
                  <a:lnTo>
                    <a:pt x="80" y="126"/>
                  </a:lnTo>
                  <a:lnTo>
                    <a:pt x="0" y="64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4" name="Freeform 170"/>
            <p:cNvSpPr>
              <a:spLocks/>
            </p:cNvSpPr>
            <p:nvPr/>
          </p:nvSpPr>
          <p:spPr bwMode="auto">
            <a:xfrm>
              <a:off x="1423" y="3002"/>
              <a:ext cx="194" cy="343"/>
            </a:xfrm>
            <a:custGeom>
              <a:avLst/>
              <a:gdLst>
                <a:gd name="T0" fmla="*/ 0 w 199"/>
                <a:gd name="T1" fmla="*/ 76 h 366"/>
                <a:gd name="T2" fmla="*/ 4 w 199"/>
                <a:gd name="T3" fmla="*/ 101 h 366"/>
                <a:gd name="T4" fmla="*/ 37 w 199"/>
                <a:gd name="T5" fmla="*/ 146 h 366"/>
                <a:gd name="T6" fmla="*/ 75 w 199"/>
                <a:gd name="T7" fmla="*/ 251 h 366"/>
                <a:gd name="T8" fmla="*/ 160 w 199"/>
                <a:gd name="T9" fmla="*/ 321 h 366"/>
                <a:gd name="T10" fmla="*/ 174 w 199"/>
                <a:gd name="T11" fmla="*/ 308 h 366"/>
                <a:gd name="T12" fmla="*/ 181 w 199"/>
                <a:gd name="T13" fmla="*/ 286 h 366"/>
                <a:gd name="T14" fmla="*/ 171 w 199"/>
                <a:gd name="T15" fmla="*/ 277 h 366"/>
                <a:gd name="T16" fmla="*/ 177 w 199"/>
                <a:gd name="T17" fmla="*/ 272 h 366"/>
                <a:gd name="T18" fmla="*/ 188 w 199"/>
                <a:gd name="T19" fmla="*/ 216 h 366"/>
                <a:gd name="T20" fmla="*/ 174 w 199"/>
                <a:gd name="T21" fmla="*/ 190 h 366"/>
                <a:gd name="T22" fmla="*/ 162 w 199"/>
                <a:gd name="T23" fmla="*/ 190 h 366"/>
                <a:gd name="T24" fmla="*/ 162 w 199"/>
                <a:gd name="T25" fmla="*/ 161 h 366"/>
                <a:gd name="T26" fmla="*/ 146 w 199"/>
                <a:gd name="T27" fmla="*/ 173 h 366"/>
                <a:gd name="T28" fmla="*/ 125 w 199"/>
                <a:gd name="T29" fmla="*/ 163 h 366"/>
                <a:gd name="T30" fmla="*/ 112 w 199"/>
                <a:gd name="T31" fmla="*/ 130 h 366"/>
                <a:gd name="T32" fmla="*/ 133 w 199"/>
                <a:gd name="T33" fmla="*/ 90 h 366"/>
                <a:gd name="T34" fmla="*/ 171 w 199"/>
                <a:gd name="T35" fmla="*/ 72 h 366"/>
                <a:gd name="T36" fmla="*/ 160 w 199"/>
                <a:gd name="T37" fmla="*/ 64 h 366"/>
                <a:gd name="T38" fmla="*/ 167 w 199"/>
                <a:gd name="T39" fmla="*/ 45 h 366"/>
                <a:gd name="T40" fmla="*/ 123 w 199"/>
                <a:gd name="T41" fmla="*/ 38 h 366"/>
                <a:gd name="T42" fmla="*/ 91 w 199"/>
                <a:gd name="T43" fmla="*/ 0 h 366"/>
                <a:gd name="T44" fmla="*/ 83 w 199"/>
                <a:gd name="T45" fmla="*/ 29 h 366"/>
                <a:gd name="T46" fmla="*/ 50 w 199"/>
                <a:gd name="T47" fmla="*/ 54 h 366"/>
                <a:gd name="T48" fmla="*/ 31 w 199"/>
                <a:gd name="T49" fmla="*/ 83 h 366"/>
                <a:gd name="T50" fmla="*/ 12 w 199"/>
                <a:gd name="T51" fmla="*/ 79 h 366"/>
                <a:gd name="T52" fmla="*/ 14 w 199"/>
                <a:gd name="T53" fmla="*/ 60 h 366"/>
                <a:gd name="T54" fmla="*/ 0 w 199"/>
                <a:gd name="T55" fmla="*/ 76 h 36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99" h="366">
                  <a:moveTo>
                    <a:pt x="0" y="86"/>
                  </a:moveTo>
                  <a:lnTo>
                    <a:pt x="4" y="115"/>
                  </a:lnTo>
                  <a:lnTo>
                    <a:pt x="39" y="166"/>
                  </a:lnTo>
                  <a:lnTo>
                    <a:pt x="79" y="286"/>
                  </a:lnTo>
                  <a:lnTo>
                    <a:pt x="168" y="365"/>
                  </a:lnTo>
                  <a:lnTo>
                    <a:pt x="183" y="351"/>
                  </a:lnTo>
                  <a:lnTo>
                    <a:pt x="191" y="325"/>
                  </a:lnTo>
                  <a:lnTo>
                    <a:pt x="179" y="316"/>
                  </a:lnTo>
                  <a:lnTo>
                    <a:pt x="187" y="309"/>
                  </a:lnTo>
                  <a:lnTo>
                    <a:pt x="198" y="246"/>
                  </a:lnTo>
                  <a:lnTo>
                    <a:pt x="183" y="217"/>
                  </a:lnTo>
                  <a:lnTo>
                    <a:pt x="170" y="217"/>
                  </a:lnTo>
                  <a:lnTo>
                    <a:pt x="170" y="184"/>
                  </a:lnTo>
                  <a:lnTo>
                    <a:pt x="154" y="197"/>
                  </a:lnTo>
                  <a:lnTo>
                    <a:pt x="131" y="186"/>
                  </a:lnTo>
                  <a:lnTo>
                    <a:pt x="118" y="148"/>
                  </a:lnTo>
                  <a:lnTo>
                    <a:pt x="139" y="102"/>
                  </a:lnTo>
                  <a:lnTo>
                    <a:pt x="179" y="82"/>
                  </a:lnTo>
                  <a:lnTo>
                    <a:pt x="168" y="73"/>
                  </a:lnTo>
                  <a:lnTo>
                    <a:pt x="175" y="51"/>
                  </a:lnTo>
                  <a:lnTo>
                    <a:pt x="129" y="44"/>
                  </a:lnTo>
                  <a:lnTo>
                    <a:pt x="95" y="0"/>
                  </a:lnTo>
                  <a:lnTo>
                    <a:pt x="87" y="33"/>
                  </a:lnTo>
                  <a:lnTo>
                    <a:pt x="52" y="62"/>
                  </a:lnTo>
                  <a:lnTo>
                    <a:pt x="33" y="95"/>
                  </a:lnTo>
                  <a:lnTo>
                    <a:pt x="12" y="90"/>
                  </a:lnTo>
                  <a:lnTo>
                    <a:pt x="14" y="68"/>
                  </a:lnTo>
                  <a:lnTo>
                    <a:pt x="0" y="86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5" name="Freeform 171"/>
            <p:cNvSpPr>
              <a:spLocks/>
            </p:cNvSpPr>
            <p:nvPr/>
          </p:nvSpPr>
          <p:spPr bwMode="auto">
            <a:xfrm>
              <a:off x="1779" y="2891"/>
              <a:ext cx="66" cy="72"/>
            </a:xfrm>
            <a:custGeom>
              <a:avLst/>
              <a:gdLst>
                <a:gd name="T0" fmla="*/ 0 w 67"/>
                <a:gd name="T1" fmla="*/ 30 h 78"/>
                <a:gd name="T2" fmla="*/ 17 w 67"/>
                <a:gd name="T3" fmla="*/ 0 h 78"/>
                <a:gd name="T4" fmla="*/ 64 w 67"/>
                <a:gd name="T5" fmla="*/ 6 h 78"/>
                <a:gd name="T6" fmla="*/ 59 w 67"/>
                <a:gd name="T7" fmla="*/ 60 h 78"/>
                <a:gd name="T8" fmla="*/ 27 w 67"/>
                <a:gd name="T9" fmla="*/ 66 h 78"/>
                <a:gd name="T10" fmla="*/ 0 w 67"/>
                <a:gd name="T11" fmla="*/ 3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" h="78">
                  <a:moveTo>
                    <a:pt x="0" y="35"/>
                  </a:moveTo>
                  <a:lnTo>
                    <a:pt x="17" y="0"/>
                  </a:lnTo>
                  <a:lnTo>
                    <a:pt x="66" y="6"/>
                  </a:lnTo>
                  <a:lnTo>
                    <a:pt x="61" y="70"/>
                  </a:lnTo>
                  <a:lnTo>
                    <a:pt x="27" y="77"/>
                  </a:lnTo>
                  <a:lnTo>
                    <a:pt x="0" y="35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6" name="Freeform 172"/>
            <p:cNvSpPr>
              <a:spLocks/>
            </p:cNvSpPr>
            <p:nvPr/>
          </p:nvSpPr>
          <p:spPr bwMode="auto">
            <a:xfrm>
              <a:off x="1721" y="2796"/>
              <a:ext cx="17" cy="19"/>
            </a:xfrm>
            <a:custGeom>
              <a:avLst/>
              <a:gdLst>
                <a:gd name="T0" fmla="*/ 0 w 18"/>
                <a:gd name="T1" fmla="*/ 18 h 19"/>
                <a:gd name="T2" fmla="*/ 12 w 18"/>
                <a:gd name="T3" fmla="*/ 15 h 19"/>
                <a:gd name="T4" fmla="*/ 15 w 18"/>
                <a:gd name="T5" fmla="*/ 0 h 19"/>
                <a:gd name="T6" fmla="*/ 0 w 18"/>
                <a:gd name="T7" fmla="*/ 18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19">
                  <a:moveTo>
                    <a:pt x="0" y="18"/>
                  </a:moveTo>
                  <a:lnTo>
                    <a:pt x="14" y="15"/>
                  </a:lnTo>
                  <a:lnTo>
                    <a:pt x="17" y="0"/>
                  </a:lnTo>
                  <a:lnTo>
                    <a:pt x="0" y="18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7" name="Freeform 173"/>
            <p:cNvSpPr>
              <a:spLocks/>
            </p:cNvSpPr>
            <p:nvPr/>
          </p:nvSpPr>
          <p:spPr bwMode="auto">
            <a:xfrm>
              <a:off x="1775" y="3579"/>
              <a:ext cx="85" cy="103"/>
            </a:xfrm>
            <a:custGeom>
              <a:avLst/>
              <a:gdLst>
                <a:gd name="T0" fmla="*/ 0 w 87"/>
                <a:gd name="T1" fmla="*/ 76 h 109"/>
                <a:gd name="T2" fmla="*/ 15 w 87"/>
                <a:gd name="T3" fmla="*/ 4 h 109"/>
                <a:gd name="T4" fmla="*/ 25 w 87"/>
                <a:gd name="T5" fmla="*/ 0 h 109"/>
                <a:gd name="T6" fmla="*/ 73 w 87"/>
                <a:gd name="T7" fmla="*/ 40 h 109"/>
                <a:gd name="T8" fmla="*/ 82 w 87"/>
                <a:gd name="T9" fmla="*/ 55 h 109"/>
                <a:gd name="T10" fmla="*/ 79 w 87"/>
                <a:gd name="T11" fmla="*/ 74 h 109"/>
                <a:gd name="T12" fmla="*/ 57 w 87"/>
                <a:gd name="T13" fmla="*/ 96 h 109"/>
                <a:gd name="T14" fmla="*/ 0 w 87"/>
                <a:gd name="T15" fmla="*/ 76 h 10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7" h="109">
                  <a:moveTo>
                    <a:pt x="0" y="85"/>
                  </a:moveTo>
                  <a:lnTo>
                    <a:pt x="15" y="4"/>
                  </a:lnTo>
                  <a:lnTo>
                    <a:pt x="27" y="0"/>
                  </a:lnTo>
                  <a:lnTo>
                    <a:pt x="77" y="44"/>
                  </a:lnTo>
                  <a:lnTo>
                    <a:pt x="86" y="61"/>
                  </a:lnTo>
                  <a:lnTo>
                    <a:pt x="83" y="83"/>
                  </a:lnTo>
                  <a:lnTo>
                    <a:pt x="59" y="108"/>
                  </a:lnTo>
                  <a:lnTo>
                    <a:pt x="0" y="85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8" name="Freeform 174"/>
            <p:cNvSpPr>
              <a:spLocks/>
            </p:cNvSpPr>
            <p:nvPr/>
          </p:nvSpPr>
          <p:spPr bwMode="auto">
            <a:xfrm>
              <a:off x="1545" y="2767"/>
              <a:ext cx="210" cy="218"/>
            </a:xfrm>
            <a:custGeom>
              <a:avLst/>
              <a:gdLst>
                <a:gd name="T0" fmla="*/ 0 w 215"/>
                <a:gd name="T1" fmla="*/ 56 h 233"/>
                <a:gd name="T2" fmla="*/ 18 w 215"/>
                <a:gd name="T3" fmla="*/ 91 h 233"/>
                <a:gd name="T4" fmla="*/ 49 w 215"/>
                <a:gd name="T5" fmla="*/ 94 h 233"/>
                <a:gd name="T6" fmla="*/ 58 w 215"/>
                <a:gd name="T7" fmla="*/ 109 h 233"/>
                <a:gd name="T8" fmla="*/ 87 w 215"/>
                <a:gd name="T9" fmla="*/ 107 h 233"/>
                <a:gd name="T10" fmla="*/ 83 w 215"/>
                <a:gd name="T11" fmla="*/ 167 h 233"/>
                <a:gd name="T12" fmla="*/ 95 w 215"/>
                <a:gd name="T13" fmla="*/ 193 h 233"/>
                <a:gd name="T14" fmla="*/ 114 w 215"/>
                <a:gd name="T15" fmla="*/ 203 h 233"/>
                <a:gd name="T16" fmla="*/ 147 w 215"/>
                <a:gd name="T17" fmla="*/ 178 h 233"/>
                <a:gd name="T18" fmla="*/ 135 w 215"/>
                <a:gd name="T19" fmla="*/ 175 h 233"/>
                <a:gd name="T20" fmla="*/ 129 w 215"/>
                <a:gd name="T21" fmla="*/ 140 h 233"/>
                <a:gd name="T22" fmla="*/ 154 w 215"/>
                <a:gd name="T23" fmla="*/ 148 h 233"/>
                <a:gd name="T24" fmla="*/ 189 w 215"/>
                <a:gd name="T25" fmla="*/ 127 h 233"/>
                <a:gd name="T26" fmla="*/ 181 w 215"/>
                <a:gd name="T27" fmla="*/ 109 h 233"/>
                <a:gd name="T28" fmla="*/ 191 w 215"/>
                <a:gd name="T29" fmla="*/ 94 h 233"/>
                <a:gd name="T30" fmla="*/ 188 w 215"/>
                <a:gd name="T31" fmla="*/ 83 h 233"/>
                <a:gd name="T32" fmla="*/ 204 w 215"/>
                <a:gd name="T33" fmla="*/ 70 h 233"/>
                <a:gd name="T34" fmla="*/ 186 w 215"/>
                <a:gd name="T35" fmla="*/ 68 h 233"/>
                <a:gd name="T36" fmla="*/ 186 w 215"/>
                <a:gd name="T37" fmla="*/ 52 h 233"/>
                <a:gd name="T38" fmla="*/ 154 w 215"/>
                <a:gd name="T39" fmla="*/ 35 h 233"/>
                <a:gd name="T40" fmla="*/ 168 w 215"/>
                <a:gd name="T41" fmla="*/ 29 h 233"/>
                <a:gd name="T42" fmla="*/ 79 w 215"/>
                <a:gd name="T43" fmla="*/ 33 h 233"/>
                <a:gd name="T44" fmla="*/ 49 w 215"/>
                <a:gd name="T45" fmla="*/ 0 h 233"/>
                <a:gd name="T46" fmla="*/ 52 w 215"/>
                <a:gd name="T47" fmla="*/ 18 h 233"/>
                <a:gd name="T48" fmla="*/ 27 w 215"/>
                <a:gd name="T49" fmla="*/ 27 h 233"/>
                <a:gd name="T50" fmla="*/ 33 w 215"/>
                <a:gd name="T51" fmla="*/ 52 h 233"/>
                <a:gd name="T52" fmla="*/ 22 w 215"/>
                <a:gd name="T53" fmla="*/ 61 h 233"/>
                <a:gd name="T54" fmla="*/ 18 w 215"/>
                <a:gd name="T55" fmla="*/ 38 h 233"/>
                <a:gd name="T56" fmla="*/ 27 w 215"/>
                <a:gd name="T57" fmla="*/ 9 h 233"/>
                <a:gd name="T58" fmla="*/ 0 w 215"/>
                <a:gd name="T59" fmla="*/ 56 h 23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15" h="233">
                  <a:moveTo>
                    <a:pt x="0" y="64"/>
                  </a:moveTo>
                  <a:lnTo>
                    <a:pt x="18" y="104"/>
                  </a:lnTo>
                  <a:lnTo>
                    <a:pt x="51" y="107"/>
                  </a:lnTo>
                  <a:lnTo>
                    <a:pt x="60" y="124"/>
                  </a:lnTo>
                  <a:lnTo>
                    <a:pt x="91" y="122"/>
                  </a:lnTo>
                  <a:lnTo>
                    <a:pt x="87" y="191"/>
                  </a:lnTo>
                  <a:lnTo>
                    <a:pt x="99" y="220"/>
                  </a:lnTo>
                  <a:lnTo>
                    <a:pt x="120" y="232"/>
                  </a:lnTo>
                  <a:lnTo>
                    <a:pt x="155" y="203"/>
                  </a:lnTo>
                  <a:lnTo>
                    <a:pt x="141" y="200"/>
                  </a:lnTo>
                  <a:lnTo>
                    <a:pt x="135" y="160"/>
                  </a:lnTo>
                  <a:lnTo>
                    <a:pt x="162" y="169"/>
                  </a:lnTo>
                  <a:lnTo>
                    <a:pt x="199" y="145"/>
                  </a:lnTo>
                  <a:lnTo>
                    <a:pt x="189" y="124"/>
                  </a:lnTo>
                  <a:lnTo>
                    <a:pt x="201" y="107"/>
                  </a:lnTo>
                  <a:lnTo>
                    <a:pt x="197" y="95"/>
                  </a:lnTo>
                  <a:lnTo>
                    <a:pt x="214" y="80"/>
                  </a:lnTo>
                  <a:lnTo>
                    <a:pt x="195" y="78"/>
                  </a:lnTo>
                  <a:lnTo>
                    <a:pt x="195" y="60"/>
                  </a:lnTo>
                  <a:lnTo>
                    <a:pt x="162" y="40"/>
                  </a:lnTo>
                  <a:lnTo>
                    <a:pt x="176" y="33"/>
                  </a:lnTo>
                  <a:lnTo>
                    <a:pt x="83" y="37"/>
                  </a:lnTo>
                  <a:lnTo>
                    <a:pt x="51" y="0"/>
                  </a:lnTo>
                  <a:lnTo>
                    <a:pt x="54" y="20"/>
                  </a:lnTo>
                  <a:lnTo>
                    <a:pt x="29" y="31"/>
                  </a:lnTo>
                  <a:lnTo>
                    <a:pt x="35" y="60"/>
                  </a:lnTo>
                  <a:lnTo>
                    <a:pt x="24" y="69"/>
                  </a:lnTo>
                  <a:lnTo>
                    <a:pt x="18" y="44"/>
                  </a:lnTo>
                  <a:lnTo>
                    <a:pt x="29" y="11"/>
                  </a:lnTo>
                  <a:lnTo>
                    <a:pt x="0" y="64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9" name="Freeform 175"/>
            <p:cNvSpPr>
              <a:spLocks/>
            </p:cNvSpPr>
            <p:nvPr/>
          </p:nvSpPr>
          <p:spPr bwMode="auto">
            <a:xfrm>
              <a:off x="2551" y="2272"/>
              <a:ext cx="319" cy="368"/>
            </a:xfrm>
            <a:custGeom>
              <a:avLst/>
              <a:gdLst>
                <a:gd name="T0" fmla="*/ 0 w 327"/>
                <a:gd name="T1" fmla="*/ 181 h 393"/>
                <a:gd name="T2" fmla="*/ 2 w 327"/>
                <a:gd name="T3" fmla="*/ 188 h 393"/>
                <a:gd name="T4" fmla="*/ 58 w 327"/>
                <a:gd name="T5" fmla="*/ 231 h 393"/>
                <a:gd name="T6" fmla="*/ 179 w 327"/>
                <a:gd name="T7" fmla="*/ 326 h 393"/>
                <a:gd name="T8" fmla="*/ 179 w 327"/>
                <a:gd name="T9" fmla="*/ 344 h 393"/>
                <a:gd name="T10" fmla="*/ 192 w 327"/>
                <a:gd name="T11" fmla="*/ 339 h 393"/>
                <a:gd name="T12" fmla="*/ 218 w 327"/>
                <a:gd name="T13" fmla="*/ 331 h 393"/>
                <a:gd name="T14" fmla="*/ 310 w 327"/>
                <a:gd name="T15" fmla="*/ 259 h 393"/>
                <a:gd name="T16" fmla="*/ 273 w 327"/>
                <a:gd name="T17" fmla="*/ 210 h 393"/>
                <a:gd name="T18" fmla="*/ 273 w 327"/>
                <a:gd name="T19" fmla="*/ 130 h 393"/>
                <a:gd name="T20" fmla="*/ 269 w 327"/>
                <a:gd name="T21" fmla="*/ 95 h 393"/>
                <a:gd name="T22" fmla="*/ 244 w 327"/>
                <a:gd name="T23" fmla="*/ 58 h 393"/>
                <a:gd name="T24" fmla="*/ 257 w 327"/>
                <a:gd name="T25" fmla="*/ 47 h 393"/>
                <a:gd name="T26" fmla="*/ 263 w 327"/>
                <a:gd name="T27" fmla="*/ 0 h 393"/>
                <a:gd name="T28" fmla="*/ 154 w 327"/>
                <a:gd name="T29" fmla="*/ 7 h 393"/>
                <a:gd name="T30" fmla="*/ 99 w 327"/>
                <a:gd name="T31" fmla="*/ 35 h 393"/>
                <a:gd name="T32" fmla="*/ 110 w 327"/>
                <a:gd name="T33" fmla="*/ 93 h 393"/>
                <a:gd name="T34" fmla="*/ 87 w 327"/>
                <a:gd name="T35" fmla="*/ 95 h 393"/>
                <a:gd name="T36" fmla="*/ 73 w 327"/>
                <a:gd name="T37" fmla="*/ 101 h 393"/>
                <a:gd name="T38" fmla="*/ 77 w 327"/>
                <a:gd name="T39" fmla="*/ 117 h 393"/>
                <a:gd name="T40" fmla="*/ 8 w 327"/>
                <a:gd name="T41" fmla="*/ 152 h 393"/>
                <a:gd name="T42" fmla="*/ 0 w 327"/>
                <a:gd name="T43" fmla="*/ 181 h 39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7" h="393">
                  <a:moveTo>
                    <a:pt x="0" y="206"/>
                  </a:moveTo>
                  <a:lnTo>
                    <a:pt x="2" y="215"/>
                  </a:lnTo>
                  <a:lnTo>
                    <a:pt x="60" y="264"/>
                  </a:lnTo>
                  <a:lnTo>
                    <a:pt x="189" y="372"/>
                  </a:lnTo>
                  <a:lnTo>
                    <a:pt x="189" y="392"/>
                  </a:lnTo>
                  <a:lnTo>
                    <a:pt x="202" y="387"/>
                  </a:lnTo>
                  <a:lnTo>
                    <a:pt x="229" y="378"/>
                  </a:lnTo>
                  <a:lnTo>
                    <a:pt x="326" y="296"/>
                  </a:lnTo>
                  <a:lnTo>
                    <a:pt x="287" y="239"/>
                  </a:lnTo>
                  <a:lnTo>
                    <a:pt x="287" y="148"/>
                  </a:lnTo>
                  <a:lnTo>
                    <a:pt x="283" y="108"/>
                  </a:lnTo>
                  <a:lnTo>
                    <a:pt x="256" y="66"/>
                  </a:lnTo>
                  <a:lnTo>
                    <a:pt x="270" y="53"/>
                  </a:lnTo>
                  <a:lnTo>
                    <a:pt x="277" y="0"/>
                  </a:lnTo>
                  <a:lnTo>
                    <a:pt x="162" y="8"/>
                  </a:lnTo>
                  <a:lnTo>
                    <a:pt x="104" y="39"/>
                  </a:lnTo>
                  <a:lnTo>
                    <a:pt x="116" y="106"/>
                  </a:lnTo>
                  <a:lnTo>
                    <a:pt x="91" y="108"/>
                  </a:lnTo>
                  <a:lnTo>
                    <a:pt x="77" y="115"/>
                  </a:lnTo>
                  <a:lnTo>
                    <a:pt x="81" y="133"/>
                  </a:lnTo>
                  <a:lnTo>
                    <a:pt x="8" y="173"/>
                  </a:lnTo>
                  <a:lnTo>
                    <a:pt x="0" y="206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0" name="Freeform 176"/>
            <p:cNvSpPr>
              <a:spLocks/>
            </p:cNvSpPr>
            <p:nvPr/>
          </p:nvSpPr>
          <p:spPr bwMode="auto">
            <a:xfrm>
              <a:off x="2866" y="3106"/>
              <a:ext cx="195" cy="237"/>
            </a:xfrm>
            <a:custGeom>
              <a:avLst/>
              <a:gdLst>
                <a:gd name="T0" fmla="*/ 0 w 200"/>
                <a:gd name="T1" fmla="*/ 208 h 252"/>
                <a:gd name="T2" fmla="*/ 22 w 200"/>
                <a:gd name="T3" fmla="*/ 200 h 252"/>
                <a:gd name="T4" fmla="*/ 145 w 200"/>
                <a:gd name="T5" fmla="*/ 222 h 252"/>
                <a:gd name="T6" fmla="*/ 173 w 200"/>
                <a:gd name="T7" fmla="*/ 214 h 252"/>
                <a:gd name="T8" fmla="*/ 155 w 200"/>
                <a:gd name="T9" fmla="*/ 194 h 252"/>
                <a:gd name="T10" fmla="*/ 155 w 200"/>
                <a:gd name="T11" fmla="*/ 128 h 252"/>
                <a:gd name="T12" fmla="*/ 189 w 200"/>
                <a:gd name="T13" fmla="*/ 128 h 252"/>
                <a:gd name="T14" fmla="*/ 184 w 200"/>
                <a:gd name="T15" fmla="*/ 90 h 252"/>
                <a:gd name="T16" fmla="*/ 155 w 200"/>
                <a:gd name="T17" fmla="*/ 95 h 252"/>
                <a:gd name="T18" fmla="*/ 151 w 200"/>
                <a:gd name="T19" fmla="*/ 31 h 252"/>
                <a:gd name="T20" fmla="*/ 137 w 200"/>
                <a:gd name="T21" fmla="*/ 20 h 252"/>
                <a:gd name="T22" fmla="*/ 120 w 200"/>
                <a:gd name="T23" fmla="*/ 22 h 252"/>
                <a:gd name="T24" fmla="*/ 114 w 200"/>
                <a:gd name="T25" fmla="*/ 39 h 252"/>
                <a:gd name="T26" fmla="*/ 95 w 200"/>
                <a:gd name="T27" fmla="*/ 40 h 252"/>
                <a:gd name="T28" fmla="*/ 68 w 200"/>
                <a:gd name="T29" fmla="*/ 0 h 252"/>
                <a:gd name="T30" fmla="*/ 10 w 200"/>
                <a:gd name="T31" fmla="*/ 8 h 252"/>
                <a:gd name="T32" fmla="*/ 31 w 200"/>
                <a:gd name="T33" fmla="*/ 92 h 252"/>
                <a:gd name="T34" fmla="*/ 0 w 200"/>
                <a:gd name="T35" fmla="*/ 208 h 25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00" h="252">
                  <a:moveTo>
                    <a:pt x="0" y="235"/>
                  </a:moveTo>
                  <a:lnTo>
                    <a:pt x="24" y="226"/>
                  </a:lnTo>
                  <a:lnTo>
                    <a:pt x="153" y="251"/>
                  </a:lnTo>
                  <a:lnTo>
                    <a:pt x="182" y="242"/>
                  </a:lnTo>
                  <a:lnTo>
                    <a:pt x="163" y="219"/>
                  </a:lnTo>
                  <a:lnTo>
                    <a:pt x="163" y="145"/>
                  </a:lnTo>
                  <a:lnTo>
                    <a:pt x="199" y="145"/>
                  </a:lnTo>
                  <a:lnTo>
                    <a:pt x="194" y="102"/>
                  </a:lnTo>
                  <a:lnTo>
                    <a:pt x="163" y="107"/>
                  </a:lnTo>
                  <a:lnTo>
                    <a:pt x="159" y="35"/>
                  </a:lnTo>
                  <a:lnTo>
                    <a:pt x="145" y="22"/>
                  </a:lnTo>
                  <a:lnTo>
                    <a:pt x="126" y="24"/>
                  </a:lnTo>
                  <a:lnTo>
                    <a:pt x="120" y="44"/>
                  </a:lnTo>
                  <a:lnTo>
                    <a:pt x="99" y="46"/>
                  </a:lnTo>
                  <a:lnTo>
                    <a:pt x="72" y="0"/>
                  </a:lnTo>
                  <a:lnTo>
                    <a:pt x="10" y="8"/>
                  </a:lnTo>
                  <a:lnTo>
                    <a:pt x="33" y="104"/>
                  </a:lnTo>
                  <a:lnTo>
                    <a:pt x="0" y="235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" name="Freeform 177"/>
            <p:cNvSpPr>
              <a:spLocks/>
            </p:cNvSpPr>
            <p:nvPr/>
          </p:nvSpPr>
          <p:spPr bwMode="auto">
            <a:xfrm>
              <a:off x="2873" y="3088"/>
              <a:ext cx="19" cy="22"/>
            </a:xfrm>
            <a:custGeom>
              <a:avLst/>
              <a:gdLst>
                <a:gd name="T0" fmla="*/ 0 w 19"/>
                <a:gd name="T1" fmla="*/ 4 h 24"/>
                <a:gd name="T2" fmla="*/ 6 w 19"/>
                <a:gd name="T3" fmla="*/ 19 h 24"/>
                <a:gd name="T4" fmla="*/ 18 w 19"/>
                <a:gd name="T5" fmla="*/ 0 h 24"/>
                <a:gd name="T6" fmla="*/ 0 w 19"/>
                <a:gd name="T7" fmla="*/ 4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24">
                  <a:moveTo>
                    <a:pt x="0" y="4"/>
                  </a:moveTo>
                  <a:lnTo>
                    <a:pt x="6" y="23"/>
                  </a:lnTo>
                  <a:lnTo>
                    <a:pt x="18" y="0"/>
                  </a:lnTo>
                  <a:lnTo>
                    <a:pt x="0" y="4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2" name="Freeform 178"/>
            <p:cNvSpPr>
              <a:spLocks/>
            </p:cNvSpPr>
            <p:nvPr/>
          </p:nvSpPr>
          <p:spPr bwMode="auto">
            <a:xfrm>
              <a:off x="2991" y="3340"/>
              <a:ext cx="149" cy="174"/>
            </a:xfrm>
            <a:custGeom>
              <a:avLst/>
              <a:gdLst>
                <a:gd name="T0" fmla="*/ 0 w 152"/>
                <a:gd name="T1" fmla="*/ 123 h 186"/>
                <a:gd name="T2" fmla="*/ 0 w 152"/>
                <a:gd name="T3" fmla="*/ 75 h 186"/>
                <a:gd name="T4" fmla="*/ 16 w 152"/>
                <a:gd name="T5" fmla="*/ 75 h 186"/>
                <a:gd name="T6" fmla="*/ 16 w 152"/>
                <a:gd name="T7" fmla="*/ 11 h 186"/>
                <a:gd name="T8" fmla="*/ 46 w 152"/>
                <a:gd name="T9" fmla="*/ 4 h 186"/>
                <a:gd name="T10" fmla="*/ 56 w 152"/>
                <a:gd name="T11" fmla="*/ 15 h 186"/>
                <a:gd name="T12" fmla="*/ 79 w 152"/>
                <a:gd name="T13" fmla="*/ 0 h 186"/>
                <a:gd name="T14" fmla="*/ 124 w 152"/>
                <a:gd name="T15" fmla="*/ 67 h 186"/>
                <a:gd name="T16" fmla="*/ 145 w 152"/>
                <a:gd name="T17" fmla="*/ 79 h 186"/>
                <a:gd name="T18" fmla="*/ 86 w 152"/>
                <a:gd name="T19" fmla="*/ 138 h 186"/>
                <a:gd name="T20" fmla="*/ 52 w 152"/>
                <a:gd name="T21" fmla="*/ 138 h 186"/>
                <a:gd name="T22" fmla="*/ 33 w 152"/>
                <a:gd name="T23" fmla="*/ 159 h 186"/>
                <a:gd name="T24" fmla="*/ 14 w 152"/>
                <a:gd name="T25" fmla="*/ 162 h 186"/>
                <a:gd name="T26" fmla="*/ 14 w 152"/>
                <a:gd name="T27" fmla="*/ 142 h 186"/>
                <a:gd name="T28" fmla="*/ 0 w 152"/>
                <a:gd name="T29" fmla="*/ 123 h 1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2" h="186">
                  <a:moveTo>
                    <a:pt x="0" y="140"/>
                  </a:moveTo>
                  <a:lnTo>
                    <a:pt x="0" y="85"/>
                  </a:lnTo>
                  <a:lnTo>
                    <a:pt x="16" y="85"/>
                  </a:lnTo>
                  <a:lnTo>
                    <a:pt x="16" y="13"/>
                  </a:lnTo>
                  <a:lnTo>
                    <a:pt x="48" y="4"/>
                  </a:lnTo>
                  <a:lnTo>
                    <a:pt x="58" y="17"/>
                  </a:lnTo>
                  <a:lnTo>
                    <a:pt x="83" y="0"/>
                  </a:lnTo>
                  <a:lnTo>
                    <a:pt x="130" y="77"/>
                  </a:lnTo>
                  <a:lnTo>
                    <a:pt x="151" y="90"/>
                  </a:lnTo>
                  <a:lnTo>
                    <a:pt x="90" y="158"/>
                  </a:lnTo>
                  <a:lnTo>
                    <a:pt x="54" y="158"/>
                  </a:lnTo>
                  <a:lnTo>
                    <a:pt x="35" y="182"/>
                  </a:lnTo>
                  <a:lnTo>
                    <a:pt x="14" y="185"/>
                  </a:lnTo>
                  <a:lnTo>
                    <a:pt x="14" y="162"/>
                  </a:lnTo>
                  <a:lnTo>
                    <a:pt x="0" y="14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3" name="Freeform 179"/>
            <p:cNvSpPr>
              <a:spLocks/>
            </p:cNvSpPr>
            <p:nvPr/>
          </p:nvSpPr>
          <p:spPr bwMode="auto">
            <a:xfrm>
              <a:off x="3137" y="3043"/>
              <a:ext cx="27" cy="40"/>
            </a:xfrm>
            <a:custGeom>
              <a:avLst/>
              <a:gdLst>
                <a:gd name="T0" fmla="*/ 0 w 28"/>
                <a:gd name="T1" fmla="*/ 4 h 43"/>
                <a:gd name="T2" fmla="*/ 4 w 28"/>
                <a:gd name="T3" fmla="*/ 17 h 43"/>
                <a:gd name="T4" fmla="*/ 10 w 28"/>
                <a:gd name="T5" fmla="*/ 36 h 43"/>
                <a:gd name="T6" fmla="*/ 25 w 28"/>
                <a:gd name="T7" fmla="*/ 13 h 43"/>
                <a:gd name="T8" fmla="*/ 22 w 28"/>
                <a:gd name="T9" fmla="*/ 0 h 43"/>
                <a:gd name="T10" fmla="*/ 0 w 28"/>
                <a:gd name="T11" fmla="*/ 4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" h="43">
                  <a:moveTo>
                    <a:pt x="0" y="4"/>
                  </a:moveTo>
                  <a:lnTo>
                    <a:pt x="4" y="19"/>
                  </a:lnTo>
                  <a:lnTo>
                    <a:pt x="10" y="42"/>
                  </a:lnTo>
                  <a:lnTo>
                    <a:pt x="27" y="15"/>
                  </a:lnTo>
                  <a:lnTo>
                    <a:pt x="24" y="0"/>
                  </a:lnTo>
                  <a:lnTo>
                    <a:pt x="0" y="4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4" name="Freeform 180"/>
            <p:cNvSpPr>
              <a:spLocks/>
            </p:cNvSpPr>
            <p:nvPr/>
          </p:nvSpPr>
          <p:spPr bwMode="auto">
            <a:xfrm>
              <a:off x="2812" y="2757"/>
              <a:ext cx="127" cy="212"/>
            </a:xfrm>
            <a:custGeom>
              <a:avLst/>
              <a:gdLst>
                <a:gd name="T0" fmla="*/ 0 w 130"/>
                <a:gd name="T1" fmla="*/ 140 h 227"/>
                <a:gd name="T2" fmla="*/ 16 w 130"/>
                <a:gd name="T3" fmla="*/ 104 h 227"/>
                <a:gd name="T4" fmla="*/ 47 w 130"/>
                <a:gd name="T5" fmla="*/ 108 h 227"/>
                <a:gd name="T6" fmla="*/ 80 w 130"/>
                <a:gd name="T7" fmla="*/ 31 h 227"/>
                <a:gd name="T8" fmla="*/ 95 w 130"/>
                <a:gd name="T9" fmla="*/ 20 h 227"/>
                <a:gd name="T10" fmla="*/ 89 w 130"/>
                <a:gd name="T11" fmla="*/ 4 h 227"/>
                <a:gd name="T12" fmla="*/ 97 w 130"/>
                <a:gd name="T13" fmla="*/ 0 h 227"/>
                <a:gd name="T14" fmla="*/ 108 w 130"/>
                <a:gd name="T15" fmla="*/ 48 h 227"/>
                <a:gd name="T16" fmla="*/ 89 w 130"/>
                <a:gd name="T17" fmla="*/ 56 h 227"/>
                <a:gd name="T18" fmla="*/ 110 w 130"/>
                <a:gd name="T19" fmla="*/ 94 h 227"/>
                <a:gd name="T20" fmla="*/ 97 w 130"/>
                <a:gd name="T21" fmla="*/ 138 h 227"/>
                <a:gd name="T22" fmla="*/ 123 w 130"/>
                <a:gd name="T23" fmla="*/ 174 h 227"/>
                <a:gd name="T24" fmla="*/ 118 w 130"/>
                <a:gd name="T25" fmla="*/ 197 h 227"/>
                <a:gd name="T26" fmla="*/ 78 w 130"/>
                <a:gd name="T27" fmla="*/ 185 h 227"/>
                <a:gd name="T28" fmla="*/ 45 w 130"/>
                <a:gd name="T29" fmla="*/ 185 h 227"/>
                <a:gd name="T30" fmla="*/ 20 w 130"/>
                <a:gd name="T31" fmla="*/ 185 h 227"/>
                <a:gd name="T32" fmla="*/ 20 w 130"/>
                <a:gd name="T33" fmla="*/ 154 h 227"/>
                <a:gd name="T34" fmla="*/ 0 w 130"/>
                <a:gd name="T35" fmla="*/ 140 h 22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0" h="227">
                  <a:moveTo>
                    <a:pt x="0" y="161"/>
                  </a:moveTo>
                  <a:lnTo>
                    <a:pt x="16" y="119"/>
                  </a:lnTo>
                  <a:lnTo>
                    <a:pt x="49" y="124"/>
                  </a:lnTo>
                  <a:lnTo>
                    <a:pt x="84" y="35"/>
                  </a:lnTo>
                  <a:lnTo>
                    <a:pt x="99" y="22"/>
                  </a:lnTo>
                  <a:lnTo>
                    <a:pt x="93" y="4"/>
                  </a:lnTo>
                  <a:lnTo>
                    <a:pt x="101" y="0"/>
                  </a:lnTo>
                  <a:lnTo>
                    <a:pt x="114" y="55"/>
                  </a:lnTo>
                  <a:lnTo>
                    <a:pt x="93" y="64"/>
                  </a:lnTo>
                  <a:lnTo>
                    <a:pt x="116" y="108"/>
                  </a:lnTo>
                  <a:lnTo>
                    <a:pt x="101" y="159"/>
                  </a:lnTo>
                  <a:lnTo>
                    <a:pt x="129" y="199"/>
                  </a:lnTo>
                  <a:lnTo>
                    <a:pt x="124" y="226"/>
                  </a:lnTo>
                  <a:lnTo>
                    <a:pt x="82" y="212"/>
                  </a:lnTo>
                  <a:lnTo>
                    <a:pt x="47" y="212"/>
                  </a:lnTo>
                  <a:lnTo>
                    <a:pt x="20" y="212"/>
                  </a:lnTo>
                  <a:lnTo>
                    <a:pt x="20" y="177"/>
                  </a:lnTo>
                  <a:lnTo>
                    <a:pt x="0" y="161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5" name="Freeform 181"/>
            <p:cNvSpPr>
              <a:spLocks/>
            </p:cNvSpPr>
            <p:nvPr/>
          </p:nvSpPr>
          <p:spPr bwMode="auto">
            <a:xfrm>
              <a:off x="2910" y="2791"/>
              <a:ext cx="204" cy="157"/>
            </a:xfrm>
            <a:custGeom>
              <a:avLst/>
              <a:gdLst>
                <a:gd name="T0" fmla="*/ 0 w 209"/>
                <a:gd name="T1" fmla="*/ 111 h 167"/>
                <a:gd name="T2" fmla="*/ 14 w 209"/>
                <a:gd name="T3" fmla="*/ 66 h 167"/>
                <a:gd name="T4" fmla="*/ 62 w 209"/>
                <a:gd name="T5" fmla="*/ 53 h 167"/>
                <a:gd name="T6" fmla="*/ 66 w 209"/>
                <a:gd name="T7" fmla="*/ 37 h 167"/>
                <a:gd name="T8" fmla="*/ 91 w 209"/>
                <a:gd name="T9" fmla="*/ 34 h 167"/>
                <a:gd name="T10" fmla="*/ 125 w 209"/>
                <a:gd name="T11" fmla="*/ 0 h 167"/>
                <a:gd name="T12" fmla="*/ 137 w 209"/>
                <a:gd name="T13" fmla="*/ 37 h 167"/>
                <a:gd name="T14" fmla="*/ 160 w 209"/>
                <a:gd name="T15" fmla="*/ 53 h 167"/>
                <a:gd name="T16" fmla="*/ 198 w 209"/>
                <a:gd name="T17" fmla="*/ 107 h 167"/>
                <a:gd name="T18" fmla="*/ 106 w 209"/>
                <a:gd name="T19" fmla="*/ 120 h 167"/>
                <a:gd name="T20" fmla="*/ 77 w 209"/>
                <a:gd name="T21" fmla="*/ 107 h 167"/>
                <a:gd name="T22" fmla="*/ 62 w 209"/>
                <a:gd name="T23" fmla="*/ 133 h 167"/>
                <a:gd name="T24" fmla="*/ 37 w 209"/>
                <a:gd name="T25" fmla="*/ 133 h 167"/>
                <a:gd name="T26" fmla="*/ 22 w 209"/>
                <a:gd name="T27" fmla="*/ 147 h 167"/>
                <a:gd name="T28" fmla="*/ 0 w 209"/>
                <a:gd name="T29" fmla="*/ 111 h 16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9" h="167">
                  <a:moveTo>
                    <a:pt x="0" y="125"/>
                  </a:moveTo>
                  <a:lnTo>
                    <a:pt x="14" y="74"/>
                  </a:lnTo>
                  <a:lnTo>
                    <a:pt x="66" y="60"/>
                  </a:lnTo>
                  <a:lnTo>
                    <a:pt x="70" y="42"/>
                  </a:lnTo>
                  <a:lnTo>
                    <a:pt x="95" y="38"/>
                  </a:lnTo>
                  <a:lnTo>
                    <a:pt x="131" y="0"/>
                  </a:lnTo>
                  <a:lnTo>
                    <a:pt x="143" y="42"/>
                  </a:lnTo>
                  <a:lnTo>
                    <a:pt x="168" y="60"/>
                  </a:lnTo>
                  <a:lnTo>
                    <a:pt x="208" y="121"/>
                  </a:lnTo>
                  <a:lnTo>
                    <a:pt x="112" y="136"/>
                  </a:lnTo>
                  <a:lnTo>
                    <a:pt x="81" y="121"/>
                  </a:lnTo>
                  <a:lnTo>
                    <a:pt x="66" y="150"/>
                  </a:lnTo>
                  <a:lnTo>
                    <a:pt x="39" y="150"/>
                  </a:lnTo>
                  <a:lnTo>
                    <a:pt x="24" y="166"/>
                  </a:lnTo>
                  <a:lnTo>
                    <a:pt x="0" y="125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6" name="Freeform 182"/>
            <p:cNvSpPr>
              <a:spLocks/>
            </p:cNvSpPr>
            <p:nvPr/>
          </p:nvSpPr>
          <p:spPr bwMode="auto">
            <a:xfrm>
              <a:off x="2891" y="2553"/>
              <a:ext cx="169" cy="310"/>
            </a:xfrm>
            <a:custGeom>
              <a:avLst/>
              <a:gdLst>
                <a:gd name="T0" fmla="*/ 0 w 173"/>
                <a:gd name="T1" fmla="*/ 164 h 331"/>
                <a:gd name="T2" fmla="*/ 23 w 173"/>
                <a:gd name="T3" fmla="*/ 180 h 331"/>
                <a:gd name="T4" fmla="*/ 18 w 173"/>
                <a:gd name="T5" fmla="*/ 195 h 331"/>
                <a:gd name="T6" fmla="*/ 29 w 173"/>
                <a:gd name="T7" fmla="*/ 242 h 331"/>
                <a:gd name="T8" fmla="*/ 10 w 173"/>
                <a:gd name="T9" fmla="*/ 250 h 331"/>
                <a:gd name="T10" fmla="*/ 31 w 173"/>
                <a:gd name="T11" fmla="*/ 289 h 331"/>
                <a:gd name="T12" fmla="*/ 82 w 173"/>
                <a:gd name="T13" fmla="*/ 277 h 331"/>
                <a:gd name="T14" fmla="*/ 86 w 173"/>
                <a:gd name="T15" fmla="*/ 261 h 331"/>
                <a:gd name="T16" fmla="*/ 109 w 173"/>
                <a:gd name="T17" fmla="*/ 258 h 331"/>
                <a:gd name="T18" fmla="*/ 145 w 173"/>
                <a:gd name="T19" fmla="*/ 227 h 331"/>
                <a:gd name="T20" fmla="*/ 132 w 173"/>
                <a:gd name="T21" fmla="*/ 191 h 331"/>
                <a:gd name="T22" fmla="*/ 148 w 173"/>
                <a:gd name="T23" fmla="*/ 142 h 331"/>
                <a:gd name="T24" fmla="*/ 161 w 173"/>
                <a:gd name="T25" fmla="*/ 140 h 331"/>
                <a:gd name="T26" fmla="*/ 164 w 173"/>
                <a:gd name="T27" fmla="*/ 74 h 331"/>
                <a:gd name="T28" fmla="*/ 39 w 173"/>
                <a:gd name="T29" fmla="*/ 0 h 331"/>
                <a:gd name="T30" fmla="*/ 25 w 173"/>
                <a:gd name="T31" fmla="*/ 6 h 331"/>
                <a:gd name="T32" fmla="*/ 25 w 173"/>
                <a:gd name="T33" fmla="*/ 35 h 331"/>
                <a:gd name="T34" fmla="*/ 39 w 173"/>
                <a:gd name="T35" fmla="*/ 54 h 331"/>
                <a:gd name="T36" fmla="*/ 31 w 173"/>
                <a:gd name="T37" fmla="*/ 119 h 331"/>
                <a:gd name="T38" fmla="*/ 0 w 173"/>
                <a:gd name="T39" fmla="*/ 164 h 33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73" h="331">
                  <a:moveTo>
                    <a:pt x="0" y="187"/>
                  </a:moveTo>
                  <a:lnTo>
                    <a:pt x="25" y="205"/>
                  </a:lnTo>
                  <a:lnTo>
                    <a:pt x="18" y="222"/>
                  </a:lnTo>
                  <a:lnTo>
                    <a:pt x="31" y="276"/>
                  </a:lnTo>
                  <a:lnTo>
                    <a:pt x="10" y="285"/>
                  </a:lnTo>
                  <a:lnTo>
                    <a:pt x="33" y="330"/>
                  </a:lnTo>
                  <a:lnTo>
                    <a:pt x="86" y="316"/>
                  </a:lnTo>
                  <a:lnTo>
                    <a:pt x="90" y="298"/>
                  </a:lnTo>
                  <a:lnTo>
                    <a:pt x="115" y="294"/>
                  </a:lnTo>
                  <a:lnTo>
                    <a:pt x="151" y="258"/>
                  </a:lnTo>
                  <a:lnTo>
                    <a:pt x="138" y="218"/>
                  </a:lnTo>
                  <a:lnTo>
                    <a:pt x="155" y="162"/>
                  </a:lnTo>
                  <a:lnTo>
                    <a:pt x="169" y="160"/>
                  </a:lnTo>
                  <a:lnTo>
                    <a:pt x="172" y="84"/>
                  </a:lnTo>
                  <a:lnTo>
                    <a:pt x="41" y="0"/>
                  </a:lnTo>
                  <a:lnTo>
                    <a:pt x="27" y="6"/>
                  </a:lnTo>
                  <a:lnTo>
                    <a:pt x="27" y="40"/>
                  </a:lnTo>
                  <a:lnTo>
                    <a:pt x="41" y="62"/>
                  </a:lnTo>
                  <a:lnTo>
                    <a:pt x="33" y="136"/>
                  </a:lnTo>
                  <a:lnTo>
                    <a:pt x="0" y="187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7" name="Freeform 183"/>
            <p:cNvSpPr>
              <a:spLocks/>
            </p:cNvSpPr>
            <p:nvPr/>
          </p:nvSpPr>
          <p:spPr bwMode="auto">
            <a:xfrm>
              <a:off x="2853" y="2929"/>
              <a:ext cx="123" cy="167"/>
            </a:xfrm>
            <a:custGeom>
              <a:avLst/>
              <a:gdLst>
                <a:gd name="T0" fmla="*/ 0 w 126"/>
                <a:gd name="T1" fmla="*/ 136 h 177"/>
                <a:gd name="T2" fmla="*/ 14 w 126"/>
                <a:gd name="T3" fmla="*/ 157 h 177"/>
                <a:gd name="T4" fmla="*/ 29 w 126"/>
                <a:gd name="T5" fmla="*/ 150 h 177"/>
                <a:gd name="T6" fmla="*/ 52 w 126"/>
                <a:gd name="T7" fmla="*/ 152 h 177"/>
                <a:gd name="T8" fmla="*/ 75 w 126"/>
                <a:gd name="T9" fmla="*/ 134 h 177"/>
                <a:gd name="T10" fmla="*/ 81 w 126"/>
                <a:gd name="T11" fmla="*/ 105 h 177"/>
                <a:gd name="T12" fmla="*/ 104 w 126"/>
                <a:gd name="T13" fmla="*/ 76 h 177"/>
                <a:gd name="T14" fmla="*/ 119 w 126"/>
                <a:gd name="T15" fmla="*/ 0 h 177"/>
                <a:gd name="T16" fmla="*/ 91 w 126"/>
                <a:gd name="T17" fmla="*/ 0 h 177"/>
                <a:gd name="T18" fmla="*/ 79 w 126"/>
                <a:gd name="T19" fmla="*/ 13 h 177"/>
                <a:gd name="T20" fmla="*/ 75 w 126"/>
                <a:gd name="T21" fmla="*/ 38 h 177"/>
                <a:gd name="T22" fmla="*/ 35 w 126"/>
                <a:gd name="T23" fmla="*/ 27 h 177"/>
                <a:gd name="T24" fmla="*/ 33 w 126"/>
                <a:gd name="T25" fmla="*/ 43 h 177"/>
                <a:gd name="T26" fmla="*/ 50 w 126"/>
                <a:gd name="T27" fmla="*/ 43 h 177"/>
                <a:gd name="T28" fmla="*/ 45 w 126"/>
                <a:gd name="T29" fmla="*/ 107 h 177"/>
                <a:gd name="T30" fmla="*/ 23 w 126"/>
                <a:gd name="T31" fmla="*/ 99 h 177"/>
                <a:gd name="T32" fmla="*/ 0 w 126"/>
                <a:gd name="T33" fmla="*/ 136 h 17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6" h="177">
                  <a:moveTo>
                    <a:pt x="0" y="153"/>
                  </a:moveTo>
                  <a:lnTo>
                    <a:pt x="14" y="176"/>
                  </a:lnTo>
                  <a:lnTo>
                    <a:pt x="31" y="169"/>
                  </a:lnTo>
                  <a:lnTo>
                    <a:pt x="54" y="171"/>
                  </a:lnTo>
                  <a:lnTo>
                    <a:pt x="79" y="151"/>
                  </a:lnTo>
                  <a:lnTo>
                    <a:pt x="85" y="118"/>
                  </a:lnTo>
                  <a:lnTo>
                    <a:pt x="110" y="86"/>
                  </a:lnTo>
                  <a:lnTo>
                    <a:pt x="125" y="0"/>
                  </a:lnTo>
                  <a:lnTo>
                    <a:pt x="95" y="0"/>
                  </a:lnTo>
                  <a:lnTo>
                    <a:pt x="83" y="15"/>
                  </a:lnTo>
                  <a:lnTo>
                    <a:pt x="79" y="42"/>
                  </a:lnTo>
                  <a:lnTo>
                    <a:pt x="37" y="31"/>
                  </a:lnTo>
                  <a:lnTo>
                    <a:pt x="35" y="49"/>
                  </a:lnTo>
                  <a:lnTo>
                    <a:pt x="52" y="49"/>
                  </a:lnTo>
                  <a:lnTo>
                    <a:pt x="47" y="120"/>
                  </a:lnTo>
                  <a:lnTo>
                    <a:pt x="25" y="111"/>
                  </a:lnTo>
                  <a:lnTo>
                    <a:pt x="0" y="153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8" name="Freeform 184"/>
            <p:cNvSpPr>
              <a:spLocks/>
            </p:cNvSpPr>
            <p:nvPr/>
          </p:nvSpPr>
          <p:spPr bwMode="auto">
            <a:xfrm>
              <a:off x="2873" y="2902"/>
              <a:ext cx="296" cy="346"/>
            </a:xfrm>
            <a:custGeom>
              <a:avLst/>
              <a:gdLst>
                <a:gd name="T0" fmla="*/ 0 w 303"/>
                <a:gd name="T1" fmla="*/ 192 h 368"/>
                <a:gd name="T2" fmla="*/ 0 w 303"/>
                <a:gd name="T3" fmla="*/ 199 h 368"/>
                <a:gd name="T4" fmla="*/ 60 w 303"/>
                <a:gd name="T5" fmla="*/ 192 h 368"/>
                <a:gd name="T6" fmla="*/ 83 w 303"/>
                <a:gd name="T7" fmla="*/ 233 h 368"/>
                <a:gd name="T8" fmla="*/ 105 w 303"/>
                <a:gd name="T9" fmla="*/ 231 h 368"/>
                <a:gd name="T10" fmla="*/ 108 w 303"/>
                <a:gd name="T11" fmla="*/ 214 h 368"/>
                <a:gd name="T12" fmla="*/ 129 w 303"/>
                <a:gd name="T13" fmla="*/ 210 h 368"/>
                <a:gd name="T14" fmla="*/ 145 w 303"/>
                <a:gd name="T15" fmla="*/ 224 h 368"/>
                <a:gd name="T16" fmla="*/ 147 w 303"/>
                <a:gd name="T17" fmla="*/ 287 h 368"/>
                <a:gd name="T18" fmla="*/ 177 w 303"/>
                <a:gd name="T19" fmla="*/ 283 h 368"/>
                <a:gd name="T20" fmla="*/ 265 w 303"/>
                <a:gd name="T21" fmla="*/ 324 h 368"/>
                <a:gd name="T22" fmla="*/ 265 w 303"/>
                <a:gd name="T23" fmla="*/ 306 h 368"/>
                <a:gd name="T24" fmla="*/ 248 w 303"/>
                <a:gd name="T25" fmla="*/ 296 h 368"/>
                <a:gd name="T26" fmla="*/ 250 w 303"/>
                <a:gd name="T27" fmla="*/ 251 h 368"/>
                <a:gd name="T28" fmla="*/ 277 w 303"/>
                <a:gd name="T29" fmla="*/ 233 h 368"/>
                <a:gd name="T30" fmla="*/ 262 w 303"/>
                <a:gd name="T31" fmla="*/ 204 h 368"/>
                <a:gd name="T32" fmla="*/ 258 w 303"/>
                <a:gd name="T33" fmla="*/ 149 h 368"/>
                <a:gd name="T34" fmla="*/ 254 w 303"/>
                <a:gd name="T35" fmla="*/ 135 h 368"/>
                <a:gd name="T36" fmla="*/ 265 w 303"/>
                <a:gd name="T37" fmla="*/ 114 h 368"/>
                <a:gd name="T38" fmla="*/ 277 w 303"/>
                <a:gd name="T39" fmla="*/ 67 h 368"/>
                <a:gd name="T40" fmla="*/ 288 w 303"/>
                <a:gd name="T41" fmla="*/ 51 h 368"/>
                <a:gd name="T42" fmla="*/ 281 w 303"/>
                <a:gd name="T43" fmla="*/ 24 h 368"/>
                <a:gd name="T44" fmla="*/ 232 w 303"/>
                <a:gd name="T45" fmla="*/ 0 h 368"/>
                <a:gd name="T46" fmla="*/ 141 w 303"/>
                <a:gd name="T47" fmla="*/ 13 h 368"/>
                <a:gd name="T48" fmla="*/ 108 w 303"/>
                <a:gd name="T49" fmla="*/ 0 h 368"/>
                <a:gd name="T50" fmla="*/ 98 w 303"/>
                <a:gd name="T51" fmla="*/ 23 h 368"/>
                <a:gd name="T52" fmla="*/ 81 w 303"/>
                <a:gd name="T53" fmla="*/ 100 h 368"/>
                <a:gd name="T54" fmla="*/ 60 w 303"/>
                <a:gd name="T55" fmla="*/ 127 h 368"/>
                <a:gd name="T56" fmla="*/ 56 w 303"/>
                <a:gd name="T57" fmla="*/ 156 h 368"/>
                <a:gd name="T58" fmla="*/ 31 w 303"/>
                <a:gd name="T59" fmla="*/ 174 h 368"/>
                <a:gd name="T60" fmla="*/ 10 w 303"/>
                <a:gd name="T61" fmla="*/ 172 h 368"/>
                <a:gd name="T62" fmla="*/ 0 w 303"/>
                <a:gd name="T63" fmla="*/ 192 h 3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03" h="368">
                  <a:moveTo>
                    <a:pt x="0" y="217"/>
                  </a:moveTo>
                  <a:lnTo>
                    <a:pt x="0" y="226"/>
                  </a:lnTo>
                  <a:lnTo>
                    <a:pt x="62" y="217"/>
                  </a:lnTo>
                  <a:lnTo>
                    <a:pt x="87" y="264"/>
                  </a:lnTo>
                  <a:lnTo>
                    <a:pt x="110" y="262"/>
                  </a:lnTo>
                  <a:lnTo>
                    <a:pt x="114" y="242"/>
                  </a:lnTo>
                  <a:lnTo>
                    <a:pt x="135" y="237"/>
                  </a:lnTo>
                  <a:lnTo>
                    <a:pt x="152" y="253"/>
                  </a:lnTo>
                  <a:lnTo>
                    <a:pt x="154" y="324"/>
                  </a:lnTo>
                  <a:lnTo>
                    <a:pt x="185" y="320"/>
                  </a:lnTo>
                  <a:lnTo>
                    <a:pt x="277" y="367"/>
                  </a:lnTo>
                  <a:lnTo>
                    <a:pt x="277" y="346"/>
                  </a:lnTo>
                  <a:lnTo>
                    <a:pt x="260" y="335"/>
                  </a:lnTo>
                  <a:lnTo>
                    <a:pt x="262" y="284"/>
                  </a:lnTo>
                  <a:lnTo>
                    <a:pt x="291" y="264"/>
                  </a:lnTo>
                  <a:lnTo>
                    <a:pt x="274" y="231"/>
                  </a:lnTo>
                  <a:lnTo>
                    <a:pt x="270" y="169"/>
                  </a:lnTo>
                  <a:lnTo>
                    <a:pt x="266" y="153"/>
                  </a:lnTo>
                  <a:lnTo>
                    <a:pt x="277" y="129"/>
                  </a:lnTo>
                  <a:lnTo>
                    <a:pt x="291" y="75"/>
                  </a:lnTo>
                  <a:lnTo>
                    <a:pt x="302" y="57"/>
                  </a:lnTo>
                  <a:lnTo>
                    <a:pt x="295" y="28"/>
                  </a:lnTo>
                  <a:lnTo>
                    <a:pt x="243" y="0"/>
                  </a:lnTo>
                  <a:lnTo>
                    <a:pt x="147" y="15"/>
                  </a:lnTo>
                  <a:lnTo>
                    <a:pt x="114" y="0"/>
                  </a:lnTo>
                  <a:lnTo>
                    <a:pt x="102" y="26"/>
                  </a:lnTo>
                  <a:lnTo>
                    <a:pt x="85" y="113"/>
                  </a:lnTo>
                  <a:lnTo>
                    <a:pt x="62" y="144"/>
                  </a:lnTo>
                  <a:lnTo>
                    <a:pt x="58" y="177"/>
                  </a:lnTo>
                  <a:lnTo>
                    <a:pt x="33" y="197"/>
                  </a:lnTo>
                  <a:lnTo>
                    <a:pt x="10" y="195"/>
                  </a:lnTo>
                  <a:lnTo>
                    <a:pt x="0" y="217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9" name="Freeform 185"/>
            <p:cNvSpPr>
              <a:spLocks/>
            </p:cNvSpPr>
            <p:nvPr/>
          </p:nvSpPr>
          <p:spPr bwMode="auto">
            <a:xfrm>
              <a:off x="2698" y="2767"/>
              <a:ext cx="45" cy="117"/>
            </a:xfrm>
            <a:custGeom>
              <a:avLst/>
              <a:gdLst>
                <a:gd name="T0" fmla="*/ 0 w 46"/>
                <a:gd name="T1" fmla="*/ 25 h 124"/>
                <a:gd name="T2" fmla="*/ 19 w 46"/>
                <a:gd name="T3" fmla="*/ 109 h 124"/>
                <a:gd name="T4" fmla="*/ 32 w 46"/>
                <a:gd name="T5" fmla="*/ 107 h 124"/>
                <a:gd name="T6" fmla="*/ 43 w 46"/>
                <a:gd name="T7" fmla="*/ 11 h 124"/>
                <a:gd name="T8" fmla="*/ 32 w 46"/>
                <a:gd name="T9" fmla="*/ 0 h 124"/>
                <a:gd name="T10" fmla="*/ 23 w 46"/>
                <a:gd name="T11" fmla="*/ 8 h 124"/>
                <a:gd name="T12" fmla="*/ 0 w 46"/>
                <a:gd name="T13" fmla="*/ 25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124">
                  <a:moveTo>
                    <a:pt x="0" y="29"/>
                  </a:moveTo>
                  <a:lnTo>
                    <a:pt x="19" y="123"/>
                  </a:lnTo>
                  <a:lnTo>
                    <a:pt x="34" y="120"/>
                  </a:lnTo>
                  <a:lnTo>
                    <a:pt x="45" y="13"/>
                  </a:lnTo>
                  <a:lnTo>
                    <a:pt x="34" y="0"/>
                  </a:lnTo>
                  <a:lnTo>
                    <a:pt x="25" y="8"/>
                  </a:lnTo>
                  <a:lnTo>
                    <a:pt x="0" y="29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0" name="Freeform 186"/>
            <p:cNvSpPr>
              <a:spLocks/>
            </p:cNvSpPr>
            <p:nvPr/>
          </p:nvSpPr>
          <p:spPr bwMode="auto">
            <a:xfrm>
              <a:off x="2829" y="2958"/>
              <a:ext cx="31" cy="22"/>
            </a:xfrm>
            <a:custGeom>
              <a:avLst/>
              <a:gdLst>
                <a:gd name="T0" fmla="*/ 0 w 31"/>
                <a:gd name="T1" fmla="*/ 19 h 24"/>
                <a:gd name="T2" fmla="*/ 4 w 31"/>
                <a:gd name="T3" fmla="*/ 0 h 24"/>
                <a:gd name="T4" fmla="*/ 30 w 31"/>
                <a:gd name="T5" fmla="*/ 0 h 24"/>
                <a:gd name="T6" fmla="*/ 30 w 31"/>
                <a:gd name="T7" fmla="*/ 17 h 24"/>
                <a:gd name="T8" fmla="*/ 0 w 31"/>
                <a:gd name="T9" fmla="*/ 19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24">
                  <a:moveTo>
                    <a:pt x="0" y="23"/>
                  </a:moveTo>
                  <a:lnTo>
                    <a:pt x="4" y="0"/>
                  </a:lnTo>
                  <a:lnTo>
                    <a:pt x="30" y="0"/>
                  </a:lnTo>
                  <a:lnTo>
                    <a:pt x="30" y="20"/>
                  </a:lnTo>
                  <a:lnTo>
                    <a:pt x="0" y="23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1" name="Freeform 187"/>
            <p:cNvSpPr>
              <a:spLocks/>
            </p:cNvSpPr>
            <p:nvPr/>
          </p:nvSpPr>
          <p:spPr bwMode="auto">
            <a:xfrm>
              <a:off x="3198" y="2654"/>
              <a:ext cx="237" cy="281"/>
            </a:xfrm>
            <a:custGeom>
              <a:avLst/>
              <a:gdLst>
                <a:gd name="T0" fmla="*/ 0 w 242"/>
                <a:gd name="T1" fmla="*/ 184 h 299"/>
                <a:gd name="T2" fmla="*/ 16 w 242"/>
                <a:gd name="T3" fmla="*/ 169 h 299"/>
                <a:gd name="T4" fmla="*/ 18 w 242"/>
                <a:gd name="T5" fmla="*/ 137 h 299"/>
                <a:gd name="T6" fmla="*/ 48 w 242"/>
                <a:gd name="T7" fmla="*/ 94 h 299"/>
                <a:gd name="T8" fmla="*/ 58 w 242"/>
                <a:gd name="T9" fmla="*/ 18 h 299"/>
                <a:gd name="T10" fmla="*/ 83 w 242"/>
                <a:gd name="T11" fmla="*/ 0 h 299"/>
                <a:gd name="T12" fmla="*/ 100 w 242"/>
                <a:gd name="T13" fmla="*/ 53 h 299"/>
                <a:gd name="T14" fmla="*/ 152 w 242"/>
                <a:gd name="T15" fmla="*/ 98 h 299"/>
                <a:gd name="T16" fmla="*/ 133 w 242"/>
                <a:gd name="T17" fmla="*/ 124 h 299"/>
                <a:gd name="T18" fmla="*/ 150 w 242"/>
                <a:gd name="T19" fmla="*/ 132 h 299"/>
                <a:gd name="T20" fmla="*/ 169 w 242"/>
                <a:gd name="T21" fmla="*/ 163 h 299"/>
                <a:gd name="T22" fmla="*/ 231 w 242"/>
                <a:gd name="T23" fmla="*/ 180 h 299"/>
                <a:gd name="T24" fmla="*/ 185 w 242"/>
                <a:gd name="T25" fmla="*/ 235 h 299"/>
                <a:gd name="T26" fmla="*/ 135 w 242"/>
                <a:gd name="T27" fmla="*/ 256 h 299"/>
                <a:gd name="T28" fmla="*/ 91 w 242"/>
                <a:gd name="T29" fmla="*/ 263 h 299"/>
                <a:gd name="T30" fmla="*/ 41 w 242"/>
                <a:gd name="T31" fmla="*/ 242 h 299"/>
                <a:gd name="T32" fmla="*/ 25 w 242"/>
                <a:gd name="T33" fmla="*/ 204 h 299"/>
                <a:gd name="T34" fmla="*/ 0 w 242"/>
                <a:gd name="T35" fmla="*/ 184 h 29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2" h="299">
                  <a:moveTo>
                    <a:pt x="0" y="209"/>
                  </a:moveTo>
                  <a:lnTo>
                    <a:pt x="16" y="191"/>
                  </a:lnTo>
                  <a:lnTo>
                    <a:pt x="18" y="155"/>
                  </a:lnTo>
                  <a:lnTo>
                    <a:pt x="50" y="106"/>
                  </a:lnTo>
                  <a:lnTo>
                    <a:pt x="60" y="20"/>
                  </a:lnTo>
                  <a:lnTo>
                    <a:pt x="87" y="0"/>
                  </a:lnTo>
                  <a:lnTo>
                    <a:pt x="104" y="60"/>
                  </a:lnTo>
                  <a:lnTo>
                    <a:pt x="158" y="111"/>
                  </a:lnTo>
                  <a:lnTo>
                    <a:pt x="139" y="140"/>
                  </a:lnTo>
                  <a:lnTo>
                    <a:pt x="156" y="149"/>
                  </a:lnTo>
                  <a:lnTo>
                    <a:pt x="177" y="184"/>
                  </a:lnTo>
                  <a:lnTo>
                    <a:pt x="241" y="204"/>
                  </a:lnTo>
                  <a:lnTo>
                    <a:pt x="193" y="266"/>
                  </a:lnTo>
                  <a:lnTo>
                    <a:pt x="141" y="289"/>
                  </a:lnTo>
                  <a:lnTo>
                    <a:pt x="95" y="298"/>
                  </a:lnTo>
                  <a:lnTo>
                    <a:pt x="43" y="275"/>
                  </a:lnTo>
                  <a:lnTo>
                    <a:pt x="27" y="231"/>
                  </a:lnTo>
                  <a:lnTo>
                    <a:pt x="0" y="209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" name="Freeform 188"/>
            <p:cNvSpPr>
              <a:spLocks/>
            </p:cNvSpPr>
            <p:nvPr/>
          </p:nvSpPr>
          <p:spPr bwMode="auto">
            <a:xfrm>
              <a:off x="3336" y="2757"/>
              <a:ext cx="22" cy="37"/>
            </a:xfrm>
            <a:custGeom>
              <a:avLst/>
              <a:gdLst>
                <a:gd name="T0" fmla="*/ 0 w 23"/>
                <a:gd name="T1" fmla="*/ 26 h 40"/>
                <a:gd name="T2" fmla="*/ 12 w 23"/>
                <a:gd name="T3" fmla="*/ 33 h 40"/>
                <a:gd name="T4" fmla="*/ 20 w 23"/>
                <a:gd name="T5" fmla="*/ 24 h 40"/>
                <a:gd name="T6" fmla="*/ 11 w 23"/>
                <a:gd name="T7" fmla="*/ 22 h 40"/>
                <a:gd name="T8" fmla="*/ 20 w 23"/>
                <a:gd name="T9" fmla="*/ 15 h 40"/>
                <a:gd name="T10" fmla="*/ 16 w 23"/>
                <a:gd name="T11" fmla="*/ 0 h 40"/>
                <a:gd name="T12" fmla="*/ 0 w 23"/>
                <a:gd name="T13" fmla="*/ 26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" h="40">
                  <a:moveTo>
                    <a:pt x="0" y="30"/>
                  </a:moveTo>
                  <a:lnTo>
                    <a:pt x="14" y="39"/>
                  </a:lnTo>
                  <a:lnTo>
                    <a:pt x="22" y="28"/>
                  </a:lnTo>
                  <a:lnTo>
                    <a:pt x="12" y="26"/>
                  </a:lnTo>
                  <a:lnTo>
                    <a:pt x="22" y="17"/>
                  </a:lnTo>
                  <a:lnTo>
                    <a:pt x="18" y="0"/>
                  </a:lnTo>
                  <a:lnTo>
                    <a:pt x="0" y="3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3" name="Freeform 189"/>
            <p:cNvSpPr>
              <a:spLocks/>
            </p:cNvSpPr>
            <p:nvPr/>
          </p:nvSpPr>
          <p:spPr bwMode="auto">
            <a:xfrm>
              <a:off x="2816" y="2958"/>
              <a:ext cx="92" cy="117"/>
            </a:xfrm>
            <a:custGeom>
              <a:avLst/>
              <a:gdLst>
                <a:gd name="T0" fmla="*/ 0 w 94"/>
                <a:gd name="T1" fmla="*/ 51 h 125"/>
                <a:gd name="T2" fmla="*/ 10 w 94"/>
                <a:gd name="T3" fmla="*/ 35 h 125"/>
                <a:gd name="T4" fmla="*/ 18 w 94"/>
                <a:gd name="T5" fmla="*/ 37 h 125"/>
                <a:gd name="T6" fmla="*/ 12 w 94"/>
                <a:gd name="T7" fmla="*/ 21 h 125"/>
                <a:gd name="T8" fmla="*/ 40 w 94"/>
                <a:gd name="T9" fmla="*/ 20 h 125"/>
                <a:gd name="T10" fmla="*/ 40 w 94"/>
                <a:gd name="T11" fmla="*/ 0 h 125"/>
                <a:gd name="T12" fmla="*/ 74 w 94"/>
                <a:gd name="T13" fmla="*/ 0 h 125"/>
                <a:gd name="T14" fmla="*/ 72 w 94"/>
                <a:gd name="T15" fmla="*/ 17 h 125"/>
                <a:gd name="T16" fmla="*/ 89 w 94"/>
                <a:gd name="T17" fmla="*/ 17 h 125"/>
                <a:gd name="T18" fmla="*/ 84 w 94"/>
                <a:gd name="T19" fmla="*/ 79 h 125"/>
                <a:gd name="T20" fmla="*/ 63 w 94"/>
                <a:gd name="T21" fmla="*/ 71 h 125"/>
                <a:gd name="T22" fmla="*/ 38 w 94"/>
                <a:gd name="T23" fmla="*/ 109 h 125"/>
                <a:gd name="T24" fmla="*/ 0 w 94"/>
                <a:gd name="T25" fmla="*/ 51 h 1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4" h="125">
                  <a:moveTo>
                    <a:pt x="0" y="59"/>
                  </a:moveTo>
                  <a:lnTo>
                    <a:pt x="10" y="39"/>
                  </a:lnTo>
                  <a:lnTo>
                    <a:pt x="18" y="42"/>
                  </a:lnTo>
                  <a:lnTo>
                    <a:pt x="12" y="24"/>
                  </a:lnTo>
                  <a:lnTo>
                    <a:pt x="42" y="22"/>
                  </a:lnTo>
                  <a:lnTo>
                    <a:pt x="42" y="0"/>
                  </a:lnTo>
                  <a:lnTo>
                    <a:pt x="78" y="0"/>
                  </a:lnTo>
                  <a:lnTo>
                    <a:pt x="76" y="19"/>
                  </a:lnTo>
                  <a:lnTo>
                    <a:pt x="93" y="19"/>
                  </a:lnTo>
                  <a:lnTo>
                    <a:pt x="88" y="90"/>
                  </a:lnTo>
                  <a:lnTo>
                    <a:pt x="65" y="81"/>
                  </a:lnTo>
                  <a:lnTo>
                    <a:pt x="40" y="124"/>
                  </a:lnTo>
                  <a:lnTo>
                    <a:pt x="0" y="59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4" name="Freeform 190"/>
            <p:cNvSpPr>
              <a:spLocks/>
            </p:cNvSpPr>
            <p:nvPr/>
          </p:nvSpPr>
          <p:spPr bwMode="auto">
            <a:xfrm>
              <a:off x="2423" y="2741"/>
              <a:ext cx="48" cy="19"/>
            </a:xfrm>
            <a:custGeom>
              <a:avLst/>
              <a:gdLst>
                <a:gd name="T0" fmla="*/ 0 w 49"/>
                <a:gd name="T1" fmla="*/ 18 h 19"/>
                <a:gd name="T2" fmla="*/ 2 w 49"/>
                <a:gd name="T3" fmla="*/ 0 h 19"/>
                <a:gd name="T4" fmla="*/ 46 w 49"/>
                <a:gd name="T5" fmla="*/ 6 h 19"/>
                <a:gd name="T6" fmla="*/ 0 w 49"/>
                <a:gd name="T7" fmla="*/ 18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9" h="19">
                  <a:moveTo>
                    <a:pt x="0" y="18"/>
                  </a:moveTo>
                  <a:lnTo>
                    <a:pt x="2" y="0"/>
                  </a:lnTo>
                  <a:lnTo>
                    <a:pt x="48" y="6"/>
                  </a:lnTo>
                  <a:lnTo>
                    <a:pt x="0" y="18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5" name="Freeform 191"/>
            <p:cNvSpPr>
              <a:spLocks/>
            </p:cNvSpPr>
            <p:nvPr/>
          </p:nvSpPr>
          <p:spPr bwMode="auto">
            <a:xfrm>
              <a:off x="2638" y="2789"/>
              <a:ext cx="68" cy="123"/>
            </a:xfrm>
            <a:custGeom>
              <a:avLst/>
              <a:gdLst>
                <a:gd name="T0" fmla="*/ 0 w 70"/>
                <a:gd name="T1" fmla="*/ 108 h 132"/>
                <a:gd name="T2" fmla="*/ 6 w 70"/>
                <a:gd name="T3" fmla="*/ 29 h 132"/>
                <a:gd name="T4" fmla="*/ 2 w 70"/>
                <a:gd name="T5" fmla="*/ 4 h 132"/>
                <a:gd name="T6" fmla="*/ 44 w 70"/>
                <a:gd name="T7" fmla="*/ 0 h 132"/>
                <a:gd name="T8" fmla="*/ 65 w 70"/>
                <a:gd name="T9" fmla="*/ 90 h 132"/>
                <a:gd name="T10" fmla="*/ 16 w 70"/>
                <a:gd name="T11" fmla="*/ 114 h 132"/>
                <a:gd name="T12" fmla="*/ 0 w 70"/>
                <a:gd name="T13" fmla="*/ 108 h 1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" h="132">
                  <a:moveTo>
                    <a:pt x="0" y="124"/>
                  </a:moveTo>
                  <a:lnTo>
                    <a:pt x="6" y="33"/>
                  </a:lnTo>
                  <a:lnTo>
                    <a:pt x="2" y="4"/>
                  </a:lnTo>
                  <a:lnTo>
                    <a:pt x="46" y="0"/>
                  </a:lnTo>
                  <a:lnTo>
                    <a:pt x="69" y="104"/>
                  </a:lnTo>
                  <a:lnTo>
                    <a:pt x="16" y="131"/>
                  </a:lnTo>
                  <a:lnTo>
                    <a:pt x="0" y="124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6" name="Freeform 192"/>
            <p:cNvSpPr>
              <a:spLocks/>
            </p:cNvSpPr>
            <p:nvPr/>
          </p:nvSpPr>
          <p:spPr bwMode="auto">
            <a:xfrm>
              <a:off x="2452" y="2757"/>
              <a:ext cx="115" cy="106"/>
            </a:xfrm>
            <a:custGeom>
              <a:avLst/>
              <a:gdLst>
                <a:gd name="T0" fmla="*/ 0 w 118"/>
                <a:gd name="T1" fmla="*/ 31 h 113"/>
                <a:gd name="T2" fmla="*/ 18 w 118"/>
                <a:gd name="T3" fmla="*/ 20 h 113"/>
                <a:gd name="T4" fmla="*/ 18 w 118"/>
                <a:gd name="T5" fmla="*/ 0 h 113"/>
                <a:gd name="T6" fmla="*/ 56 w 118"/>
                <a:gd name="T7" fmla="*/ 6 h 113"/>
                <a:gd name="T8" fmla="*/ 67 w 118"/>
                <a:gd name="T9" fmla="*/ 13 h 113"/>
                <a:gd name="T10" fmla="*/ 92 w 118"/>
                <a:gd name="T11" fmla="*/ 4 h 113"/>
                <a:gd name="T12" fmla="*/ 106 w 118"/>
                <a:gd name="T13" fmla="*/ 45 h 113"/>
                <a:gd name="T14" fmla="*/ 111 w 118"/>
                <a:gd name="T15" fmla="*/ 78 h 113"/>
                <a:gd name="T16" fmla="*/ 102 w 118"/>
                <a:gd name="T17" fmla="*/ 77 h 113"/>
                <a:gd name="T18" fmla="*/ 100 w 118"/>
                <a:gd name="T19" fmla="*/ 94 h 113"/>
                <a:gd name="T20" fmla="*/ 83 w 118"/>
                <a:gd name="T21" fmla="*/ 98 h 113"/>
                <a:gd name="T22" fmla="*/ 83 w 118"/>
                <a:gd name="T23" fmla="*/ 78 h 113"/>
                <a:gd name="T24" fmla="*/ 73 w 118"/>
                <a:gd name="T25" fmla="*/ 78 h 113"/>
                <a:gd name="T26" fmla="*/ 57 w 118"/>
                <a:gd name="T27" fmla="*/ 51 h 113"/>
                <a:gd name="T28" fmla="*/ 25 w 118"/>
                <a:gd name="T29" fmla="*/ 67 h 113"/>
                <a:gd name="T30" fmla="*/ 0 w 118"/>
                <a:gd name="T31" fmla="*/ 31 h 1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8" h="113">
                  <a:moveTo>
                    <a:pt x="0" y="35"/>
                  </a:moveTo>
                  <a:lnTo>
                    <a:pt x="18" y="22"/>
                  </a:lnTo>
                  <a:lnTo>
                    <a:pt x="18" y="0"/>
                  </a:lnTo>
                  <a:lnTo>
                    <a:pt x="58" y="6"/>
                  </a:lnTo>
                  <a:lnTo>
                    <a:pt x="71" y="15"/>
                  </a:lnTo>
                  <a:lnTo>
                    <a:pt x="96" y="4"/>
                  </a:lnTo>
                  <a:lnTo>
                    <a:pt x="112" y="51"/>
                  </a:lnTo>
                  <a:lnTo>
                    <a:pt x="117" y="89"/>
                  </a:lnTo>
                  <a:lnTo>
                    <a:pt x="108" y="87"/>
                  </a:lnTo>
                  <a:lnTo>
                    <a:pt x="106" y="107"/>
                  </a:lnTo>
                  <a:lnTo>
                    <a:pt x="87" y="112"/>
                  </a:lnTo>
                  <a:lnTo>
                    <a:pt x="87" y="89"/>
                  </a:lnTo>
                  <a:lnTo>
                    <a:pt x="77" y="89"/>
                  </a:lnTo>
                  <a:lnTo>
                    <a:pt x="60" y="58"/>
                  </a:lnTo>
                  <a:lnTo>
                    <a:pt x="27" y="76"/>
                  </a:lnTo>
                  <a:lnTo>
                    <a:pt x="0" y="35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7" name="Freeform 193"/>
            <p:cNvSpPr>
              <a:spLocks/>
            </p:cNvSpPr>
            <p:nvPr/>
          </p:nvSpPr>
          <p:spPr bwMode="auto">
            <a:xfrm>
              <a:off x="3370" y="2207"/>
              <a:ext cx="300" cy="314"/>
            </a:xfrm>
            <a:custGeom>
              <a:avLst/>
              <a:gdLst>
                <a:gd name="T0" fmla="*/ 0 w 307"/>
                <a:gd name="T1" fmla="*/ 8 h 334"/>
                <a:gd name="T2" fmla="*/ 7 w 307"/>
                <a:gd name="T3" fmla="*/ 0 h 334"/>
                <a:gd name="T4" fmla="*/ 30 w 307"/>
                <a:gd name="T5" fmla="*/ 22 h 334"/>
                <a:gd name="T6" fmla="*/ 59 w 307"/>
                <a:gd name="T7" fmla="*/ 4 h 334"/>
                <a:gd name="T8" fmla="*/ 59 w 307"/>
                <a:gd name="T9" fmla="*/ 22 h 334"/>
                <a:gd name="T10" fmla="*/ 73 w 307"/>
                <a:gd name="T11" fmla="*/ 25 h 334"/>
                <a:gd name="T12" fmla="*/ 75 w 307"/>
                <a:gd name="T13" fmla="*/ 45 h 334"/>
                <a:gd name="T14" fmla="*/ 115 w 307"/>
                <a:gd name="T15" fmla="*/ 67 h 334"/>
                <a:gd name="T16" fmla="*/ 152 w 307"/>
                <a:gd name="T17" fmla="*/ 59 h 334"/>
                <a:gd name="T18" fmla="*/ 149 w 307"/>
                <a:gd name="T19" fmla="*/ 49 h 334"/>
                <a:gd name="T20" fmla="*/ 196 w 307"/>
                <a:gd name="T21" fmla="*/ 29 h 334"/>
                <a:gd name="T22" fmla="*/ 260 w 307"/>
                <a:gd name="T23" fmla="*/ 67 h 334"/>
                <a:gd name="T24" fmla="*/ 264 w 307"/>
                <a:gd name="T25" fmla="*/ 82 h 334"/>
                <a:gd name="T26" fmla="*/ 252 w 307"/>
                <a:gd name="T27" fmla="*/ 116 h 334"/>
                <a:gd name="T28" fmla="*/ 252 w 307"/>
                <a:gd name="T29" fmla="*/ 164 h 334"/>
                <a:gd name="T30" fmla="*/ 271 w 307"/>
                <a:gd name="T31" fmla="*/ 178 h 334"/>
                <a:gd name="T32" fmla="*/ 256 w 307"/>
                <a:gd name="T33" fmla="*/ 200 h 334"/>
                <a:gd name="T34" fmla="*/ 292 w 307"/>
                <a:gd name="T35" fmla="*/ 255 h 334"/>
                <a:gd name="T36" fmla="*/ 269 w 307"/>
                <a:gd name="T37" fmla="*/ 294 h 334"/>
                <a:gd name="T38" fmla="*/ 202 w 307"/>
                <a:gd name="T39" fmla="*/ 280 h 334"/>
                <a:gd name="T40" fmla="*/ 191 w 307"/>
                <a:gd name="T41" fmla="*/ 255 h 334"/>
                <a:gd name="T42" fmla="*/ 146 w 307"/>
                <a:gd name="T43" fmla="*/ 264 h 334"/>
                <a:gd name="T44" fmla="*/ 111 w 307"/>
                <a:gd name="T45" fmla="*/ 241 h 334"/>
                <a:gd name="T46" fmla="*/ 88 w 307"/>
                <a:gd name="T47" fmla="*/ 196 h 334"/>
                <a:gd name="T48" fmla="*/ 71 w 307"/>
                <a:gd name="T49" fmla="*/ 187 h 334"/>
                <a:gd name="T50" fmla="*/ 67 w 307"/>
                <a:gd name="T51" fmla="*/ 199 h 334"/>
                <a:gd name="T52" fmla="*/ 48 w 307"/>
                <a:gd name="T53" fmla="*/ 152 h 334"/>
                <a:gd name="T54" fmla="*/ 19 w 307"/>
                <a:gd name="T55" fmla="*/ 124 h 334"/>
                <a:gd name="T56" fmla="*/ 32 w 307"/>
                <a:gd name="T57" fmla="*/ 82 h 334"/>
                <a:gd name="T58" fmla="*/ 21 w 307"/>
                <a:gd name="T59" fmla="*/ 77 h 334"/>
                <a:gd name="T60" fmla="*/ 9 w 307"/>
                <a:gd name="T61" fmla="*/ 53 h 334"/>
                <a:gd name="T62" fmla="*/ 0 w 307"/>
                <a:gd name="T63" fmla="*/ 8 h 33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07" h="334">
                  <a:moveTo>
                    <a:pt x="0" y="8"/>
                  </a:moveTo>
                  <a:lnTo>
                    <a:pt x="7" y="0"/>
                  </a:lnTo>
                  <a:lnTo>
                    <a:pt x="32" y="24"/>
                  </a:lnTo>
                  <a:lnTo>
                    <a:pt x="61" y="4"/>
                  </a:lnTo>
                  <a:lnTo>
                    <a:pt x="61" y="24"/>
                  </a:lnTo>
                  <a:lnTo>
                    <a:pt x="77" y="29"/>
                  </a:lnTo>
                  <a:lnTo>
                    <a:pt x="79" y="51"/>
                  </a:lnTo>
                  <a:lnTo>
                    <a:pt x="121" y="75"/>
                  </a:lnTo>
                  <a:lnTo>
                    <a:pt x="160" y="67"/>
                  </a:lnTo>
                  <a:lnTo>
                    <a:pt x="156" y="55"/>
                  </a:lnTo>
                  <a:lnTo>
                    <a:pt x="206" y="33"/>
                  </a:lnTo>
                  <a:lnTo>
                    <a:pt x="272" y="75"/>
                  </a:lnTo>
                  <a:lnTo>
                    <a:pt x="276" y="93"/>
                  </a:lnTo>
                  <a:lnTo>
                    <a:pt x="264" y="131"/>
                  </a:lnTo>
                  <a:lnTo>
                    <a:pt x="264" y="185"/>
                  </a:lnTo>
                  <a:lnTo>
                    <a:pt x="283" y="201"/>
                  </a:lnTo>
                  <a:lnTo>
                    <a:pt x="268" y="227"/>
                  </a:lnTo>
                  <a:lnTo>
                    <a:pt x="306" y="288"/>
                  </a:lnTo>
                  <a:lnTo>
                    <a:pt x="281" y="333"/>
                  </a:lnTo>
                  <a:lnTo>
                    <a:pt x="212" y="317"/>
                  </a:lnTo>
                  <a:lnTo>
                    <a:pt x="200" y="288"/>
                  </a:lnTo>
                  <a:lnTo>
                    <a:pt x="152" y="299"/>
                  </a:lnTo>
                  <a:lnTo>
                    <a:pt x="117" y="272"/>
                  </a:lnTo>
                  <a:lnTo>
                    <a:pt x="92" y="221"/>
                  </a:lnTo>
                  <a:lnTo>
                    <a:pt x="75" y="212"/>
                  </a:lnTo>
                  <a:lnTo>
                    <a:pt x="71" y="225"/>
                  </a:lnTo>
                  <a:lnTo>
                    <a:pt x="50" y="172"/>
                  </a:lnTo>
                  <a:lnTo>
                    <a:pt x="19" y="140"/>
                  </a:lnTo>
                  <a:lnTo>
                    <a:pt x="34" y="93"/>
                  </a:lnTo>
                  <a:lnTo>
                    <a:pt x="21" y="87"/>
                  </a:lnTo>
                  <a:lnTo>
                    <a:pt x="9" y="60"/>
                  </a:lnTo>
                  <a:lnTo>
                    <a:pt x="0" y="8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8" name="Freeform 194"/>
            <p:cNvSpPr>
              <a:spLocks/>
            </p:cNvSpPr>
            <p:nvPr/>
          </p:nvSpPr>
          <p:spPr bwMode="auto">
            <a:xfrm>
              <a:off x="3283" y="2266"/>
              <a:ext cx="160" cy="171"/>
            </a:xfrm>
            <a:custGeom>
              <a:avLst/>
              <a:gdLst>
                <a:gd name="T0" fmla="*/ 0 w 164"/>
                <a:gd name="T1" fmla="*/ 77 h 184"/>
                <a:gd name="T2" fmla="*/ 8 w 164"/>
                <a:gd name="T3" fmla="*/ 98 h 184"/>
                <a:gd name="T4" fmla="*/ 78 w 164"/>
                <a:gd name="T5" fmla="*/ 132 h 184"/>
                <a:gd name="T6" fmla="*/ 78 w 164"/>
                <a:gd name="T7" fmla="*/ 146 h 184"/>
                <a:gd name="T8" fmla="*/ 98 w 164"/>
                <a:gd name="T9" fmla="*/ 155 h 184"/>
                <a:gd name="T10" fmla="*/ 123 w 164"/>
                <a:gd name="T11" fmla="*/ 158 h 184"/>
                <a:gd name="T12" fmla="*/ 146 w 164"/>
                <a:gd name="T13" fmla="*/ 140 h 184"/>
                <a:gd name="T14" fmla="*/ 155 w 164"/>
                <a:gd name="T15" fmla="*/ 140 h 184"/>
                <a:gd name="T16" fmla="*/ 135 w 164"/>
                <a:gd name="T17" fmla="*/ 96 h 184"/>
                <a:gd name="T18" fmla="*/ 104 w 164"/>
                <a:gd name="T19" fmla="*/ 69 h 184"/>
                <a:gd name="T20" fmla="*/ 119 w 164"/>
                <a:gd name="T21" fmla="*/ 27 h 184"/>
                <a:gd name="T22" fmla="*/ 106 w 164"/>
                <a:gd name="T23" fmla="*/ 22 h 184"/>
                <a:gd name="T24" fmla="*/ 98 w 164"/>
                <a:gd name="T25" fmla="*/ 0 h 184"/>
                <a:gd name="T26" fmla="*/ 60 w 164"/>
                <a:gd name="T27" fmla="*/ 0 h 184"/>
                <a:gd name="T28" fmla="*/ 44 w 164"/>
                <a:gd name="T29" fmla="*/ 18 h 184"/>
                <a:gd name="T30" fmla="*/ 37 w 164"/>
                <a:gd name="T31" fmla="*/ 54 h 184"/>
                <a:gd name="T32" fmla="*/ 0 w 164"/>
                <a:gd name="T33" fmla="*/ 77 h 18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4" h="184">
                  <a:moveTo>
                    <a:pt x="0" y="89"/>
                  </a:moveTo>
                  <a:lnTo>
                    <a:pt x="8" y="113"/>
                  </a:lnTo>
                  <a:lnTo>
                    <a:pt x="82" y="153"/>
                  </a:lnTo>
                  <a:lnTo>
                    <a:pt x="82" y="169"/>
                  </a:lnTo>
                  <a:lnTo>
                    <a:pt x="102" y="180"/>
                  </a:lnTo>
                  <a:lnTo>
                    <a:pt x="129" y="183"/>
                  </a:lnTo>
                  <a:lnTo>
                    <a:pt x="154" y="162"/>
                  </a:lnTo>
                  <a:lnTo>
                    <a:pt x="163" y="162"/>
                  </a:lnTo>
                  <a:lnTo>
                    <a:pt x="141" y="111"/>
                  </a:lnTo>
                  <a:lnTo>
                    <a:pt x="110" y="80"/>
                  </a:lnTo>
                  <a:lnTo>
                    <a:pt x="125" y="31"/>
                  </a:lnTo>
                  <a:lnTo>
                    <a:pt x="112" y="26"/>
                  </a:lnTo>
                  <a:lnTo>
                    <a:pt x="102" y="0"/>
                  </a:lnTo>
                  <a:lnTo>
                    <a:pt x="63" y="0"/>
                  </a:lnTo>
                  <a:lnTo>
                    <a:pt x="46" y="20"/>
                  </a:lnTo>
                  <a:lnTo>
                    <a:pt x="39" y="62"/>
                  </a:lnTo>
                  <a:lnTo>
                    <a:pt x="0" y="89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9" name="Freeform 195"/>
            <p:cNvSpPr>
              <a:spLocks/>
            </p:cNvSpPr>
            <p:nvPr/>
          </p:nvSpPr>
          <p:spPr bwMode="auto">
            <a:xfrm>
              <a:off x="3383" y="2435"/>
              <a:ext cx="27" cy="18"/>
            </a:xfrm>
            <a:custGeom>
              <a:avLst/>
              <a:gdLst>
                <a:gd name="T0" fmla="*/ 0 w 28"/>
                <a:gd name="T1" fmla="*/ 0 h 20"/>
                <a:gd name="T2" fmla="*/ 12 w 28"/>
                <a:gd name="T3" fmla="*/ 15 h 20"/>
                <a:gd name="T4" fmla="*/ 25 w 28"/>
                <a:gd name="T5" fmla="*/ 4 h 20"/>
                <a:gd name="T6" fmla="*/ 0 w 28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20">
                  <a:moveTo>
                    <a:pt x="0" y="0"/>
                  </a:moveTo>
                  <a:lnTo>
                    <a:pt x="12" y="19"/>
                  </a:lnTo>
                  <a:lnTo>
                    <a:pt x="27" y="4"/>
                  </a:lnTo>
                  <a:lnTo>
                    <a:pt x="0" y="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0" name="Freeform 196"/>
            <p:cNvSpPr>
              <a:spLocks/>
            </p:cNvSpPr>
            <p:nvPr/>
          </p:nvSpPr>
          <p:spPr bwMode="auto">
            <a:xfrm>
              <a:off x="3216" y="2350"/>
              <a:ext cx="26" cy="81"/>
            </a:xfrm>
            <a:custGeom>
              <a:avLst/>
              <a:gdLst>
                <a:gd name="T0" fmla="*/ 0 w 27"/>
                <a:gd name="T1" fmla="*/ 37 h 87"/>
                <a:gd name="T2" fmla="*/ 12 w 27"/>
                <a:gd name="T3" fmla="*/ 74 h 87"/>
                <a:gd name="T4" fmla="*/ 13 w 27"/>
                <a:gd name="T5" fmla="*/ 72 h 87"/>
                <a:gd name="T6" fmla="*/ 20 w 27"/>
                <a:gd name="T7" fmla="*/ 33 h 87"/>
                <a:gd name="T8" fmla="*/ 12 w 27"/>
                <a:gd name="T9" fmla="*/ 37 h 87"/>
                <a:gd name="T10" fmla="*/ 13 w 27"/>
                <a:gd name="T11" fmla="*/ 19 h 87"/>
                <a:gd name="T12" fmla="*/ 20 w 27"/>
                <a:gd name="T13" fmla="*/ 9 h 87"/>
                <a:gd name="T14" fmla="*/ 24 w 27"/>
                <a:gd name="T15" fmla="*/ 0 h 87"/>
                <a:gd name="T16" fmla="*/ 14 w 27"/>
                <a:gd name="T17" fmla="*/ 2 h 87"/>
                <a:gd name="T18" fmla="*/ 0 w 27"/>
                <a:gd name="T19" fmla="*/ 37 h 8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7" h="87">
                  <a:moveTo>
                    <a:pt x="0" y="43"/>
                  </a:moveTo>
                  <a:lnTo>
                    <a:pt x="12" y="86"/>
                  </a:lnTo>
                  <a:lnTo>
                    <a:pt x="14" y="83"/>
                  </a:lnTo>
                  <a:lnTo>
                    <a:pt x="22" y="38"/>
                  </a:lnTo>
                  <a:lnTo>
                    <a:pt x="12" y="43"/>
                  </a:lnTo>
                  <a:lnTo>
                    <a:pt x="14" y="22"/>
                  </a:lnTo>
                  <a:lnTo>
                    <a:pt x="22" y="11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0" y="43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1" name="Freeform 197"/>
            <p:cNvSpPr>
              <a:spLocks/>
            </p:cNvSpPr>
            <p:nvPr/>
          </p:nvSpPr>
          <p:spPr bwMode="auto">
            <a:xfrm>
              <a:off x="2551" y="2796"/>
              <a:ext cx="93" cy="120"/>
            </a:xfrm>
            <a:custGeom>
              <a:avLst/>
              <a:gdLst>
                <a:gd name="T0" fmla="*/ 0 w 95"/>
                <a:gd name="T1" fmla="*/ 74 h 128"/>
                <a:gd name="T2" fmla="*/ 2 w 95"/>
                <a:gd name="T3" fmla="*/ 56 h 128"/>
                <a:gd name="T4" fmla="*/ 4 w 95"/>
                <a:gd name="T5" fmla="*/ 40 h 128"/>
                <a:gd name="T6" fmla="*/ 12 w 95"/>
                <a:gd name="T7" fmla="*/ 40 h 128"/>
                <a:gd name="T8" fmla="*/ 8 w 95"/>
                <a:gd name="T9" fmla="*/ 9 h 128"/>
                <a:gd name="T10" fmla="*/ 35 w 95"/>
                <a:gd name="T11" fmla="*/ 0 h 128"/>
                <a:gd name="T12" fmla="*/ 52 w 95"/>
                <a:gd name="T13" fmla="*/ 6 h 128"/>
                <a:gd name="T14" fmla="*/ 60 w 95"/>
                <a:gd name="T15" fmla="*/ 18 h 128"/>
                <a:gd name="T16" fmla="*/ 90 w 95"/>
                <a:gd name="T17" fmla="*/ 22 h 128"/>
                <a:gd name="T18" fmla="*/ 83 w 95"/>
                <a:gd name="T19" fmla="*/ 101 h 128"/>
                <a:gd name="T20" fmla="*/ 14 w 95"/>
                <a:gd name="T21" fmla="*/ 112 h 128"/>
                <a:gd name="T22" fmla="*/ 16 w 95"/>
                <a:gd name="T23" fmla="*/ 86 h 128"/>
                <a:gd name="T24" fmla="*/ 0 w 95"/>
                <a:gd name="T25" fmla="*/ 74 h 1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5" h="128">
                  <a:moveTo>
                    <a:pt x="0" y="84"/>
                  </a:moveTo>
                  <a:lnTo>
                    <a:pt x="2" y="64"/>
                  </a:lnTo>
                  <a:lnTo>
                    <a:pt x="4" y="46"/>
                  </a:lnTo>
                  <a:lnTo>
                    <a:pt x="12" y="46"/>
                  </a:lnTo>
                  <a:lnTo>
                    <a:pt x="8" y="11"/>
                  </a:lnTo>
                  <a:lnTo>
                    <a:pt x="37" y="0"/>
                  </a:lnTo>
                  <a:lnTo>
                    <a:pt x="54" y="6"/>
                  </a:lnTo>
                  <a:lnTo>
                    <a:pt x="62" y="20"/>
                  </a:lnTo>
                  <a:lnTo>
                    <a:pt x="94" y="24"/>
                  </a:lnTo>
                  <a:lnTo>
                    <a:pt x="87" y="115"/>
                  </a:lnTo>
                  <a:lnTo>
                    <a:pt x="14" y="127"/>
                  </a:lnTo>
                  <a:lnTo>
                    <a:pt x="16" y="98"/>
                  </a:lnTo>
                  <a:lnTo>
                    <a:pt x="0" y="84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2" name="Freeform 198"/>
            <p:cNvSpPr>
              <a:spLocks/>
            </p:cNvSpPr>
            <p:nvPr/>
          </p:nvSpPr>
          <p:spPr bwMode="auto">
            <a:xfrm>
              <a:off x="3227" y="2346"/>
              <a:ext cx="69" cy="91"/>
            </a:xfrm>
            <a:custGeom>
              <a:avLst/>
              <a:gdLst>
                <a:gd name="T0" fmla="*/ 0 w 71"/>
                <a:gd name="T1" fmla="*/ 40 h 97"/>
                <a:gd name="T2" fmla="*/ 2 w 71"/>
                <a:gd name="T3" fmla="*/ 23 h 97"/>
                <a:gd name="T4" fmla="*/ 10 w 71"/>
                <a:gd name="T5" fmla="*/ 13 h 97"/>
                <a:gd name="T6" fmla="*/ 25 w 71"/>
                <a:gd name="T7" fmla="*/ 22 h 97"/>
                <a:gd name="T8" fmla="*/ 57 w 71"/>
                <a:gd name="T9" fmla="*/ 0 h 97"/>
                <a:gd name="T10" fmla="*/ 66 w 71"/>
                <a:gd name="T11" fmla="*/ 23 h 97"/>
                <a:gd name="T12" fmla="*/ 31 w 71"/>
                <a:gd name="T13" fmla="*/ 37 h 97"/>
                <a:gd name="T14" fmla="*/ 48 w 71"/>
                <a:gd name="T15" fmla="*/ 54 h 97"/>
                <a:gd name="T16" fmla="*/ 40 w 71"/>
                <a:gd name="T17" fmla="*/ 68 h 97"/>
                <a:gd name="T18" fmla="*/ 19 w 71"/>
                <a:gd name="T19" fmla="*/ 84 h 97"/>
                <a:gd name="T20" fmla="*/ 2 w 71"/>
                <a:gd name="T21" fmla="*/ 78 h 97"/>
                <a:gd name="T22" fmla="*/ 10 w 71"/>
                <a:gd name="T23" fmla="*/ 37 h 97"/>
                <a:gd name="T24" fmla="*/ 0 w 71"/>
                <a:gd name="T25" fmla="*/ 40 h 9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1" h="97">
                  <a:moveTo>
                    <a:pt x="0" y="46"/>
                  </a:moveTo>
                  <a:lnTo>
                    <a:pt x="2" y="26"/>
                  </a:lnTo>
                  <a:lnTo>
                    <a:pt x="10" y="15"/>
                  </a:lnTo>
                  <a:lnTo>
                    <a:pt x="27" y="24"/>
                  </a:lnTo>
                  <a:lnTo>
                    <a:pt x="61" y="0"/>
                  </a:lnTo>
                  <a:lnTo>
                    <a:pt x="70" y="26"/>
                  </a:lnTo>
                  <a:lnTo>
                    <a:pt x="33" y="42"/>
                  </a:lnTo>
                  <a:lnTo>
                    <a:pt x="50" y="62"/>
                  </a:lnTo>
                  <a:lnTo>
                    <a:pt x="42" y="78"/>
                  </a:lnTo>
                  <a:lnTo>
                    <a:pt x="21" y="96"/>
                  </a:lnTo>
                  <a:lnTo>
                    <a:pt x="2" y="89"/>
                  </a:lnTo>
                  <a:lnTo>
                    <a:pt x="10" y="42"/>
                  </a:lnTo>
                  <a:lnTo>
                    <a:pt x="0" y="46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3" name="Freeform 199"/>
            <p:cNvSpPr>
              <a:spLocks/>
            </p:cNvSpPr>
            <p:nvPr/>
          </p:nvSpPr>
          <p:spPr bwMode="auto">
            <a:xfrm>
              <a:off x="3216" y="2912"/>
              <a:ext cx="122" cy="175"/>
            </a:xfrm>
            <a:custGeom>
              <a:avLst/>
              <a:gdLst>
                <a:gd name="T0" fmla="*/ 0 w 125"/>
                <a:gd name="T1" fmla="*/ 11 h 185"/>
                <a:gd name="T2" fmla="*/ 14 w 125"/>
                <a:gd name="T3" fmla="*/ 44 h 185"/>
                <a:gd name="T4" fmla="*/ 0 w 125"/>
                <a:gd name="T5" fmla="*/ 77 h 185"/>
                <a:gd name="T6" fmla="*/ 12 w 125"/>
                <a:gd name="T7" fmla="*/ 87 h 185"/>
                <a:gd name="T8" fmla="*/ 2 w 125"/>
                <a:gd name="T9" fmla="*/ 98 h 185"/>
                <a:gd name="T10" fmla="*/ 80 w 125"/>
                <a:gd name="T11" fmla="*/ 165 h 185"/>
                <a:gd name="T12" fmla="*/ 111 w 125"/>
                <a:gd name="T13" fmla="*/ 111 h 185"/>
                <a:gd name="T14" fmla="*/ 103 w 125"/>
                <a:gd name="T15" fmla="*/ 96 h 185"/>
                <a:gd name="T16" fmla="*/ 103 w 125"/>
                <a:gd name="T17" fmla="*/ 31 h 185"/>
                <a:gd name="T18" fmla="*/ 118 w 125"/>
                <a:gd name="T19" fmla="*/ 11 h 185"/>
                <a:gd name="T20" fmla="*/ 74 w 125"/>
                <a:gd name="T21" fmla="*/ 20 h 185"/>
                <a:gd name="T22" fmla="*/ 24 w 125"/>
                <a:gd name="T23" fmla="*/ 0 h 185"/>
                <a:gd name="T24" fmla="*/ 0 w 125"/>
                <a:gd name="T25" fmla="*/ 11 h 1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5" h="185">
                  <a:moveTo>
                    <a:pt x="0" y="13"/>
                  </a:moveTo>
                  <a:lnTo>
                    <a:pt x="14" y="50"/>
                  </a:lnTo>
                  <a:lnTo>
                    <a:pt x="0" y="86"/>
                  </a:lnTo>
                  <a:lnTo>
                    <a:pt x="12" y="97"/>
                  </a:lnTo>
                  <a:lnTo>
                    <a:pt x="2" y="110"/>
                  </a:lnTo>
                  <a:lnTo>
                    <a:pt x="84" y="184"/>
                  </a:lnTo>
                  <a:lnTo>
                    <a:pt x="117" y="124"/>
                  </a:lnTo>
                  <a:lnTo>
                    <a:pt x="109" y="108"/>
                  </a:lnTo>
                  <a:lnTo>
                    <a:pt x="109" y="35"/>
                  </a:lnTo>
                  <a:lnTo>
                    <a:pt x="124" y="13"/>
                  </a:lnTo>
                  <a:lnTo>
                    <a:pt x="78" y="22"/>
                  </a:lnTo>
                  <a:lnTo>
                    <a:pt x="26" y="0"/>
                  </a:lnTo>
                  <a:lnTo>
                    <a:pt x="0" y="13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4" name="Freeform 200"/>
            <p:cNvSpPr>
              <a:spLocks/>
            </p:cNvSpPr>
            <p:nvPr/>
          </p:nvSpPr>
          <p:spPr bwMode="auto">
            <a:xfrm>
              <a:off x="3409" y="2420"/>
              <a:ext cx="30" cy="32"/>
            </a:xfrm>
            <a:custGeom>
              <a:avLst/>
              <a:gdLst>
                <a:gd name="T0" fmla="*/ 0 w 30"/>
                <a:gd name="T1" fmla="*/ 16 h 33"/>
                <a:gd name="T2" fmla="*/ 22 w 30"/>
                <a:gd name="T3" fmla="*/ 0 h 33"/>
                <a:gd name="T4" fmla="*/ 29 w 30"/>
                <a:gd name="T5" fmla="*/ 30 h 33"/>
                <a:gd name="T6" fmla="*/ 0 w 30"/>
                <a:gd name="T7" fmla="*/ 16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33">
                  <a:moveTo>
                    <a:pt x="0" y="18"/>
                  </a:moveTo>
                  <a:lnTo>
                    <a:pt x="22" y="0"/>
                  </a:lnTo>
                  <a:lnTo>
                    <a:pt x="29" y="32"/>
                  </a:lnTo>
                  <a:lnTo>
                    <a:pt x="0" y="18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5" name="Freeform 201"/>
            <p:cNvSpPr>
              <a:spLocks/>
            </p:cNvSpPr>
            <p:nvPr/>
          </p:nvSpPr>
          <p:spPr bwMode="auto">
            <a:xfrm>
              <a:off x="3227" y="2318"/>
              <a:ext cx="29" cy="35"/>
            </a:xfrm>
            <a:custGeom>
              <a:avLst/>
              <a:gdLst>
                <a:gd name="T0" fmla="*/ 0 w 30"/>
                <a:gd name="T1" fmla="*/ 31 h 39"/>
                <a:gd name="T2" fmla="*/ 11 w 30"/>
                <a:gd name="T3" fmla="*/ 28 h 39"/>
                <a:gd name="T4" fmla="*/ 27 w 30"/>
                <a:gd name="T5" fmla="*/ 9 h 39"/>
                <a:gd name="T6" fmla="*/ 15 w 30"/>
                <a:gd name="T7" fmla="*/ 0 h 39"/>
                <a:gd name="T8" fmla="*/ 0 w 30"/>
                <a:gd name="T9" fmla="*/ 31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39">
                  <a:moveTo>
                    <a:pt x="0" y="38"/>
                  </a:moveTo>
                  <a:lnTo>
                    <a:pt x="11" y="35"/>
                  </a:lnTo>
                  <a:lnTo>
                    <a:pt x="29" y="11"/>
                  </a:lnTo>
                  <a:lnTo>
                    <a:pt x="17" y="0"/>
                  </a:lnTo>
                  <a:lnTo>
                    <a:pt x="0" y="38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6" name="Freeform 202"/>
            <p:cNvSpPr>
              <a:spLocks/>
            </p:cNvSpPr>
            <p:nvPr/>
          </p:nvSpPr>
          <p:spPr bwMode="auto">
            <a:xfrm>
              <a:off x="2504" y="2842"/>
              <a:ext cx="67" cy="74"/>
            </a:xfrm>
            <a:custGeom>
              <a:avLst/>
              <a:gdLst>
                <a:gd name="T0" fmla="*/ 0 w 68"/>
                <a:gd name="T1" fmla="*/ 24 h 80"/>
                <a:gd name="T2" fmla="*/ 20 w 68"/>
                <a:gd name="T3" fmla="*/ 0 h 80"/>
                <a:gd name="T4" fmla="*/ 31 w 68"/>
                <a:gd name="T5" fmla="*/ 0 h 80"/>
                <a:gd name="T6" fmla="*/ 31 w 68"/>
                <a:gd name="T7" fmla="*/ 17 h 80"/>
                <a:gd name="T8" fmla="*/ 48 w 68"/>
                <a:gd name="T9" fmla="*/ 15 h 80"/>
                <a:gd name="T10" fmla="*/ 46 w 68"/>
                <a:gd name="T11" fmla="*/ 31 h 80"/>
                <a:gd name="T12" fmla="*/ 65 w 68"/>
                <a:gd name="T13" fmla="*/ 43 h 80"/>
                <a:gd name="T14" fmla="*/ 60 w 68"/>
                <a:gd name="T15" fmla="*/ 68 h 80"/>
                <a:gd name="T16" fmla="*/ 0 w 68"/>
                <a:gd name="T17" fmla="*/ 24 h 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8" h="80">
                  <a:moveTo>
                    <a:pt x="0" y="28"/>
                  </a:moveTo>
                  <a:lnTo>
                    <a:pt x="20" y="0"/>
                  </a:lnTo>
                  <a:lnTo>
                    <a:pt x="31" y="0"/>
                  </a:lnTo>
                  <a:lnTo>
                    <a:pt x="31" y="19"/>
                  </a:lnTo>
                  <a:lnTo>
                    <a:pt x="50" y="17"/>
                  </a:lnTo>
                  <a:lnTo>
                    <a:pt x="48" y="37"/>
                  </a:lnTo>
                  <a:lnTo>
                    <a:pt x="67" y="50"/>
                  </a:lnTo>
                  <a:lnTo>
                    <a:pt x="62" y="79"/>
                  </a:lnTo>
                  <a:lnTo>
                    <a:pt x="0" y="28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7" name="Freeform 203"/>
            <p:cNvSpPr>
              <a:spLocks/>
            </p:cNvSpPr>
            <p:nvPr/>
          </p:nvSpPr>
          <p:spPr bwMode="auto">
            <a:xfrm>
              <a:off x="2828" y="2355"/>
              <a:ext cx="248" cy="276"/>
            </a:xfrm>
            <a:custGeom>
              <a:avLst/>
              <a:gdLst>
                <a:gd name="T0" fmla="*/ 0 w 255"/>
                <a:gd name="T1" fmla="*/ 134 h 292"/>
                <a:gd name="T2" fmla="*/ 2 w 255"/>
                <a:gd name="T3" fmla="*/ 53 h 292"/>
                <a:gd name="T4" fmla="*/ 30 w 255"/>
                <a:gd name="T5" fmla="*/ 0 h 292"/>
                <a:gd name="T6" fmla="*/ 89 w 255"/>
                <a:gd name="T7" fmla="*/ 15 h 292"/>
                <a:gd name="T8" fmla="*/ 99 w 255"/>
                <a:gd name="T9" fmla="*/ 33 h 292"/>
                <a:gd name="T10" fmla="*/ 145 w 255"/>
                <a:gd name="T11" fmla="*/ 53 h 292"/>
                <a:gd name="T12" fmla="*/ 160 w 255"/>
                <a:gd name="T13" fmla="*/ 47 h 292"/>
                <a:gd name="T14" fmla="*/ 160 w 255"/>
                <a:gd name="T15" fmla="*/ 17 h 292"/>
                <a:gd name="T16" fmla="*/ 177 w 255"/>
                <a:gd name="T17" fmla="*/ 6 h 292"/>
                <a:gd name="T18" fmla="*/ 240 w 255"/>
                <a:gd name="T19" fmla="*/ 26 h 292"/>
                <a:gd name="T20" fmla="*/ 233 w 255"/>
                <a:gd name="T21" fmla="*/ 59 h 292"/>
                <a:gd name="T22" fmla="*/ 240 w 255"/>
                <a:gd name="T23" fmla="*/ 212 h 292"/>
                <a:gd name="T24" fmla="*/ 240 w 255"/>
                <a:gd name="T25" fmla="*/ 248 h 292"/>
                <a:gd name="T26" fmla="*/ 226 w 255"/>
                <a:gd name="T27" fmla="*/ 248 h 292"/>
                <a:gd name="T28" fmla="*/ 226 w 255"/>
                <a:gd name="T29" fmla="*/ 260 h 292"/>
                <a:gd name="T30" fmla="*/ 103 w 255"/>
                <a:gd name="T31" fmla="*/ 184 h 292"/>
                <a:gd name="T32" fmla="*/ 88 w 255"/>
                <a:gd name="T33" fmla="*/ 192 h 292"/>
                <a:gd name="T34" fmla="*/ 38 w 255"/>
                <a:gd name="T35" fmla="*/ 184 h 292"/>
                <a:gd name="T36" fmla="*/ 0 w 255"/>
                <a:gd name="T37" fmla="*/ 134 h 2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55" h="292">
                  <a:moveTo>
                    <a:pt x="0" y="150"/>
                  </a:moveTo>
                  <a:lnTo>
                    <a:pt x="2" y="59"/>
                  </a:lnTo>
                  <a:lnTo>
                    <a:pt x="32" y="0"/>
                  </a:lnTo>
                  <a:lnTo>
                    <a:pt x="95" y="17"/>
                  </a:lnTo>
                  <a:lnTo>
                    <a:pt x="105" y="37"/>
                  </a:lnTo>
                  <a:lnTo>
                    <a:pt x="153" y="59"/>
                  </a:lnTo>
                  <a:lnTo>
                    <a:pt x="170" y="53"/>
                  </a:lnTo>
                  <a:lnTo>
                    <a:pt x="170" y="19"/>
                  </a:lnTo>
                  <a:lnTo>
                    <a:pt x="187" y="6"/>
                  </a:lnTo>
                  <a:lnTo>
                    <a:pt x="254" y="30"/>
                  </a:lnTo>
                  <a:lnTo>
                    <a:pt x="247" y="66"/>
                  </a:lnTo>
                  <a:lnTo>
                    <a:pt x="254" y="237"/>
                  </a:lnTo>
                  <a:lnTo>
                    <a:pt x="254" y="277"/>
                  </a:lnTo>
                  <a:lnTo>
                    <a:pt x="239" y="277"/>
                  </a:lnTo>
                  <a:lnTo>
                    <a:pt x="239" y="291"/>
                  </a:lnTo>
                  <a:lnTo>
                    <a:pt x="109" y="206"/>
                  </a:lnTo>
                  <a:lnTo>
                    <a:pt x="93" y="215"/>
                  </a:lnTo>
                  <a:lnTo>
                    <a:pt x="40" y="206"/>
                  </a:lnTo>
                  <a:lnTo>
                    <a:pt x="0" y="15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8" name="Freeform 204"/>
            <p:cNvSpPr>
              <a:spLocks/>
            </p:cNvSpPr>
            <p:nvPr/>
          </p:nvSpPr>
          <p:spPr bwMode="auto">
            <a:xfrm>
              <a:off x="3354" y="3228"/>
              <a:ext cx="114" cy="264"/>
            </a:xfrm>
            <a:custGeom>
              <a:avLst/>
              <a:gdLst>
                <a:gd name="T0" fmla="*/ 0 w 117"/>
                <a:gd name="T1" fmla="*/ 176 h 280"/>
                <a:gd name="T2" fmla="*/ 12 w 117"/>
                <a:gd name="T3" fmla="*/ 227 h 280"/>
                <a:gd name="T4" fmla="*/ 32 w 117"/>
                <a:gd name="T5" fmla="*/ 248 h 280"/>
                <a:gd name="T6" fmla="*/ 63 w 117"/>
                <a:gd name="T7" fmla="*/ 227 h 280"/>
                <a:gd name="T8" fmla="*/ 101 w 117"/>
                <a:gd name="T9" fmla="*/ 58 h 280"/>
                <a:gd name="T10" fmla="*/ 110 w 117"/>
                <a:gd name="T11" fmla="*/ 64 h 280"/>
                <a:gd name="T12" fmla="*/ 93 w 117"/>
                <a:gd name="T13" fmla="*/ 0 h 280"/>
                <a:gd name="T14" fmla="*/ 74 w 117"/>
                <a:gd name="T15" fmla="*/ 25 h 280"/>
                <a:gd name="T16" fmla="*/ 74 w 117"/>
                <a:gd name="T17" fmla="*/ 44 h 280"/>
                <a:gd name="T18" fmla="*/ 51 w 117"/>
                <a:gd name="T19" fmla="*/ 64 h 280"/>
                <a:gd name="T20" fmla="*/ 18 w 117"/>
                <a:gd name="T21" fmla="*/ 74 h 280"/>
                <a:gd name="T22" fmla="*/ 12 w 117"/>
                <a:gd name="T23" fmla="*/ 98 h 280"/>
                <a:gd name="T24" fmla="*/ 18 w 117"/>
                <a:gd name="T25" fmla="*/ 139 h 280"/>
                <a:gd name="T26" fmla="*/ 0 w 117"/>
                <a:gd name="T27" fmla="*/ 176 h 2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7" h="280">
                  <a:moveTo>
                    <a:pt x="0" y="198"/>
                  </a:moveTo>
                  <a:lnTo>
                    <a:pt x="12" y="256"/>
                  </a:lnTo>
                  <a:lnTo>
                    <a:pt x="34" y="279"/>
                  </a:lnTo>
                  <a:lnTo>
                    <a:pt x="67" y="256"/>
                  </a:lnTo>
                  <a:lnTo>
                    <a:pt x="107" y="65"/>
                  </a:lnTo>
                  <a:lnTo>
                    <a:pt x="116" y="72"/>
                  </a:lnTo>
                  <a:lnTo>
                    <a:pt x="97" y="0"/>
                  </a:lnTo>
                  <a:lnTo>
                    <a:pt x="78" y="28"/>
                  </a:lnTo>
                  <a:lnTo>
                    <a:pt x="78" y="50"/>
                  </a:lnTo>
                  <a:lnTo>
                    <a:pt x="53" y="72"/>
                  </a:lnTo>
                  <a:lnTo>
                    <a:pt x="18" y="83"/>
                  </a:lnTo>
                  <a:lnTo>
                    <a:pt x="12" y="110"/>
                  </a:lnTo>
                  <a:lnTo>
                    <a:pt x="18" y="156"/>
                  </a:lnTo>
                  <a:lnTo>
                    <a:pt x="0" y="198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9" name="Freeform 205"/>
            <p:cNvSpPr>
              <a:spLocks/>
            </p:cNvSpPr>
            <p:nvPr/>
          </p:nvSpPr>
          <p:spPr bwMode="auto">
            <a:xfrm>
              <a:off x="3195" y="3178"/>
              <a:ext cx="49" cy="146"/>
            </a:xfrm>
            <a:custGeom>
              <a:avLst/>
              <a:gdLst>
                <a:gd name="T0" fmla="*/ 0 w 51"/>
                <a:gd name="T1" fmla="*/ 73 h 158"/>
                <a:gd name="T2" fmla="*/ 6 w 51"/>
                <a:gd name="T3" fmla="*/ 81 h 158"/>
                <a:gd name="T4" fmla="*/ 23 w 51"/>
                <a:gd name="T5" fmla="*/ 88 h 158"/>
                <a:gd name="T6" fmla="*/ 23 w 51"/>
                <a:gd name="T7" fmla="*/ 115 h 158"/>
                <a:gd name="T8" fmla="*/ 36 w 51"/>
                <a:gd name="T9" fmla="*/ 134 h 158"/>
                <a:gd name="T10" fmla="*/ 46 w 51"/>
                <a:gd name="T11" fmla="*/ 95 h 158"/>
                <a:gd name="T12" fmla="*/ 31 w 51"/>
                <a:gd name="T13" fmla="*/ 70 h 158"/>
                <a:gd name="T14" fmla="*/ 36 w 51"/>
                <a:gd name="T15" fmla="*/ 85 h 158"/>
                <a:gd name="T16" fmla="*/ 27 w 51"/>
                <a:gd name="T17" fmla="*/ 83 h 158"/>
                <a:gd name="T18" fmla="*/ 16 w 51"/>
                <a:gd name="T19" fmla="*/ 49 h 158"/>
                <a:gd name="T20" fmla="*/ 14 w 51"/>
                <a:gd name="T21" fmla="*/ 4 h 158"/>
                <a:gd name="T22" fmla="*/ 4 w 51"/>
                <a:gd name="T23" fmla="*/ 0 h 158"/>
                <a:gd name="T24" fmla="*/ 12 w 51"/>
                <a:gd name="T25" fmla="*/ 22 h 158"/>
                <a:gd name="T26" fmla="*/ 0 w 51"/>
                <a:gd name="T27" fmla="*/ 73 h 15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1" h="158">
                  <a:moveTo>
                    <a:pt x="0" y="86"/>
                  </a:moveTo>
                  <a:lnTo>
                    <a:pt x="6" y="95"/>
                  </a:lnTo>
                  <a:lnTo>
                    <a:pt x="25" y="103"/>
                  </a:lnTo>
                  <a:lnTo>
                    <a:pt x="25" y="134"/>
                  </a:lnTo>
                  <a:lnTo>
                    <a:pt x="39" y="157"/>
                  </a:lnTo>
                  <a:lnTo>
                    <a:pt x="50" y="112"/>
                  </a:lnTo>
                  <a:lnTo>
                    <a:pt x="33" y="82"/>
                  </a:lnTo>
                  <a:lnTo>
                    <a:pt x="39" y="100"/>
                  </a:lnTo>
                  <a:lnTo>
                    <a:pt x="29" y="97"/>
                  </a:lnTo>
                  <a:lnTo>
                    <a:pt x="18" y="57"/>
                  </a:lnTo>
                  <a:lnTo>
                    <a:pt x="16" y="4"/>
                  </a:lnTo>
                  <a:lnTo>
                    <a:pt x="4" y="0"/>
                  </a:lnTo>
                  <a:lnTo>
                    <a:pt x="14" y="26"/>
                  </a:lnTo>
                  <a:lnTo>
                    <a:pt x="0" y="86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0" name="Freeform 206"/>
            <p:cNvSpPr>
              <a:spLocks/>
            </p:cNvSpPr>
            <p:nvPr/>
          </p:nvSpPr>
          <p:spPr bwMode="auto">
            <a:xfrm>
              <a:off x="2499" y="2521"/>
              <a:ext cx="252" cy="287"/>
            </a:xfrm>
            <a:custGeom>
              <a:avLst/>
              <a:gdLst>
                <a:gd name="T0" fmla="*/ 0 w 259"/>
                <a:gd name="T1" fmla="*/ 186 h 306"/>
                <a:gd name="T2" fmla="*/ 10 w 259"/>
                <a:gd name="T3" fmla="*/ 166 h 306"/>
                <a:gd name="T4" fmla="*/ 20 w 259"/>
                <a:gd name="T5" fmla="*/ 177 h 306"/>
                <a:gd name="T6" fmla="*/ 95 w 259"/>
                <a:gd name="T7" fmla="*/ 173 h 306"/>
                <a:gd name="T8" fmla="*/ 83 w 259"/>
                <a:gd name="T9" fmla="*/ 0 h 306"/>
                <a:gd name="T10" fmla="*/ 108 w 259"/>
                <a:gd name="T11" fmla="*/ 0 h 306"/>
                <a:gd name="T12" fmla="*/ 230 w 259"/>
                <a:gd name="T13" fmla="*/ 94 h 306"/>
                <a:gd name="T14" fmla="*/ 230 w 259"/>
                <a:gd name="T15" fmla="*/ 110 h 306"/>
                <a:gd name="T16" fmla="*/ 241 w 259"/>
                <a:gd name="T17" fmla="*/ 108 h 306"/>
                <a:gd name="T18" fmla="*/ 244 w 259"/>
                <a:gd name="T19" fmla="*/ 164 h 306"/>
                <a:gd name="T20" fmla="*/ 232 w 259"/>
                <a:gd name="T21" fmla="*/ 176 h 306"/>
                <a:gd name="T22" fmla="*/ 185 w 259"/>
                <a:gd name="T23" fmla="*/ 182 h 306"/>
                <a:gd name="T24" fmla="*/ 123 w 259"/>
                <a:gd name="T25" fmla="*/ 213 h 306"/>
                <a:gd name="T26" fmla="*/ 102 w 259"/>
                <a:gd name="T27" fmla="*/ 264 h 306"/>
                <a:gd name="T28" fmla="*/ 88 w 259"/>
                <a:gd name="T29" fmla="*/ 258 h 306"/>
                <a:gd name="T30" fmla="*/ 60 w 259"/>
                <a:gd name="T31" fmla="*/ 268 h 306"/>
                <a:gd name="T32" fmla="*/ 47 w 259"/>
                <a:gd name="T33" fmla="*/ 227 h 306"/>
                <a:gd name="T34" fmla="*/ 20 w 259"/>
                <a:gd name="T35" fmla="*/ 236 h 306"/>
                <a:gd name="T36" fmla="*/ 12 w 259"/>
                <a:gd name="T37" fmla="*/ 227 h 306"/>
                <a:gd name="T38" fmla="*/ 0 w 259"/>
                <a:gd name="T39" fmla="*/ 186 h 30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9" h="306">
                  <a:moveTo>
                    <a:pt x="0" y="211"/>
                  </a:moveTo>
                  <a:lnTo>
                    <a:pt x="10" y="189"/>
                  </a:lnTo>
                  <a:lnTo>
                    <a:pt x="22" y="202"/>
                  </a:lnTo>
                  <a:lnTo>
                    <a:pt x="101" y="196"/>
                  </a:lnTo>
                  <a:lnTo>
                    <a:pt x="87" y="0"/>
                  </a:lnTo>
                  <a:lnTo>
                    <a:pt x="114" y="0"/>
                  </a:lnTo>
                  <a:lnTo>
                    <a:pt x="243" y="107"/>
                  </a:lnTo>
                  <a:lnTo>
                    <a:pt x="243" y="125"/>
                  </a:lnTo>
                  <a:lnTo>
                    <a:pt x="255" y="123"/>
                  </a:lnTo>
                  <a:lnTo>
                    <a:pt x="258" y="187"/>
                  </a:lnTo>
                  <a:lnTo>
                    <a:pt x="245" y="200"/>
                  </a:lnTo>
                  <a:lnTo>
                    <a:pt x="195" y="207"/>
                  </a:lnTo>
                  <a:lnTo>
                    <a:pt x="129" y="242"/>
                  </a:lnTo>
                  <a:lnTo>
                    <a:pt x="108" y="300"/>
                  </a:lnTo>
                  <a:lnTo>
                    <a:pt x="93" y="293"/>
                  </a:lnTo>
                  <a:lnTo>
                    <a:pt x="64" y="305"/>
                  </a:lnTo>
                  <a:lnTo>
                    <a:pt x="49" y="258"/>
                  </a:lnTo>
                  <a:lnTo>
                    <a:pt x="22" y="269"/>
                  </a:lnTo>
                  <a:lnTo>
                    <a:pt x="12" y="258"/>
                  </a:lnTo>
                  <a:lnTo>
                    <a:pt x="0" y="211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1" name="Freeform 207"/>
            <p:cNvSpPr>
              <a:spLocks/>
            </p:cNvSpPr>
            <p:nvPr/>
          </p:nvSpPr>
          <p:spPr bwMode="auto">
            <a:xfrm>
              <a:off x="2420" y="2471"/>
              <a:ext cx="190" cy="249"/>
            </a:xfrm>
            <a:custGeom>
              <a:avLst/>
              <a:gdLst>
                <a:gd name="T0" fmla="*/ 0 w 195"/>
                <a:gd name="T1" fmla="*/ 118 h 264"/>
                <a:gd name="T2" fmla="*/ 12 w 195"/>
                <a:gd name="T3" fmla="*/ 131 h 264"/>
                <a:gd name="T4" fmla="*/ 14 w 195"/>
                <a:gd name="T5" fmla="*/ 166 h 264"/>
                <a:gd name="T6" fmla="*/ 4 w 195"/>
                <a:gd name="T7" fmla="*/ 210 h 264"/>
                <a:gd name="T8" fmla="*/ 39 w 195"/>
                <a:gd name="T9" fmla="*/ 200 h 264"/>
                <a:gd name="T10" fmla="*/ 73 w 195"/>
                <a:gd name="T11" fmla="*/ 234 h 264"/>
                <a:gd name="T12" fmla="*/ 83 w 195"/>
                <a:gd name="T13" fmla="*/ 213 h 264"/>
                <a:gd name="T14" fmla="*/ 96 w 195"/>
                <a:gd name="T15" fmla="*/ 227 h 264"/>
                <a:gd name="T16" fmla="*/ 171 w 195"/>
                <a:gd name="T17" fmla="*/ 220 h 264"/>
                <a:gd name="T18" fmla="*/ 158 w 195"/>
                <a:gd name="T19" fmla="*/ 42 h 264"/>
                <a:gd name="T20" fmla="*/ 184 w 195"/>
                <a:gd name="T21" fmla="*/ 42 h 264"/>
                <a:gd name="T22" fmla="*/ 129 w 195"/>
                <a:gd name="T23" fmla="*/ 0 h 264"/>
                <a:gd name="T24" fmla="*/ 127 w 195"/>
                <a:gd name="T25" fmla="*/ 24 h 264"/>
                <a:gd name="T26" fmla="*/ 79 w 195"/>
                <a:gd name="T27" fmla="*/ 22 h 264"/>
                <a:gd name="T28" fmla="*/ 79 w 195"/>
                <a:gd name="T29" fmla="*/ 72 h 264"/>
                <a:gd name="T30" fmla="*/ 58 w 195"/>
                <a:gd name="T31" fmla="*/ 79 h 264"/>
                <a:gd name="T32" fmla="*/ 60 w 195"/>
                <a:gd name="T33" fmla="*/ 111 h 264"/>
                <a:gd name="T34" fmla="*/ 0 w 195"/>
                <a:gd name="T35" fmla="*/ 118 h 26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95" h="264">
                  <a:moveTo>
                    <a:pt x="0" y="132"/>
                  </a:moveTo>
                  <a:lnTo>
                    <a:pt x="12" y="147"/>
                  </a:lnTo>
                  <a:lnTo>
                    <a:pt x="14" y="187"/>
                  </a:lnTo>
                  <a:lnTo>
                    <a:pt x="4" y="236"/>
                  </a:lnTo>
                  <a:lnTo>
                    <a:pt x="41" y="225"/>
                  </a:lnTo>
                  <a:lnTo>
                    <a:pt x="77" y="263"/>
                  </a:lnTo>
                  <a:lnTo>
                    <a:pt x="87" y="240"/>
                  </a:lnTo>
                  <a:lnTo>
                    <a:pt x="102" y="256"/>
                  </a:lnTo>
                  <a:lnTo>
                    <a:pt x="181" y="247"/>
                  </a:lnTo>
                  <a:lnTo>
                    <a:pt x="166" y="48"/>
                  </a:lnTo>
                  <a:lnTo>
                    <a:pt x="194" y="48"/>
                  </a:lnTo>
                  <a:lnTo>
                    <a:pt x="135" y="0"/>
                  </a:lnTo>
                  <a:lnTo>
                    <a:pt x="133" y="26"/>
                  </a:lnTo>
                  <a:lnTo>
                    <a:pt x="83" y="24"/>
                  </a:lnTo>
                  <a:lnTo>
                    <a:pt x="83" y="81"/>
                  </a:lnTo>
                  <a:lnTo>
                    <a:pt x="62" y="89"/>
                  </a:lnTo>
                  <a:lnTo>
                    <a:pt x="64" y="125"/>
                  </a:lnTo>
                  <a:lnTo>
                    <a:pt x="0" y="132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2" name="Freeform 208"/>
            <p:cNvSpPr>
              <a:spLocks/>
            </p:cNvSpPr>
            <p:nvPr/>
          </p:nvSpPr>
          <p:spPr bwMode="auto">
            <a:xfrm>
              <a:off x="2487" y="2300"/>
              <a:ext cx="178" cy="170"/>
            </a:xfrm>
            <a:custGeom>
              <a:avLst/>
              <a:gdLst>
                <a:gd name="T0" fmla="*/ 0 w 183"/>
                <a:gd name="T1" fmla="*/ 155 h 182"/>
                <a:gd name="T2" fmla="*/ 41 w 183"/>
                <a:gd name="T3" fmla="*/ 126 h 182"/>
                <a:gd name="T4" fmla="*/ 53 w 183"/>
                <a:gd name="T5" fmla="*/ 62 h 182"/>
                <a:gd name="T6" fmla="*/ 91 w 183"/>
                <a:gd name="T7" fmla="*/ 31 h 182"/>
                <a:gd name="T8" fmla="*/ 103 w 183"/>
                <a:gd name="T9" fmla="*/ 0 h 182"/>
                <a:gd name="T10" fmla="*/ 158 w 183"/>
                <a:gd name="T11" fmla="*/ 11 h 182"/>
                <a:gd name="T12" fmla="*/ 172 w 183"/>
                <a:gd name="T13" fmla="*/ 70 h 182"/>
                <a:gd name="T14" fmla="*/ 147 w 183"/>
                <a:gd name="T15" fmla="*/ 70 h 182"/>
                <a:gd name="T16" fmla="*/ 134 w 183"/>
                <a:gd name="T17" fmla="*/ 78 h 182"/>
                <a:gd name="T18" fmla="*/ 136 w 183"/>
                <a:gd name="T19" fmla="*/ 93 h 182"/>
                <a:gd name="T20" fmla="*/ 70 w 183"/>
                <a:gd name="T21" fmla="*/ 128 h 182"/>
                <a:gd name="T22" fmla="*/ 62 w 183"/>
                <a:gd name="T23" fmla="*/ 158 h 182"/>
                <a:gd name="T24" fmla="*/ 0 w 183"/>
                <a:gd name="T25" fmla="*/ 155 h 1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3" h="182">
                  <a:moveTo>
                    <a:pt x="0" y="178"/>
                  </a:moveTo>
                  <a:lnTo>
                    <a:pt x="43" y="145"/>
                  </a:lnTo>
                  <a:lnTo>
                    <a:pt x="57" y="71"/>
                  </a:lnTo>
                  <a:lnTo>
                    <a:pt x="97" y="35"/>
                  </a:lnTo>
                  <a:lnTo>
                    <a:pt x="109" y="0"/>
                  </a:lnTo>
                  <a:lnTo>
                    <a:pt x="167" y="13"/>
                  </a:lnTo>
                  <a:lnTo>
                    <a:pt x="182" y="80"/>
                  </a:lnTo>
                  <a:lnTo>
                    <a:pt x="155" y="80"/>
                  </a:lnTo>
                  <a:lnTo>
                    <a:pt x="142" y="89"/>
                  </a:lnTo>
                  <a:lnTo>
                    <a:pt x="144" y="107"/>
                  </a:lnTo>
                  <a:lnTo>
                    <a:pt x="74" y="147"/>
                  </a:lnTo>
                  <a:lnTo>
                    <a:pt x="66" y="181"/>
                  </a:lnTo>
                  <a:lnTo>
                    <a:pt x="0" y="178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3" name="Freeform 209"/>
            <p:cNvSpPr>
              <a:spLocks/>
            </p:cNvSpPr>
            <p:nvPr/>
          </p:nvSpPr>
          <p:spPr bwMode="auto">
            <a:xfrm>
              <a:off x="3151" y="3197"/>
              <a:ext cx="165" cy="315"/>
            </a:xfrm>
            <a:custGeom>
              <a:avLst/>
              <a:gdLst>
                <a:gd name="T0" fmla="*/ 0 w 169"/>
                <a:gd name="T1" fmla="*/ 83 h 335"/>
                <a:gd name="T2" fmla="*/ 4 w 169"/>
                <a:gd name="T3" fmla="*/ 93 h 335"/>
                <a:gd name="T4" fmla="*/ 42 w 169"/>
                <a:gd name="T5" fmla="*/ 106 h 335"/>
                <a:gd name="T6" fmla="*/ 46 w 169"/>
                <a:gd name="T7" fmla="*/ 124 h 335"/>
                <a:gd name="T8" fmla="*/ 44 w 169"/>
                <a:gd name="T9" fmla="*/ 171 h 335"/>
                <a:gd name="T10" fmla="*/ 23 w 169"/>
                <a:gd name="T11" fmla="*/ 218 h 335"/>
                <a:gd name="T12" fmla="*/ 27 w 169"/>
                <a:gd name="T13" fmla="*/ 277 h 335"/>
                <a:gd name="T14" fmla="*/ 29 w 169"/>
                <a:gd name="T15" fmla="*/ 295 h 335"/>
                <a:gd name="T16" fmla="*/ 44 w 169"/>
                <a:gd name="T17" fmla="*/ 295 h 335"/>
                <a:gd name="T18" fmla="*/ 44 w 169"/>
                <a:gd name="T19" fmla="*/ 277 h 335"/>
                <a:gd name="T20" fmla="*/ 82 w 169"/>
                <a:gd name="T21" fmla="*/ 249 h 335"/>
                <a:gd name="T22" fmla="*/ 69 w 169"/>
                <a:gd name="T23" fmla="*/ 171 h 335"/>
                <a:gd name="T24" fmla="*/ 160 w 169"/>
                <a:gd name="T25" fmla="*/ 91 h 335"/>
                <a:gd name="T26" fmla="*/ 160 w 169"/>
                <a:gd name="T27" fmla="*/ 0 h 335"/>
                <a:gd name="T28" fmla="*/ 138 w 169"/>
                <a:gd name="T29" fmla="*/ 17 h 335"/>
                <a:gd name="T30" fmla="*/ 75 w 169"/>
                <a:gd name="T31" fmla="*/ 22 h 335"/>
                <a:gd name="T32" fmla="*/ 75 w 169"/>
                <a:gd name="T33" fmla="*/ 55 h 335"/>
                <a:gd name="T34" fmla="*/ 90 w 169"/>
                <a:gd name="T35" fmla="*/ 82 h 335"/>
                <a:gd name="T36" fmla="*/ 80 w 169"/>
                <a:gd name="T37" fmla="*/ 120 h 335"/>
                <a:gd name="T38" fmla="*/ 65 w 169"/>
                <a:gd name="T39" fmla="*/ 99 h 335"/>
                <a:gd name="T40" fmla="*/ 67 w 169"/>
                <a:gd name="T41" fmla="*/ 73 h 335"/>
                <a:gd name="T42" fmla="*/ 50 w 169"/>
                <a:gd name="T43" fmla="*/ 65 h 335"/>
                <a:gd name="T44" fmla="*/ 0 w 169"/>
                <a:gd name="T45" fmla="*/ 83 h 33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9" h="335">
                  <a:moveTo>
                    <a:pt x="0" y="94"/>
                  </a:moveTo>
                  <a:lnTo>
                    <a:pt x="4" y="105"/>
                  </a:lnTo>
                  <a:lnTo>
                    <a:pt x="44" y="120"/>
                  </a:lnTo>
                  <a:lnTo>
                    <a:pt x="48" y="140"/>
                  </a:lnTo>
                  <a:lnTo>
                    <a:pt x="46" y="194"/>
                  </a:lnTo>
                  <a:lnTo>
                    <a:pt x="25" y="247"/>
                  </a:lnTo>
                  <a:lnTo>
                    <a:pt x="29" y="314"/>
                  </a:lnTo>
                  <a:lnTo>
                    <a:pt x="31" y="334"/>
                  </a:lnTo>
                  <a:lnTo>
                    <a:pt x="46" y="334"/>
                  </a:lnTo>
                  <a:lnTo>
                    <a:pt x="46" y="314"/>
                  </a:lnTo>
                  <a:lnTo>
                    <a:pt x="86" y="282"/>
                  </a:lnTo>
                  <a:lnTo>
                    <a:pt x="73" y="194"/>
                  </a:lnTo>
                  <a:lnTo>
                    <a:pt x="168" y="103"/>
                  </a:lnTo>
                  <a:lnTo>
                    <a:pt x="168" y="0"/>
                  </a:lnTo>
                  <a:lnTo>
                    <a:pt x="144" y="19"/>
                  </a:lnTo>
                  <a:lnTo>
                    <a:pt x="79" y="24"/>
                  </a:lnTo>
                  <a:lnTo>
                    <a:pt x="79" y="62"/>
                  </a:lnTo>
                  <a:lnTo>
                    <a:pt x="94" y="92"/>
                  </a:lnTo>
                  <a:lnTo>
                    <a:pt x="84" y="136"/>
                  </a:lnTo>
                  <a:lnTo>
                    <a:pt x="69" y="112"/>
                  </a:lnTo>
                  <a:lnTo>
                    <a:pt x="71" y="83"/>
                  </a:lnTo>
                  <a:lnTo>
                    <a:pt x="52" y="73"/>
                  </a:lnTo>
                  <a:lnTo>
                    <a:pt x="0" y="94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4" name="Freeform 210"/>
            <p:cNvSpPr>
              <a:spLocks/>
            </p:cNvSpPr>
            <p:nvPr/>
          </p:nvSpPr>
          <p:spPr bwMode="auto">
            <a:xfrm>
              <a:off x="3493" y="2522"/>
              <a:ext cx="121" cy="166"/>
            </a:xfrm>
            <a:custGeom>
              <a:avLst/>
              <a:gdLst>
                <a:gd name="T0" fmla="*/ 0 w 124"/>
                <a:gd name="T1" fmla="*/ 110 h 175"/>
                <a:gd name="T2" fmla="*/ 16 w 124"/>
                <a:gd name="T3" fmla="*/ 157 h 175"/>
                <a:gd name="T4" fmla="*/ 43 w 124"/>
                <a:gd name="T5" fmla="*/ 146 h 175"/>
                <a:gd name="T6" fmla="*/ 87 w 124"/>
                <a:gd name="T7" fmla="*/ 108 h 175"/>
                <a:gd name="T8" fmla="*/ 87 w 124"/>
                <a:gd name="T9" fmla="*/ 90 h 175"/>
                <a:gd name="T10" fmla="*/ 114 w 124"/>
                <a:gd name="T11" fmla="*/ 56 h 175"/>
                <a:gd name="T12" fmla="*/ 117 w 124"/>
                <a:gd name="T13" fmla="*/ 46 h 175"/>
                <a:gd name="T14" fmla="*/ 101 w 124"/>
                <a:gd name="T15" fmla="*/ 27 h 175"/>
                <a:gd name="T16" fmla="*/ 64 w 124"/>
                <a:gd name="T17" fmla="*/ 0 h 175"/>
                <a:gd name="T18" fmla="*/ 58 w 124"/>
                <a:gd name="T19" fmla="*/ 0 h 175"/>
                <a:gd name="T20" fmla="*/ 61 w 124"/>
                <a:gd name="T21" fmla="*/ 13 h 175"/>
                <a:gd name="T22" fmla="*/ 48 w 124"/>
                <a:gd name="T23" fmla="*/ 40 h 175"/>
                <a:gd name="T24" fmla="*/ 58 w 124"/>
                <a:gd name="T25" fmla="*/ 52 h 175"/>
                <a:gd name="T26" fmla="*/ 43 w 124"/>
                <a:gd name="T27" fmla="*/ 92 h 175"/>
                <a:gd name="T28" fmla="*/ 0 w 124"/>
                <a:gd name="T29" fmla="*/ 110 h 1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4" h="175">
                  <a:moveTo>
                    <a:pt x="0" y="122"/>
                  </a:moveTo>
                  <a:lnTo>
                    <a:pt x="16" y="174"/>
                  </a:lnTo>
                  <a:lnTo>
                    <a:pt x="45" y="162"/>
                  </a:lnTo>
                  <a:lnTo>
                    <a:pt x="91" y="120"/>
                  </a:lnTo>
                  <a:lnTo>
                    <a:pt x="91" y="100"/>
                  </a:lnTo>
                  <a:lnTo>
                    <a:pt x="120" y="62"/>
                  </a:lnTo>
                  <a:lnTo>
                    <a:pt x="123" y="51"/>
                  </a:lnTo>
                  <a:lnTo>
                    <a:pt x="106" y="29"/>
                  </a:lnTo>
                  <a:lnTo>
                    <a:pt x="68" y="0"/>
                  </a:lnTo>
                  <a:lnTo>
                    <a:pt x="60" y="0"/>
                  </a:lnTo>
                  <a:lnTo>
                    <a:pt x="64" y="15"/>
                  </a:lnTo>
                  <a:lnTo>
                    <a:pt x="50" y="44"/>
                  </a:lnTo>
                  <a:lnTo>
                    <a:pt x="60" y="58"/>
                  </a:lnTo>
                  <a:lnTo>
                    <a:pt x="45" y="102"/>
                  </a:lnTo>
                  <a:lnTo>
                    <a:pt x="0" y="122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5" name="Freeform 211"/>
            <p:cNvSpPr>
              <a:spLocks/>
            </p:cNvSpPr>
            <p:nvPr/>
          </p:nvSpPr>
          <p:spPr bwMode="auto">
            <a:xfrm>
              <a:off x="2689" y="2551"/>
              <a:ext cx="250" cy="228"/>
            </a:xfrm>
            <a:custGeom>
              <a:avLst/>
              <a:gdLst>
                <a:gd name="T0" fmla="*/ 0 w 256"/>
                <a:gd name="T1" fmla="*/ 154 h 243"/>
                <a:gd name="T2" fmla="*/ 2 w 256"/>
                <a:gd name="T3" fmla="*/ 172 h 243"/>
                <a:gd name="T4" fmla="*/ 31 w 256"/>
                <a:gd name="T5" fmla="*/ 206 h 243"/>
                <a:gd name="T6" fmla="*/ 39 w 256"/>
                <a:gd name="T7" fmla="*/ 199 h 243"/>
                <a:gd name="T8" fmla="*/ 50 w 256"/>
                <a:gd name="T9" fmla="*/ 213 h 243"/>
                <a:gd name="T10" fmla="*/ 67 w 256"/>
                <a:gd name="T11" fmla="*/ 175 h 243"/>
                <a:gd name="T12" fmla="*/ 138 w 256"/>
                <a:gd name="T13" fmla="*/ 195 h 243"/>
                <a:gd name="T14" fmla="*/ 198 w 256"/>
                <a:gd name="T15" fmla="*/ 174 h 243"/>
                <a:gd name="T16" fmla="*/ 200 w 256"/>
                <a:gd name="T17" fmla="*/ 165 h 243"/>
                <a:gd name="T18" fmla="*/ 232 w 256"/>
                <a:gd name="T19" fmla="*/ 119 h 243"/>
                <a:gd name="T20" fmla="*/ 243 w 256"/>
                <a:gd name="T21" fmla="*/ 56 h 243"/>
                <a:gd name="T22" fmla="*/ 227 w 256"/>
                <a:gd name="T23" fmla="*/ 37 h 243"/>
                <a:gd name="T24" fmla="*/ 227 w 256"/>
                <a:gd name="T25" fmla="*/ 9 h 243"/>
                <a:gd name="T26" fmla="*/ 175 w 256"/>
                <a:gd name="T27" fmla="*/ 0 h 243"/>
                <a:gd name="T28" fmla="*/ 84 w 256"/>
                <a:gd name="T29" fmla="*/ 72 h 243"/>
                <a:gd name="T30" fmla="*/ 58 w 256"/>
                <a:gd name="T31" fmla="*/ 80 h 243"/>
                <a:gd name="T32" fmla="*/ 60 w 256"/>
                <a:gd name="T33" fmla="*/ 135 h 243"/>
                <a:gd name="T34" fmla="*/ 48 w 256"/>
                <a:gd name="T35" fmla="*/ 148 h 243"/>
                <a:gd name="T36" fmla="*/ 0 w 256"/>
                <a:gd name="T37" fmla="*/ 154 h 24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56" h="243">
                  <a:moveTo>
                    <a:pt x="0" y="175"/>
                  </a:moveTo>
                  <a:lnTo>
                    <a:pt x="2" y="195"/>
                  </a:lnTo>
                  <a:lnTo>
                    <a:pt x="33" y="235"/>
                  </a:lnTo>
                  <a:lnTo>
                    <a:pt x="41" y="226"/>
                  </a:lnTo>
                  <a:lnTo>
                    <a:pt x="52" y="242"/>
                  </a:lnTo>
                  <a:lnTo>
                    <a:pt x="71" y="199"/>
                  </a:lnTo>
                  <a:lnTo>
                    <a:pt x="144" y="222"/>
                  </a:lnTo>
                  <a:lnTo>
                    <a:pt x="208" y="197"/>
                  </a:lnTo>
                  <a:lnTo>
                    <a:pt x="210" y="188"/>
                  </a:lnTo>
                  <a:lnTo>
                    <a:pt x="244" y="135"/>
                  </a:lnTo>
                  <a:lnTo>
                    <a:pt x="255" y="64"/>
                  </a:lnTo>
                  <a:lnTo>
                    <a:pt x="238" y="42"/>
                  </a:lnTo>
                  <a:lnTo>
                    <a:pt x="238" y="11"/>
                  </a:lnTo>
                  <a:lnTo>
                    <a:pt x="183" y="0"/>
                  </a:lnTo>
                  <a:lnTo>
                    <a:pt x="88" y="82"/>
                  </a:lnTo>
                  <a:lnTo>
                    <a:pt x="60" y="91"/>
                  </a:lnTo>
                  <a:lnTo>
                    <a:pt x="62" y="153"/>
                  </a:lnTo>
                  <a:lnTo>
                    <a:pt x="50" y="168"/>
                  </a:lnTo>
                  <a:lnTo>
                    <a:pt x="0" y="175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6" name="Freeform 212"/>
            <p:cNvSpPr>
              <a:spLocks/>
            </p:cNvSpPr>
            <p:nvPr/>
          </p:nvSpPr>
          <p:spPr bwMode="auto">
            <a:xfrm>
              <a:off x="2729" y="2735"/>
              <a:ext cx="182" cy="186"/>
            </a:xfrm>
            <a:custGeom>
              <a:avLst/>
              <a:gdLst>
                <a:gd name="T0" fmla="*/ 0 w 187"/>
                <a:gd name="T1" fmla="*/ 136 h 197"/>
                <a:gd name="T2" fmla="*/ 12 w 187"/>
                <a:gd name="T3" fmla="*/ 40 h 197"/>
                <a:gd name="T4" fmla="*/ 29 w 187"/>
                <a:gd name="T5" fmla="*/ 0 h 197"/>
                <a:gd name="T6" fmla="*/ 97 w 187"/>
                <a:gd name="T7" fmla="*/ 22 h 197"/>
                <a:gd name="T8" fmla="*/ 159 w 187"/>
                <a:gd name="T9" fmla="*/ 0 h 197"/>
                <a:gd name="T10" fmla="*/ 169 w 187"/>
                <a:gd name="T11" fmla="*/ 24 h 197"/>
                <a:gd name="T12" fmla="*/ 176 w 187"/>
                <a:gd name="T13" fmla="*/ 40 h 197"/>
                <a:gd name="T14" fmla="*/ 162 w 187"/>
                <a:gd name="T15" fmla="*/ 54 h 197"/>
                <a:gd name="T16" fmla="*/ 128 w 187"/>
                <a:gd name="T17" fmla="*/ 133 h 197"/>
                <a:gd name="T18" fmla="*/ 97 w 187"/>
                <a:gd name="T19" fmla="*/ 127 h 197"/>
                <a:gd name="T20" fmla="*/ 85 w 187"/>
                <a:gd name="T21" fmla="*/ 167 h 197"/>
                <a:gd name="T22" fmla="*/ 52 w 187"/>
                <a:gd name="T23" fmla="*/ 175 h 197"/>
                <a:gd name="T24" fmla="*/ 29 w 187"/>
                <a:gd name="T25" fmla="*/ 143 h 197"/>
                <a:gd name="T26" fmla="*/ 0 w 187"/>
                <a:gd name="T27" fmla="*/ 136 h 19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87" h="197">
                  <a:moveTo>
                    <a:pt x="0" y="153"/>
                  </a:moveTo>
                  <a:lnTo>
                    <a:pt x="12" y="44"/>
                  </a:lnTo>
                  <a:lnTo>
                    <a:pt x="31" y="0"/>
                  </a:lnTo>
                  <a:lnTo>
                    <a:pt x="103" y="24"/>
                  </a:lnTo>
                  <a:lnTo>
                    <a:pt x="167" y="0"/>
                  </a:lnTo>
                  <a:lnTo>
                    <a:pt x="179" y="26"/>
                  </a:lnTo>
                  <a:lnTo>
                    <a:pt x="186" y="44"/>
                  </a:lnTo>
                  <a:lnTo>
                    <a:pt x="171" y="60"/>
                  </a:lnTo>
                  <a:lnTo>
                    <a:pt x="136" y="149"/>
                  </a:lnTo>
                  <a:lnTo>
                    <a:pt x="103" y="142"/>
                  </a:lnTo>
                  <a:lnTo>
                    <a:pt x="89" y="187"/>
                  </a:lnTo>
                  <a:lnTo>
                    <a:pt x="54" y="196"/>
                  </a:lnTo>
                  <a:lnTo>
                    <a:pt x="31" y="160"/>
                  </a:lnTo>
                  <a:lnTo>
                    <a:pt x="0" y="153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7" name="Freeform 213"/>
            <p:cNvSpPr>
              <a:spLocks/>
            </p:cNvSpPr>
            <p:nvPr/>
          </p:nvSpPr>
          <p:spPr bwMode="auto">
            <a:xfrm>
              <a:off x="2423" y="2757"/>
              <a:ext cx="48" cy="35"/>
            </a:xfrm>
            <a:custGeom>
              <a:avLst/>
              <a:gdLst>
                <a:gd name="T0" fmla="*/ 0 w 49"/>
                <a:gd name="T1" fmla="*/ 6 h 37"/>
                <a:gd name="T2" fmla="*/ 14 w 49"/>
                <a:gd name="T3" fmla="*/ 19 h 37"/>
                <a:gd name="T4" fmla="*/ 29 w 49"/>
                <a:gd name="T5" fmla="*/ 12 h 37"/>
                <a:gd name="T6" fmla="*/ 20 w 49"/>
                <a:gd name="T7" fmla="*/ 19 h 37"/>
                <a:gd name="T8" fmla="*/ 27 w 49"/>
                <a:gd name="T9" fmla="*/ 32 h 37"/>
                <a:gd name="T10" fmla="*/ 46 w 49"/>
                <a:gd name="T11" fmla="*/ 19 h 37"/>
                <a:gd name="T12" fmla="*/ 46 w 49"/>
                <a:gd name="T13" fmla="*/ 0 h 37"/>
                <a:gd name="T14" fmla="*/ 0 w 49"/>
                <a:gd name="T15" fmla="*/ 6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9" h="37">
                  <a:moveTo>
                    <a:pt x="0" y="6"/>
                  </a:moveTo>
                  <a:lnTo>
                    <a:pt x="14" y="21"/>
                  </a:lnTo>
                  <a:lnTo>
                    <a:pt x="31" y="14"/>
                  </a:lnTo>
                  <a:lnTo>
                    <a:pt x="20" y="21"/>
                  </a:lnTo>
                  <a:lnTo>
                    <a:pt x="29" y="36"/>
                  </a:lnTo>
                  <a:lnTo>
                    <a:pt x="48" y="21"/>
                  </a:lnTo>
                  <a:lnTo>
                    <a:pt x="48" y="0"/>
                  </a:lnTo>
                  <a:lnTo>
                    <a:pt x="0" y="6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8" name="Freeform 214"/>
            <p:cNvSpPr>
              <a:spLocks/>
            </p:cNvSpPr>
            <p:nvPr/>
          </p:nvSpPr>
          <p:spPr bwMode="auto">
            <a:xfrm>
              <a:off x="3473" y="2497"/>
              <a:ext cx="18" cy="33"/>
            </a:xfrm>
            <a:custGeom>
              <a:avLst/>
              <a:gdLst>
                <a:gd name="T0" fmla="*/ 0 w 19"/>
                <a:gd name="T1" fmla="*/ 23 h 37"/>
                <a:gd name="T2" fmla="*/ 9 w 19"/>
                <a:gd name="T3" fmla="*/ 29 h 37"/>
                <a:gd name="T4" fmla="*/ 16 w 19"/>
                <a:gd name="T5" fmla="*/ 26 h 37"/>
                <a:gd name="T6" fmla="*/ 9 w 19"/>
                <a:gd name="T7" fmla="*/ 0 h 37"/>
                <a:gd name="T8" fmla="*/ 0 w 19"/>
                <a:gd name="T9" fmla="*/ 23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37">
                  <a:moveTo>
                    <a:pt x="0" y="29"/>
                  </a:moveTo>
                  <a:lnTo>
                    <a:pt x="9" y="36"/>
                  </a:lnTo>
                  <a:lnTo>
                    <a:pt x="18" y="33"/>
                  </a:lnTo>
                  <a:lnTo>
                    <a:pt x="9" y="0"/>
                  </a:lnTo>
                  <a:lnTo>
                    <a:pt x="0" y="29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9" name="Freeform 215"/>
            <p:cNvSpPr>
              <a:spLocks/>
            </p:cNvSpPr>
            <p:nvPr/>
          </p:nvSpPr>
          <p:spPr bwMode="auto">
            <a:xfrm>
              <a:off x="3137" y="3020"/>
              <a:ext cx="27" cy="27"/>
            </a:xfrm>
            <a:custGeom>
              <a:avLst/>
              <a:gdLst>
                <a:gd name="T0" fmla="*/ 0 w 28"/>
                <a:gd name="T1" fmla="*/ 24 h 29"/>
                <a:gd name="T2" fmla="*/ 10 w 28"/>
                <a:gd name="T3" fmla="*/ 4 h 29"/>
                <a:gd name="T4" fmla="*/ 20 w 28"/>
                <a:gd name="T5" fmla="*/ 0 h 29"/>
                <a:gd name="T6" fmla="*/ 25 w 28"/>
                <a:gd name="T7" fmla="*/ 20 h 29"/>
                <a:gd name="T8" fmla="*/ 0 w 28"/>
                <a:gd name="T9" fmla="*/ 24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29">
                  <a:moveTo>
                    <a:pt x="0" y="28"/>
                  </a:moveTo>
                  <a:lnTo>
                    <a:pt x="10" y="4"/>
                  </a:lnTo>
                  <a:lnTo>
                    <a:pt x="22" y="0"/>
                  </a:lnTo>
                  <a:lnTo>
                    <a:pt x="27" y="23"/>
                  </a:lnTo>
                  <a:lnTo>
                    <a:pt x="0" y="28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0" name="Freeform 216"/>
            <p:cNvSpPr>
              <a:spLocks/>
            </p:cNvSpPr>
            <p:nvPr/>
          </p:nvSpPr>
          <p:spPr bwMode="auto">
            <a:xfrm>
              <a:off x="3223" y="2376"/>
              <a:ext cx="329" cy="329"/>
            </a:xfrm>
            <a:custGeom>
              <a:avLst/>
              <a:gdLst>
                <a:gd name="T0" fmla="*/ 0 w 337"/>
                <a:gd name="T1" fmla="*/ 80 h 351"/>
                <a:gd name="T2" fmla="*/ 4 w 337"/>
                <a:gd name="T3" fmla="*/ 52 h 351"/>
                <a:gd name="T4" fmla="*/ 21 w 337"/>
                <a:gd name="T5" fmla="*/ 58 h 351"/>
                <a:gd name="T6" fmla="*/ 43 w 337"/>
                <a:gd name="T7" fmla="*/ 42 h 351"/>
                <a:gd name="T8" fmla="*/ 50 w 337"/>
                <a:gd name="T9" fmla="*/ 31 h 351"/>
                <a:gd name="T10" fmla="*/ 33 w 337"/>
                <a:gd name="T11" fmla="*/ 13 h 351"/>
                <a:gd name="T12" fmla="*/ 68 w 337"/>
                <a:gd name="T13" fmla="*/ 0 h 351"/>
                <a:gd name="T14" fmla="*/ 135 w 337"/>
                <a:gd name="T15" fmla="*/ 35 h 351"/>
                <a:gd name="T16" fmla="*/ 137 w 337"/>
                <a:gd name="T17" fmla="*/ 49 h 351"/>
                <a:gd name="T18" fmla="*/ 155 w 337"/>
                <a:gd name="T19" fmla="*/ 56 h 351"/>
                <a:gd name="T20" fmla="*/ 169 w 337"/>
                <a:gd name="T21" fmla="*/ 66 h 351"/>
                <a:gd name="T22" fmla="*/ 181 w 337"/>
                <a:gd name="T23" fmla="*/ 58 h 351"/>
                <a:gd name="T24" fmla="*/ 209 w 337"/>
                <a:gd name="T25" fmla="*/ 70 h 351"/>
                <a:gd name="T26" fmla="*/ 247 w 337"/>
                <a:gd name="T27" fmla="*/ 139 h 351"/>
                <a:gd name="T28" fmla="*/ 251 w 337"/>
                <a:gd name="T29" fmla="*/ 145 h 351"/>
                <a:gd name="T30" fmla="*/ 264 w 337"/>
                <a:gd name="T31" fmla="*/ 172 h 351"/>
                <a:gd name="T32" fmla="*/ 311 w 337"/>
                <a:gd name="T33" fmla="*/ 180 h 351"/>
                <a:gd name="T34" fmla="*/ 320 w 337"/>
                <a:gd name="T35" fmla="*/ 191 h 351"/>
                <a:gd name="T36" fmla="*/ 308 w 337"/>
                <a:gd name="T37" fmla="*/ 230 h 351"/>
                <a:gd name="T38" fmla="*/ 264 w 337"/>
                <a:gd name="T39" fmla="*/ 248 h 351"/>
                <a:gd name="T40" fmla="*/ 215 w 337"/>
                <a:gd name="T41" fmla="*/ 259 h 351"/>
                <a:gd name="T42" fmla="*/ 178 w 337"/>
                <a:gd name="T43" fmla="*/ 307 h 351"/>
                <a:gd name="T44" fmla="*/ 178 w 337"/>
                <a:gd name="T45" fmla="*/ 290 h 351"/>
                <a:gd name="T46" fmla="*/ 151 w 337"/>
                <a:gd name="T47" fmla="*/ 277 h 351"/>
                <a:gd name="T48" fmla="*/ 122 w 337"/>
                <a:gd name="T49" fmla="*/ 293 h 351"/>
                <a:gd name="T50" fmla="*/ 95 w 337"/>
                <a:gd name="T51" fmla="*/ 239 h 351"/>
                <a:gd name="T52" fmla="*/ 70 w 337"/>
                <a:gd name="T53" fmla="*/ 216 h 351"/>
                <a:gd name="T54" fmla="*/ 60 w 337"/>
                <a:gd name="T55" fmla="*/ 159 h 351"/>
                <a:gd name="T56" fmla="*/ 0 w 337"/>
                <a:gd name="T57" fmla="*/ 80 h 35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37" h="351">
                  <a:moveTo>
                    <a:pt x="0" y="91"/>
                  </a:moveTo>
                  <a:lnTo>
                    <a:pt x="4" y="60"/>
                  </a:lnTo>
                  <a:lnTo>
                    <a:pt x="22" y="66"/>
                  </a:lnTo>
                  <a:lnTo>
                    <a:pt x="45" y="48"/>
                  </a:lnTo>
                  <a:lnTo>
                    <a:pt x="52" y="35"/>
                  </a:lnTo>
                  <a:lnTo>
                    <a:pt x="35" y="15"/>
                  </a:lnTo>
                  <a:lnTo>
                    <a:pt x="72" y="0"/>
                  </a:lnTo>
                  <a:lnTo>
                    <a:pt x="141" y="40"/>
                  </a:lnTo>
                  <a:lnTo>
                    <a:pt x="143" y="55"/>
                  </a:lnTo>
                  <a:lnTo>
                    <a:pt x="163" y="64"/>
                  </a:lnTo>
                  <a:lnTo>
                    <a:pt x="177" y="75"/>
                  </a:lnTo>
                  <a:lnTo>
                    <a:pt x="190" y="66"/>
                  </a:lnTo>
                  <a:lnTo>
                    <a:pt x="219" y="80"/>
                  </a:lnTo>
                  <a:lnTo>
                    <a:pt x="259" y="158"/>
                  </a:lnTo>
                  <a:lnTo>
                    <a:pt x="263" y="165"/>
                  </a:lnTo>
                  <a:lnTo>
                    <a:pt x="277" y="196"/>
                  </a:lnTo>
                  <a:lnTo>
                    <a:pt x="327" y="205"/>
                  </a:lnTo>
                  <a:lnTo>
                    <a:pt x="336" y="218"/>
                  </a:lnTo>
                  <a:lnTo>
                    <a:pt x="323" y="261"/>
                  </a:lnTo>
                  <a:lnTo>
                    <a:pt x="277" y="283"/>
                  </a:lnTo>
                  <a:lnTo>
                    <a:pt x="225" y="294"/>
                  </a:lnTo>
                  <a:lnTo>
                    <a:pt x="186" y="350"/>
                  </a:lnTo>
                  <a:lnTo>
                    <a:pt x="186" y="330"/>
                  </a:lnTo>
                  <a:lnTo>
                    <a:pt x="159" y="316"/>
                  </a:lnTo>
                  <a:lnTo>
                    <a:pt x="128" y="334"/>
                  </a:lnTo>
                  <a:lnTo>
                    <a:pt x="99" y="272"/>
                  </a:lnTo>
                  <a:lnTo>
                    <a:pt x="74" y="245"/>
                  </a:lnTo>
                  <a:lnTo>
                    <a:pt x="62" y="181"/>
                  </a:lnTo>
                  <a:lnTo>
                    <a:pt x="0" y="91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1" name="Freeform 217"/>
            <p:cNvSpPr>
              <a:spLocks/>
            </p:cNvSpPr>
            <p:nvPr/>
          </p:nvSpPr>
          <p:spPr bwMode="auto">
            <a:xfrm>
              <a:off x="2413" y="2684"/>
              <a:ext cx="99" cy="78"/>
            </a:xfrm>
            <a:custGeom>
              <a:avLst/>
              <a:gdLst>
                <a:gd name="T0" fmla="*/ 0 w 102"/>
                <a:gd name="T1" fmla="*/ 31 h 83"/>
                <a:gd name="T2" fmla="*/ 14 w 102"/>
                <a:gd name="T3" fmla="*/ 52 h 83"/>
                <a:gd name="T4" fmla="*/ 57 w 102"/>
                <a:gd name="T5" fmla="*/ 56 h 83"/>
                <a:gd name="T6" fmla="*/ 12 w 102"/>
                <a:gd name="T7" fmla="*/ 62 h 83"/>
                <a:gd name="T8" fmla="*/ 12 w 102"/>
                <a:gd name="T9" fmla="*/ 72 h 83"/>
                <a:gd name="T10" fmla="*/ 57 w 102"/>
                <a:gd name="T11" fmla="*/ 68 h 83"/>
                <a:gd name="T12" fmla="*/ 95 w 102"/>
                <a:gd name="T13" fmla="*/ 72 h 83"/>
                <a:gd name="T14" fmla="*/ 81 w 102"/>
                <a:gd name="T15" fmla="*/ 31 h 83"/>
                <a:gd name="T16" fmla="*/ 48 w 102"/>
                <a:gd name="T17" fmla="*/ 0 h 83"/>
                <a:gd name="T18" fmla="*/ 14 w 102"/>
                <a:gd name="T19" fmla="*/ 8 h 83"/>
                <a:gd name="T20" fmla="*/ 0 w 102"/>
                <a:gd name="T21" fmla="*/ 31 h 8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2" h="83">
                  <a:moveTo>
                    <a:pt x="0" y="35"/>
                  </a:moveTo>
                  <a:lnTo>
                    <a:pt x="14" y="59"/>
                  </a:lnTo>
                  <a:lnTo>
                    <a:pt x="61" y="64"/>
                  </a:lnTo>
                  <a:lnTo>
                    <a:pt x="12" y="70"/>
                  </a:lnTo>
                  <a:lnTo>
                    <a:pt x="12" y="82"/>
                  </a:lnTo>
                  <a:lnTo>
                    <a:pt x="61" y="77"/>
                  </a:lnTo>
                  <a:lnTo>
                    <a:pt x="101" y="82"/>
                  </a:lnTo>
                  <a:lnTo>
                    <a:pt x="86" y="35"/>
                  </a:lnTo>
                  <a:lnTo>
                    <a:pt x="50" y="0"/>
                  </a:lnTo>
                  <a:lnTo>
                    <a:pt x="14" y="8"/>
                  </a:lnTo>
                  <a:lnTo>
                    <a:pt x="0" y="35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2" name="Freeform 218"/>
            <p:cNvSpPr>
              <a:spLocks/>
            </p:cNvSpPr>
            <p:nvPr/>
          </p:nvSpPr>
          <p:spPr bwMode="auto">
            <a:xfrm>
              <a:off x="2477" y="2809"/>
              <a:ext cx="49" cy="59"/>
            </a:xfrm>
            <a:custGeom>
              <a:avLst/>
              <a:gdLst>
                <a:gd name="T0" fmla="*/ 0 w 50"/>
                <a:gd name="T1" fmla="*/ 16 h 63"/>
                <a:gd name="T2" fmla="*/ 8 w 50"/>
                <a:gd name="T3" fmla="*/ 36 h 63"/>
                <a:gd name="T4" fmla="*/ 29 w 50"/>
                <a:gd name="T5" fmla="*/ 54 h 63"/>
                <a:gd name="T6" fmla="*/ 47 w 50"/>
                <a:gd name="T7" fmla="*/ 28 h 63"/>
                <a:gd name="T8" fmla="*/ 32 w 50"/>
                <a:gd name="T9" fmla="*/ 0 h 63"/>
                <a:gd name="T10" fmla="*/ 0 w 50"/>
                <a:gd name="T11" fmla="*/ 16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" h="63">
                  <a:moveTo>
                    <a:pt x="0" y="18"/>
                  </a:moveTo>
                  <a:lnTo>
                    <a:pt x="8" y="41"/>
                  </a:lnTo>
                  <a:lnTo>
                    <a:pt x="31" y="62"/>
                  </a:lnTo>
                  <a:lnTo>
                    <a:pt x="49" y="32"/>
                  </a:lnTo>
                  <a:lnTo>
                    <a:pt x="34" y="0"/>
                  </a:lnTo>
                  <a:lnTo>
                    <a:pt x="0" y="18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3" name="Freeform 219"/>
            <p:cNvSpPr>
              <a:spLocks/>
            </p:cNvSpPr>
            <p:nvPr/>
          </p:nvSpPr>
          <p:spPr bwMode="auto">
            <a:xfrm>
              <a:off x="3323" y="2774"/>
              <a:ext cx="159" cy="256"/>
            </a:xfrm>
            <a:custGeom>
              <a:avLst/>
              <a:gdLst>
                <a:gd name="T0" fmla="*/ 0 w 163"/>
                <a:gd name="T1" fmla="*/ 223 h 273"/>
                <a:gd name="T2" fmla="*/ 0 w 163"/>
                <a:gd name="T3" fmla="*/ 161 h 273"/>
                <a:gd name="T4" fmla="*/ 12 w 163"/>
                <a:gd name="T5" fmla="*/ 142 h 273"/>
                <a:gd name="T6" fmla="*/ 59 w 163"/>
                <a:gd name="T7" fmla="*/ 122 h 273"/>
                <a:gd name="T8" fmla="*/ 104 w 163"/>
                <a:gd name="T9" fmla="*/ 68 h 273"/>
                <a:gd name="T10" fmla="*/ 45 w 163"/>
                <a:gd name="T11" fmla="*/ 50 h 273"/>
                <a:gd name="T12" fmla="*/ 24 w 163"/>
                <a:gd name="T13" fmla="*/ 17 h 273"/>
                <a:gd name="T14" fmla="*/ 33 w 163"/>
                <a:gd name="T15" fmla="*/ 8 h 273"/>
                <a:gd name="T16" fmla="*/ 59 w 163"/>
                <a:gd name="T17" fmla="*/ 26 h 273"/>
                <a:gd name="T18" fmla="*/ 143 w 163"/>
                <a:gd name="T19" fmla="*/ 0 h 273"/>
                <a:gd name="T20" fmla="*/ 154 w 163"/>
                <a:gd name="T21" fmla="*/ 29 h 273"/>
                <a:gd name="T22" fmla="*/ 99 w 163"/>
                <a:gd name="T23" fmla="*/ 140 h 273"/>
                <a:gd name="T24" fmla="*/ 8 w 163"/>
                <a:gd name="T25" fmla="*/ 239 h 273"/>
                <a:gd name="T26" fmla="*/ 0 w 163"/>
                <a:gd name="T27" fmla="*/ 223 h 2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63" h="273">
                  <a:moveTo>
                    <a:pt x="0" y="254"/>
                  </a:moveTo>
                  <a:lnTo>
                    <a:pt x="0" y="183"/>
                  </a:lnTo>
                  <a:lnTo>
                    <a:pt x="12" y="161"/>
                  </a:lnTo>
                  <a:lnTo>
                    <a:pt x="62" y="139"/>
                  </a:lnTo>
                  <a:lnTo>
                    <a:pt x="110" y="77"/>
                  </a:lnTo>
                  <a:lnTo>
                    <a:pt x="47" y="57"/>
                  </a:lnTo>
                  <a:lnTo>
                    <a:pt x="26" y="19"/>
                  </a:lnTo>
                  <a:lnTo>
                    <a:pt x="35" y="8"/>
                  </a:lnTo>
                  <a:lnTo>
                    <a:pt x="62" y="30"/>
                  </a:lnTo>
                  <a:lnTo>
                    <a:pt x="151" y="0"/>
                  </a:lnTo>
                  <a:lnTo>
                    <a:pt x="162" y="33"/>
                  </a:lnTo>
                  <a:lnTo>
                    <a:pt x="104" y="159"/>
                  </a:lnTo>
                  <a:lnTo>
                    <a:pt x="8" y="272"/>
                  </a:lnTo>
                  <a:lnTo>
                    <a:pt x="0" y="254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4" name="Freeform 220"/>
            <p:cNvSpPr>
              <a:spLocks/>
            </p:cNvSpPr>
            <p:nvPr/>
          </p:nvSpPr>
          <p:spPr bwMode="auto">
            <a:xfrm>
              <a:off x="3075" y="3296"/>
              <a:ext cx="122" cy="135"/>
            </a:xfrm>
            <a:custGeom>
              <a:avLst/>
              <a:gdLst>
                <a:gd name="T0" fmla="*/ 0 w 125"/>
                <a:gd name="T1" fmla="*/ 38 h 144"/>
                <a:gd name="T2" fmla="*/ 26 w 125"/>
                <a:gd name="T3" fmla="*/ 38 h 144"/>
                <a:gd name="T4" fmla="*/ 51 w 125"/>
                <a:gd name="T5" fmla="*/ 18 h 144"/>
                <a:gd name="T6" fmla="*/ 55 w 125"/>
                <a:gd name="T7" fmla="*/ 6 h 144"/>
                <a:gd name="T8" fmla="*/ 76 w 125"/>
                <a:gd name="T9" fmla="*/ 0 h 144"/>
                <a:gd name="T10" fmla="*/ 113 w 125"/>
                <a:gd name="T11" fmla="*/ 13 h 144"/>
                <a:gd name="T12" fmla="*/ 118 w 125"/>
                <a:gd name="T13" fmla="*/ 31 h 144"/>
                <a:gd name="T14" fmla="*/ 115 w 125"/>
                <a:gd name="T15" fmla="*/ 78 h 144"/>
                <a:gd name="T16" fmla="*/ 97 w 125"/>
                <a:gd name="T17" fmla="*/ 126 h 144"/>
                <a:gd name="T18" fmla="*/ 61 w 125"/>
                <a:gd name="T19" fmla="*/ 118 h 144"/>
                <a:gd name="T20" fmla="*/ 41 w 125"/>
                <a:gd name="T21" fmla="*/ 107 h 144"/>
                <a:gd name="T22" fmla="*/ 0 w 125"/>
                <a:gd name="T23" fmla="*/ 38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5" h="144">
                  <a:moveTo>
                    <a:pt x="0" y="44"/>
                  </a:moveTo>
                  <a:lnTo>
                    <a:pt x="28" y="44"/>
                  </a:lnTo>
                  <a:lnTo>
                    <a:pt x="53" y="20"/>
                  </a:lnTo>
                  <a:lnTo>
                    <a:pt x="57" y="6"/>
                  </a:lnTo>
                  <a:lnTo>
                    <a:pt x="80" y="0"/>
                  </a:lnTo>
                  <a:lnTo>
                    <a:pt x="119" y="15"/>
                  </a:lnTo>
                  <a:lnTo>
                    <a:pt x="124" y="35"/>
                  </a:lnTo>
                  <a:lnTo>
                    <a:pt x="121" y="89"/>
                  </a:lnTo>
                  <a:lnTo>
                    <a:pt x="101" y="143"/>
                  </a:lnTo>
                  <a:lnTo>
                    <a:pt x="64" y="134"/>
                  </a:lnTo>
                  <a:lnTo>
                    <a:pt x="43" y="122"/>
                  </a:lnTo>
                  <a:lnTo>
                    <a:pt x="0" y="44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5" name="Freeform 221"/>
            <p:cNvSpPr>
              <a:spLocks/>
            </p:cNvSpPr>
            <p:nvPr/>
          </p:nvSpPr>
          <p:spPr bwMode="auto">
            <a:xfrm>
              <a:off x="2864" y="3321"/>
              <a:ext cx="212" cy="241"/>
            </a:xfrm>
            <a:custGeom>
              <a:avLst/>
              <a:gdLst>
                <a:gd name="T0" fmla="*/ 0 w 218"/>
                <a:gd name="T1" fmla="*/ 7 h 258"/>
                <a:gd name="T2" fmla="*/ 23 w 218"/>
                <a:gd name="T3" fmla="*/ 0 h 258"/>
                <a:gd name="T4" fmla="*/ 148 w 218"/>
                <a:gd name="T5" fmla="*/ 21 h 258"/>
                <a:gd name="T6" fmla="*/ 175 w 218"/>
                <a:gd name="T7" fmla="*/ 13 h 258"/>
                <a:gd name="T8" fmla="*/ 205 w 218"/>
                <a:gd name="T9" fmla="*/ 15 h 258"/>
                <a:gd name="T10" fmla="*/ 181 w 218"/>
                <a:gd name="T11" fmla="*/ 33 h 258"/>
                <a:gd name="T12" fmla="*/ 171 w 218"/>
                <a:gd name="T13" fmla="*/ 21 h 258"/>
                <a:gd name="T14" fmla="*/ 140 w 218"/>
                <a:gd name="T15" fmla="*/ 29 h 258"/>
                <a:gd name="T16" fmla="*/ 140 w 218"/>
                <a:gd name="T17" fmla="*/ 92 h 258"/>
                <a:gd name="T18" fmla="*/ 125 w 218"/>
                <a:gd name="T19" fmla="*/ 92 h 258"/>
                <a:gd name="T20" fmla="*/ 125 w 218"/>
                <a:gd name="T21" fmla="*/ 142 h 258"/>
                <a:gd name="T22" fmla="*/ 125 w 218"/>
                <a:gd name="T23" fmla="*/ 214 h 258"/>
                <a:gd name="T24" fmla="*/ 112 w 218"/>
                <a:gd name="T25" fmla="*/ 224 h 258"/>
                <a:gd name="T26" fmla="*/ 94 w 218"/>
                <a:gd name="T27" fmla="*/ 224 h 258"/>
                <a:gd name="T28" fmla="*/ 83 w 218"/>
                <a:gd name="T29" fmla="*/ 208 h 258"/>
                <a:gd name="T30" fmla="*/ 73 w 218"/>
                <a:gd name="T31" fmla="*/ 217 h 258"/>
                <a:gd name="T32" fmla="*/ 53 w 218"/>
                <a:gd name="T33" fmla="*/ 192 h 258"/>
                <a:gd name="T34" fmla="*/ 43 w 218"/>
                <a:gd name="T35" fmla="*/ 113 h 258"/>
                <a:gd name="T36" fmla="*/ 43 w 218"/>
                <a:gd name="T37" fmla="*/ 104 h 258"/>
                <a:gd name="T38" fmla="*/ 0 w 218"/>
                <a:gd name="T39" fmla="*/ 7 h 2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18" h="258">
                  <a:moveTo>
                    <a:pt x="0" y="8"/>
                  </a:moveTo>
                  <a:lnTo>
                    <a:pt x="25" y="0"/>
                  </a:lnTo>
                  <a:lnTo>
                    <a:pt x="156" y="24"/>
                  </a:lnTo>
                  <a:lnTo>
                    <a:pt x="185" y="15"/>
                  </a:lnTo>
                  <a:lnTo>
                    <a:pt x="217" y="17"/>
                  </a:lnTo>
                  <a:lnTo>
                    <a:pt x="191" y="37"/>
                  </a:lnTo>
                  <a:lnTo>
                    <a:pt x="181" y="24"/>
                  </a:lnTo>
                  <a:lnTo>
                    <a:pt x="148" y="33"/>
                  </a:lnTo>
                  <a:lnTo>
                    <a:pt x="148" y="106"/>
                  </a:lnTo>
                  <a:lnTo>
                    <a:pt x="133" y="106"/>
                  </a:lnTo>
                  <a:lnTo>
                    <a:pt x="133" y="163"/>
                  </a:lnTo>
                  <a:lnTo>
                    <a:pt x="133" y="245"/>
                  </a:lnTo>
                  <a:lnTo>
                    <a:pt x="118" y="257"/>
                  </a:lnTo>
                  <a:lnTo>
                    <a:pt x="100" y="257"/>
                  </a:lnTo>
                  <a:lnTo>
                    <a:pt x="87" y="239"/>
                  </a:lnTo>
                  <a:lnTo>
                    <a:pt x="77" y="248"/>
                  </a:lnTo>
                  <a:lnTo>
                    <a:pt x="56" y="221"/>
                  </a:lnTo>
                  <a:lnTo>
                    <a:pt x="45" y="130"/>
                  </a:lnTo>
                  <a:lnTo>
                    <a:pt x="45" y="119"/>
                  </a:lnTo>
                  <a:lnTo>
                    <a:pt x="0" y="8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6" name="Freeform 222"/>
            <p:cNvSpPr>
              <a:spLocks/>
            </p:cNvSpPr>
            <p:nvPr/>
          </p:nvSpPr>
          <p:spPr bwMode="auto">
            <a:xfrm>
              <a:off x="2421" y="2463"/>
              <a:ext cx="131" cy="134"/>
            </a:xfrm>
            <a:custGeom>
              <a:avLst/>
              <a:gdLst>
                <a:gd name="T0" fmla="*/ 0 w 134"/>
                <a:gd name="T1" fmla="*/ 126 h 142"/>
                <a:gd name="T2" fmla="*/ 62 w 134"/>
                <a:gd name="T3" fmla="*/ 0 h 142"/>
                <a:gd name="T4" fmla="*/ 127 w 134"/>
                <a:gd name="T5" fmla="*/ 2 h 142"/>
                <a:gd name="T6" fmla="*/ 127 w 134"/>
                <a:gd name="T7" fmla="*/ 9 h 142"/>
                <a:gd name="T8" fmla="*/ 127 w 134"/>
                <a:gd name="T9" fmla="*/ 33 h 142"/>
                <a:gd name="T10" fmla="*/ 77 w 134"/>
                <a:gd name="T11" fmla="*/ 31 h 142"/>
                <a:gd name="T12" fmla="*/ 77 w 134"/>
                <a:gd name="T13" fmla="*/ 82 h 142"/>
                <a:gd name="T14" fmla="*/ 60 w 134"/>
                <a:gd name="T15" fmla="*/ 90 h 142"/>
                <a:gd name="T16" fmla="*/ 62 w 134"/>
                <a:gd name="T17" fmla="*/ 119 h 142"/>
                <a:gd name="T18" fmla="*/ 0 w 134"/>
                <a:gd name="T19" fmla="*/ 126 h 1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4" h="142">
                  <a:moveTo>
                    <a:pt x="0" y="141"/>
                  </a:moveTo>
                  <a:lnTo>
                    <a:pt x="64" y="0"/>
                  </a:lnTo>
                  <a:lnTo>
                    <a:pt x="133" y="2"/>
                  </a:lnTo>
                  <a:lnTo>
                    <a:pt x="133" y="11"/>
                  </a:lnTo>
                  <a:lnTo>
                    <a:pt x="133" y="37"/>
                  </a:lnTo>
                  <a:lnTo>
                    <a:pt x="81" y="35"/>
                  </a:lnTo>
                  <a:lnTo>
                    <a:pt x="81" y="92"/>
                  </a:lnTo>
                  <a:lnTo>
                    <a:pt x="62" y="101"/>
                  </a:lnTo>
                  <a:lnTo>
                    <a:pt x="64" y="134"/>
                  </a:lnTo>
                  <a:lnTo>
                    <a:pt x="0" y="141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7" name="Freeform 223"/>
            <p:cNvSpPr>
              <a:spLocks/>
            </p:cNvSpPr>
            <p:nvPr/>
          </p:nvSpPr>
          <p:spPr bwMode="auto">
            <a:xfrm>
              <a:off x="3027" y="2558"/>
              <a:ext cx="256" cy="373"/>
            </a:xfrm>
            <a:custGeom>
              <a:avLst/>
              <a:gdLst>
                <a:gd name="T0" fmla="*/ 0 w 263"/>
                <a:gd name="T1" fmla="*/ 184 h 397"/>
                <a:gd name="T2" fmla="*/ 12 w 263"/>
                <a:gd name="T3" fmla="*/ 220 h 397"/>
                <a:gd name="T4" fmla="*/ 20 w 263"/>
                <a:gd name="T5" fmla="*/ 256 h 397"/>
                <a:gd name="T6" fmla="*/ 45 w 263"/>
                <a:gd name="T7" fmla="*/ 271 h 397"/>
                <a:gd name="T8" fmla="*/ 83 w 263"/>
                <a:gd name="T9" fmla="*/ 324 h 397"/>
                <a:gd name="T10" fmla="*/ 131 w 263"/>
                <a:gd name="T11" fmla="*/ 350 h 397"/>
                <a:gd name="T12" fmla="*/ 179 w 263"/>
                <a:gd name="T13" fmla="*/ 343 h 397"/>
                <a:gd name="T14" fmla="*/ 206 w 263"/>
                <a:gd name="T15" fmla="*/ 331 h 397"/>
                <a:gd name="T16" fmla="*/ 191 w 263"/>
                <a:gd name="T17" fmla="*/ 294 h 397"/>
                <a:gd name="T18" fmla="*/ 165 w 263"/>
                <a:gd name="T19" fmla="*/ 274 h 397"/>
                <a:gd name="T20" fmla="*/ 181 w 263"/>
                <a:gd name="T21" fmla="*/ 258 h 397"/>
                <a:gd name="T22" fmla="*/ 183 w 263"/>
                <a:gd name="T23" fmla="*/ 227 h 397"/>
                <a:gd name="T24" fmla="*/ 212 w 263"/>
                <a:gd name="T25" fmla="*/ 184 h 397"/>
                <a:gd name="T26" fmla="*/ 222 w 263"/>
                <a:gd name="T27" fmla="*/ 110 h 397"/>
                <a:gd name="T28" fmla="*/ 248 w 263"/>
                <a:gd name="T29" fmla="*/ 92 h 397"/>
                <a:gd name="T30" fmla="*/ 231 w 263"/>
                <a:gd name="T31" fmla="*/ 76 h 397"/>
                <a:gd name="T32" fmla="*/ 220 w 263"/>
                <a:gd name="T33" fmla="*/ 20 h 397"/>
                <a:gd name="T34" fmla="*/ 202 w 263"/>
                <a:gd name="T35" fmla="*/ 0 h 397"/>
                <a:gd name="T36" fmla="*/ 179 w 263"/>
                <a:gd name="T37" fmla="*/ 23 h 397"/>
                <a:gd name="T38" fmla="*/ 43 w 263"/>
                <a:gd name="T39" fmla="*/ 20 h 397"/>
                <a:gd name="T40" fmla="*/ 43 w 263"/>
                <a:gd name="T41" fmla="*/ 54 h 397"/>
                <a:gd name="T42" fmla="*/ 31 w 263"/>
                <a:gd name="T43" fmla="*/ 54 h 397"/>
                <a:gd name="T44" fmla="*/ 31 w 263"/>
                <a:gd name="T45" fmla="*/ 66 h 397"/>
                <a:gd name="T46" fmla="*/ 29 w 263"/>
                <a:gd name="T47" fmla="*/ 133 h 397"/>
                <a:gd name="T48" fmla="*/ 14 w 263"/>
                <a:gd name="T49" fmla="*/ 137 h 397"/>
                <a:gd name="T50" fmla="*/ 0 w 263"/>
                <a:gd name="T51" fmla="*/ 184 h 39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63" h="397">
                  <a:moveTo>
                    <a:pt x="0" y="209"/>
                  </a:moveTo>
                  <a:lnTo>
                    <a:pt x="12" y="249"/>
                  </a:lnTo>
                  <a:lnTo>
                    <a:pt x="22" y="291"/>
                  </a:lnTo>
                  <a:lnTo>
                    <a:pt x="47" y="307"/>
                  </a:lnTo>
                  <a:lnTo>
                    <a:pt x="87" y="367"/>
                  </a:lnTo>
                  <a:lnTo>
                    <a:pt x="139" y="396"/>
                  </a:lnTo>
                  <a:lnTo>
                    <a:pt x="189" y="389"/>
                  </a:lnTo>
                  <a:lnTo>
                    <a:pt x="218" y="375"/>
                  </a:lnTo>
                  <a:lnTo>
                    <a:pt x="201" y="333"/>
                  </a:lnTo>
                  <a:lnTo>
                    <a:pt x="174" y="311"/>
                  </a:lnTo>
                  <a:lnTo>
                    <a:pt x="191" y="293"/>
                  </a:lnTo>
                  <a:lnTo>
                    <a:pt x="193" y="258"/>
                  </a:lnTo>
                  <a:lnTo>
                    <a:pt x="224" y="209"/>
                  </a:lnTo>
                  <a:lnTo>
                    <a:pt x="234" y="124"/>
                  </a:lnTo>
                  <a:lnTo>
                    <a:pt x="262" y="104"/>
                  </a:lnTo>
                  <a:lnTo>
                    <a:pt x="243" y="86"/>
                  </a:lnTo>
                  <a:lnTo>
                    <a:pt x="232" y="22"/>
                  </a:lnTo>
                  <a:lnTo>
                    <a:pt x="214" y="0"/>
                  </a:lnTo>
                  <a:lnTo>
                    <a:pt x="189" y="26"/>
                  </a:lnTo>
                  <a:lnTo>
                    <a:pt x="45" y="22"/>
                  </a:lnTo>
                  <a:lnTo>
                    <a:pt x="45" y="62"/>
                  </a:lnTo>
                  <a:lnTo>
                    <a:pt x="33" y="62"/>
                  </a:lnTo>
                  <a:lnTo>
                    <a:pt x="33" y="75"/>
                  </a:lnTo>
                  <a:lnTo>
                    <a:pt x="31" y="151"/>
                  </a:lnTo>
                  <a:lnTo>
                    <a:pt x="14" y="155"/>
                  </a:lnTo>
                  <a:lnTo>
                    <a:pt x="0" y="209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8" name="Freeform 224"/>
            <p:cNvSpPr>
              <a:spLocks/>
            </p:cNvSpPr>
            <p:nvPr/>
          </p:nvSpPr>
          <p:spPr bwMode="auto">
            <a:xfrm>
              <a:off x="3163" y="3493"/>
              <a:ext cx="20" cy="31"/>
            </a:xfrm>
            <a:custGeom>
              <a:avLst/>
              <a:gdLst>
                <a:gd name="T0" fmla="*/ 0 w 20"/>
                <a:gd name="T1" fmla="*/ 15 h 33"/>
                <a:gd name="T2" fmla="*/ 11 w 20"/>
                <a:gd name="T3" fmla="*/ 28 h 33"/>
                <a:gd name="T4" fmla="*/ 19 w 20"/>
                <a:gd name="T5" fmla="*/ 19 h 33"/>
                <a:gd name="T6" fmla="*/ 17 w 20"/>
                <a:gd name="T7" fmla="*/ 0 h 33"/>
                <a:gd name="T8" fmla="*/ 0 w 20"/>
                <a:gd name="T9" fmla="*/ 15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33">
                  <a:moveTo>
                    <a:pt x="0" y="17"/>
                  </a:moveTo>
                  <a:lnTo>
                    <a:pt x="11" y="32"/>
                  </a:lnTo>
                  <a:lnTo>
                    <a:pt x="19" y="21"/>
                  </a:lnTo>
                  <a:lnTo>
                    <a:pt x="17" y="0"/>
                  </a:lnTo>
                  <a:lnTo>
                    <a:pt x="0" y="17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9" name="Freeform 225"/>
            <p:cNvSpPr>
              <a:spLocks/>
            </p:cNvSpPr>
            <p:nvPr/>
          </p:nvSpPr>
          <p:spPr bwMode="auto">
            <a:xfrm>
              <a:off x="3236" y="2268"/>
              <a:ext cx="113" cy="106"/>
            </a:xfrm>
            <a:custGeom>
              <a:avLst/>
              <a:gdLst>
                <a:gd name="T0" fmla="*/ 0 w 116"/>
                <a:gd name="T1" fmla="*/ 91 h 113"/>
                <a:gd name="T2" fmla="*/ 2 w 116"/>
                <a:gd name="T3" fmla="*/ 80 h 113"/>
                <a:gd name="T4" fmla="*/ 18 w 116"/>
                <a:gd name="T5" fmla="*/ 59 h 113"/>
                <a:gd name="T6" fmla="*/ 8 w 116"/>
                <a:gd name="T7" fmla="*/ 50 h 113"/>
                <a:gd name="T8" fmla="*/ 8 w 116"/>
                <a:gd name="T9" fmla="*/ 23 h 113"/>
                <a:gd name="T10" fmla="*/ 18 w 116"/>
                <a:gd name="T11" fmla="*/ 4 h 113"/>
                <a:gd name="T12" fmla="*/ 109 w 116"/>
                <a:gd name="T13" fmla="*/ 0 h 113"/>
                <a:gd name="T14" fmla="*/ 93 w 116"/>
                <a:gd name="T15" fmla="*/ 15 h 113"/>
                <a:gd name="T16" fmla="*/ 88 w 116"/>
                <a:gd name="T17" fmla="*/ 53 h 113"/>
                <a:gd name="T18" fmla="*/ 50 w 116"/>
                <a:gd name="T19" fmla="*/ 77 h 113"/>
                <a:gd name="T20" fmla="*/ 18 w 116"/>
                <a:gd name="T21" fmla="*/ 98 h 113"/>
                <a:gd name="T22" fmla="*/ 0 w 116"/>
                <a:gd name="T23" fmla="*/ 91 h 1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6" h="113">
                  <a:moveTo>
                    <a:pt x="0" y="103"/>
                  </a:moveTo>
                  <a:lnTo>
                    <a:pt x="2" y="91"/>
                  </a:lnTo>
                  <a:lnTo>
                    <a:pt x="18" y="67"/>
                  </a:lnTo>
                  <a:lnTo>
                    <a:pt x="8" y="56"/>
                  </a:lnTo>
                  <a:lnTo>
                    <a:pt x="8" y="26"/>
                  </a:lnTo>
                  <a:lnTo>
                    <a:pt x="18" y="4"/>
                  </a:lnTo>
                  <a:lnTo>
                    <a:pt x="115" y="0"/>
                  </a:lnTo>
                  <a:lnTo>
                    <a:pt x="98" y="17"/>
                  </a:lnTo>
                  <a:lnTo>
                    <a:pt x="92" y="60"/>
                  </a:lnTo>
                  <a:lnTo>
                    <a:pt x="52" y="87"/>
                  </a:lnTo>
                  <a:lnTo>
                    <a:pt x="18" y="112"/>
                  </a:lnTo>
                  <a:lnTo>
                    <a:pt x="0" y="103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0" name="Freeform 226"/>
            <p:cNvSpPr>
              <a:spLocks/>
            </p:cNvSpPr>
            <p:nvPr/>
          </p:nvSpPr>
          <p:spPr bwMode="auto">
            <a:xfrm>
              <a:off x="3148" y="3019"/>
              <a:ext cx="169" cy="201"/>
            </a:xfrm>
            <a:custGeom>
              <a:avLst/>
              <a:gdLst>
                <a:gd name="T0" fmla="*/ 0 w 174"/>
                <a:gd name="T1" fmla="*/ 58 h 214"/>
                <a:gd name="T2" fmla="*/ 2 w 174"/>
                <a:gd name="T3" fmla="*/ 95 h 214"/>
                <a:gd name="T4" fmla="*/ 18 w 174"/>
                <a:gd name="T5" fmla="*/ 131 h 214"/>
                <a:gd name="T6" fmla="*/ 50 w 174"/>
                <a:gd name="T7" fmla="*/ 148 h 214"/>
                <a:gd name="T8" fmla="*/ 62 w 174"/>
                <a:gd name="T9" fmla="*/ 150 h 214"/>
                <a:gd name="T10" fmla="*/ 81 w 174"/>
                <a:gd name="T11" fmla="*/ 188 h 214"/>
                <a:gd name="T12" fmla="*/ 139 w 174"/>
                <a:gd name="T13" fmla="*/ 183 h 214"/>
                <a:gd name="T14" fmla="*/ 163 w 174"/>
                <a:gd name="T15" fmla="*/ 166 h 214"/>
                <a:gd name="T16" fmla="*/ 139 w 174"/>
                <a:gd name="T17" fmla="*/ 94 h 214"/>
                <a:gd name="T18" fmla="*/ 146 w 174"/>
                <a:gd name="T19" fmla="*/ 65 h 214"/>
                <a:gd name="T20" fmla="*/ 66 w 174"/>
                <a:gd name="T21" fmla="*/ 0 h 214"/>
                <a:gd name="T22" fmla="*/ 48 w 174"/>
                <a:gd name="T23" fmla="*/ 33 h 214"/>
                <a:gd name="T24" fmla="*/ 39 w 174"/>
                <a:gd name="T25" fmla="*/ 23 h 214"/>
                <a:gd name="T26" fmla="*/ 33 w 174"/>
                <a:gd name="T27" fmla="*/ 31 h 214"/>
                <a:gd name="T28" fmla="*/ 31 w 174"/>
                <a:gd name="T29" fmla="*/ 0 h 214"/>
                <a:gd name="T30" fmla="*/ 12 w 174"/>
                <a:gd name="T31" fmla="*/ 2 h 214"/>
                <a:gd name="T32" fmla="*/ 14 w 174"/>
                <a:gd name="T33" fmla="*/ 24 h 214"/>
                <a:gd name="T34" fmla="*/ 16 w 174"/>
                <a:gd name="T35" fmla="*/ 39 h 214"/>
                <a:gd name="T36" fmla="*/ 0 w 174"/>
                <a:gd name="T37" fmla="*/ 58 h 21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74" h="214">
                  <a:moveTo>
                    <a:pt x="0" y="66"/>
                  </a:moveTo>
                  <a:lnTo>
                    <a:pt x="2" y="108"/>
                  </a:lnTo>
                  <a:lnTo>
                    <a:pt x="20" y="148"/>
                  </a:lnTo>
                  <a:lnTo>
                    <a:pt x="52" y="168"/>
                  </a:lnTo>
                  <a:lnTo>
                    <a:pt x="66" y="170"/>
                  </a:lnTo>
                  <a:lnTo>
                    <a:pt x="85" y="213"/>
                  </a:lnTo>
                  <a:lnTo>
                    <a:pt x="147" y="208"/>
                  </a:lnTo>
                  <a:lnTo>
                    <a:pt x="173" y="188"/>
                  </a:lnTo>
                  <a:lnTo>
                    <a:pt x="147" y="106"/>
                  </a:lnTo>
                  <a:lnTo>
                    <a:pt x="154" y="73"/>
                  </a:lnTo>
                  <a:lnTo>
                    <a:pt x="70" y="0"/>
                  </a:lnTo>
                  <a:lnTo>
                    <a:pt x="50" y="37"/>
                  </a:lnTo>
                  <a:lnTo>
                    <a:pt x="41" y="26"/>
                  </a:lnTo>
                  <a:lnTo>
                    <a:pt x="35" y="35"/>
                  </a:lnTo>
                  <a:lnTo>
                    <a:pt x="33" y="0"/>
                  </a:lnTo>
                  <a:lnTo>
                    <a:pt x="12" y="2"/>
                  </a:lnTo>
                  <a:lnTo>
                    <a:pt x="14" y="28"/>
                  </a:lnTo>
                  <a:lnTo>
                    <a:pt x="16" y="44"/>
                  </a:lnTo>
                  <a:lnTo>
                    <a:pt x="0" y="66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1" name="Freeform 227"/>
            <p:cNvSpPr>
              <a:spLocks/>
            </p:cNvSpPr>
            <p:nvPr/>
          </p:nvSpPr>
          <p:spPr bwMode="auto">
            <a:xfrm>
              <a:off x="2679" y="2789"/>
              <a:ext cx="35" cy="96"/>
            </a:xfrm>
            <a:custGeom>
              <a:avLst/>
              <a:gdLst>
                <a:gd name="T0" fmla="*/ 0 w 36"/>
                <a:gd name="T1" fmla="*/ 0 h 103"/>
                <a:gd name="T2" fmla="*/ 16 w 36"/>
                <a:gd name="T3" fmla="*/ 4 h 103"/>
                <a:gd name="T4" fmla="*/ 33 w 36"/>
                <a:gd name="T5" fmla="*/ 86 h 103"/>
                <a:gd name="T6" fmla="*/ 20 w 36"/>
                <a:gd name="T7" fmla="*/ 89 h 103"/>
                <a:gd name="T8" fmla="*/ 0 w 36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103">
                  <a:moveTo>
                    <a:pt x="0" y="0"/>
                  </a:moveTo>
                  <a:lnTo>
                    <a:pt x="16" y="4"/>
                  </a:lnTo>
                  <a:lnTo>
                    <a:pt x="35" y="99"/>
                  </a:lnTo>
                  <a:lnTo>
                    <a:pt x="22" y="102"/>
                  </a:lnTo>
                  <a:lnTo>
                    <a:pt x="0" y="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2" name="Freeform 228"/>
            <p:cNvSpPr>
              <a:spLocks/>
            </p:cNvSpPr>
            <p:nvPr/>
          </p:nvSpPr>
          <p:spPr bwMode="auto">
            <a:xfrm>
              <a:off x="3481" y="2494"/>
              <a:ext cx="81" cy="72"/>
            </a:xfrm>
            <a:custGeom>
              <a:avLst/>
              <a:gdLst>
                <a:gd name="T0" fmla="*/ 0 w 83"/>
                <a:gd name="T1" fmla="*/ 31 h 77"/>
                <a:gd name="T2" fmla="*/ 4 w 83"/>
                <a:gd name="T3" fmla="*/ 31 h 77"/>
                <a:gd name="T4" fmla="*/ 10 w 83"/>
                <a:gd name="T5" fmla="*/ 40 h 77"/>
                <a:gd name="T6" fmla="*/ 44 w 83"/>
                <a:gd name="T7" fmla="*/ 38 h 77"/>
                <a:gd name="T8" fmla="*/ 73 w 83"/>
                <a:gd name="T9" fmla="*/ 0 h 77"/>
                <a:gd name="T10" fmla="*/ 78 w 83"/>
                <a:gd name="T11" fmla="*/ 23 h 77"/>
                <a:gd name="T12" fmla="*/ 69 w 83"/>
                <a:gd name="T13" fmla="*/ 23 h 77"/>
                <a:gd name="T14" fmla="*/ 73 w 83"/>
                <a:gd name="T15" fmla="*/ 38 h 77"/>
                <a:gd name="T16" fmla="*/ 60 w 83"/>
                <a:gd name="T17" fmla="*/ 66 h 77"/>
                <a:gd name="T18" fmla="*/ 14 w 83"/>
                <a:gd name="T19" fmla="*/ 61 h 77"/>
                <a:gd name="T20" fmla="*/ 0 w 83"/>
                <a:gd name="T21" fmla="*/ 31 h 7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3" h="77">
                  <a:moveTo>
                    <a:pt x="0" y="35"/>
                  </a:moveTo>
                  <a:lnTo>
                    <a:pt x="4" y="35"/>
                  </a:lnTo>
                  <a:lnTo>
                    <a:pt x="10" y="46"/>
                  </a:lnTo>
                  <a:lnTo>
                    <a:pt x="46" y="44"/>
                  </a:lnTo>
                  <a:lnTo>
                    <a:pt x="77" y="0"/>
                  </a:lnTo>
                  <a:lnTo>
                    <a:pt x="82" y="27"/>
                  </a:lnTo>
                  <a:lnTo>
                    <a:pt x="73" y="27"/>
                  </a:lnTo>
                  <a:lnTo>
                    <a:pt x="77" y="44"/>
                  </a:lnTo>
                  <a:lnTo>
                    <a:pt x="63" y="76"/>
                  </a:lnTo>
                  <a:lnTo>
                    <a:pt x="14" y="69"/>
                  </a:lnTo>
                  <a:lnTo>
                    <a:pt x="0" y="35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3" name="Freeform 229"/>
            <p:cNvSpPr>
              <a:spLocks/>
            </p:cNvSpPr>
            <p:nvPr/>
          </p:nvSpPr>
          <p:spPr bwMode="auto">
            <a:xfrm>
              <a:off x="2794" y="2270"/>
              <a:ext cx="69" cy="141"/>
            </a:xfrm>
            <a:custGeom>
              <a:avLst/>
              <a:gdLst>
                <a:gd name="T0" fmla="*/ 0 w 70"/>
                <a:gd name="T1" fmla="*/ 60 h 150"/>
                <a:gd name="T2" fmla="*/ 14 w 70"/>
                <a:gd name="T3" fmla="*/ 49 h 150"/>
                <a:gd name="T4" fmla="*/ 23 w 70"/>
                <a:gd name="T5" fmla="*/ 0 h 150"/>
                <a:gd name="T6" fmla="*/ 62 w 70"/>
                <a:gd name="T7" fmla="*/ 0 h 150"/>
                <a:gd name="T8" fmla="*/ 52 w 70"/>
                <a:gd name="T9" fmla="*/ 15 h 150"/>
                <a:gd name="T10" fmla="*/ 64 w 70"/>
                <a:gd name="T11" fmla="*/ 36 h 150"/>
                <a:gd name="T12" fmla="*/ 40 w 70"/>
                <a:gd name="T13" fmla="*/ 60 h 150"/>
                <a:gd name="T14" fmla="*/ 67 w 70"/>
                <a:gd name="T15" fmla="*/ 76 h 150"/>
                <a:gd name="T16" fmla="*/ 33 w 70"/>
                <a:gd name="T17" fmla="*/ 132 h 150"/>
                <a:gd name="T18" fmla="*/ 29 w 70"/>
                <a:gd name="T19" fmla="*/ 96 h 150"/>
                <a:gd name="T20" fmla="*/ 0 w 70"/>
                <a:gd name="T21" fmla="*/ 60 h 1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" h="150">
                  <a:moveTo>
                    <a:pt x="0" y="68"/>
                  </a:moveTo>
                  <a:lnTo>
                    <a:pt x="14" y="55"/>
                  </a:lnTo>
                  <a:lnTo>
                    <a:pt x="23" y="0"/>
                  </a:lnTo>
                  <a:lnTo>
                    <a:pt x="64" y="0"/>
                  </a:lnTo>
                  <a:lnTo>
                    <a:pt x="54" y="17"/>
                  </a:lnTo>
                  <a:lnTo>
                    <a:pt x="66" y="40"/>
                  </a:lnTo>
                  <a:lnTo>
                    <a:pt x="42" y="68"/>
                  </a:lnTo>
                  <a:lnTo>
                    <a:pt x="69" y="86"/>
                  </a:lnTo>
                  <a:lnTo>
                    <a:pt x="33" y="149"/>
                  </a:lnTo>
                  <a:lnTo>
                    <a:pt x="29" y="108"/>
                  </a:lnTo>
                  <a:lnTo>
                    <a:pt x="0" y="68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4" name="Freeform 230"/>
            <p:cNvSpPr>
              <a:spLocks/>
            </p:cNvSpPr>
            <p:nvPr/>
          </p:nvSpPr>
          <p:spPr bwMode="auto">
            <a:xfrm>
              <a:off x="3146" y="2927"/>
              <a:ext cx="82" cy="102"/>
            </a:xfrm>
            <a:custGeom>
              <a:avLst/>
              <a:gdLst>
                <a:gd name="T0" fmla="*/ 0 w 84"/>
                <a:gd name="T1" fmla="*/ 96 h 107"/>
                <a:gd name="T2" fmla="*/ 12 w 84"/>
                <a:gd name="T3" fmla="*/ 90 h 107"/>
                <a:gd name="T4" fmla="*/ 31 w 84"/>
                <a:gd name="T5" fmla="*/ 90 h 107"/>
                <a:gd name="T6" fmla="*/ 33 w 84"/>
                <a:gd name="T7" fmla="*/ 73 h 107"/>
                <a:gd name="T8" fmla="*/ 62 w 84"/>
                <a:gd name="T9" fmla="*/ 68 h 107"/>
                <a:gd name="T10" fmla="*/ 79 w 84"/>
                <a:gd name="T11" fmla="*/ 33 h 107"/>
                <a:gd name="T12" fmla="*/ 62 w 84"/>
                <a:gd name="T13" fmla="*/ 0 h 107"/>
                <a:gd name="T14" fmla="*/ 18 w 84"/>
                <a:gd name="T15" fmla="*/ 6 h 107"/>
                <a:gd name="T16" fmla="*/ 22 w 84"/>
                <a:gd name="T17" fmla="*/ 31 h 107"/>
                <a:gd name="T18" fmla="*/ 14 w 84"/>
                <a:gd name="T19" fmla="*/ 49 h 107"/>
                <a:gd name="T20" fmla="*/ 0 w 84"/>
                <a:gd name="T21" fmla="*/ 96 h 10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4" h="107">
                  <a:moveTo>
                    <a:pt x="0" y="106"/>
                  </a:moveTo>
                  <a:lnTo>
                    <a:pt x="12" y="99"/>
                  </a:lnTo>
                  <a:lnTo>
                    <a:pt x="33" y="99"/>
                  </a:lnTo>
                  <a:lnTo>
                    <a:pt x="35" y="81"/>
                  </a:lnTo>
                  <a:lnTo>
                    <a:pt x="66" y="75"/>
                  </a:lnTo>
                  <a:lnTo>
                    <a:pt x="83" y="37"/>
                  </a:lnTo>
                  <a:lnTo>
                    <a:pt x="66" y="0"/>
                  </a:lnTo>
                  <a:lnTo>
                    <a:pt x="18" y="6"/>
                  </a:lnTo>
                  <a:lnTo>
                    <a:pt x="24" y="35"/>
                  </a:lnTo>
                  <a:lnTo>
                    <a:pt x="14" y="53"/>
                  </a:lnTo>
                  <a:lnTo>
                    <a:pt x="0" y="106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5" name="Freeform 231"/>
            <p:cNvSpPr>
              <a:spLocks/>
            </p:cNvSpPr>
            <p:nvPr/>
          </p:nvSpPr>
          <p:spPr bwMode="auto">
            <a:xfrm>
              <a:off x="3067" y="2384"/>
              <a:ext cx="173" cy="197"/>
            </a:xfrm>
            <a:custGeom>
              <a:avLst/>
              <a:gdLst>
                <a:gd name="T0" fmla="*/ 0 w 178"/>
                <a:gd name="T1" fmla="*/ 31 h 212"/>
                <a:gd name="T2" fmla="*/ 6 w 178"/>
                <a:gd name="T3" fmla="*/ 177 h 212"/>
                <a:gd name="T4" fmla="*/ 141 w 178"/>
                <a:gd name="T5" fmla="*/ 182 h 212"/>
                <a:gd name="T6" fmla="*/ 164 w 178"/>
                <a:gd name="T7" fmla="*/ 159 h 212"/>
                <a:gd name="T8" fmla="*/ 167 w 178"/>
                <a:gd name="T9" fmla="*/ 141 h 212"/>
                <a:gd name="T10" fmla="*/ 118 w 178"/>
                <a:gd name="T11" fmla="*/ 38 h 212"/>
                <a:gd name="T12" fmla="*/ 141 w 178"/>
                <a:gd name="T13" fmla="*/ 72 h 212"/>
                <a:gd name="T14" fmla="*/ 155 w 178"/>
                <a:gd name="T15" fmla="*/ 43 h 212"/>
                <a:gd name="T16" fmla="*/ 141 w 178"/>
                <a:gd name="T17" fmla="*/ 6 h 212"/>
                <a:gd name="T18" fmla="*/ 110 w 178"/>
                <a:gd name="T19" fmla="*/ 13 h 212"/>
                <a:gd name="T20" fmla="*/ 108 w 178"/>
                <a:gd name="T21" fmla="*/ 4 h 212"/>
                <a:gd name="T22" fmla="*/ 91 w 178"/>
                <a:gd name="T23" fmla="*/ 4 h 212"/>
                <a:gd name="T24" fmla="*/ 64 w 178"/>
                <a:gd name="T25" fmla="*/ 15 h 212"/>
                <a:gd name="T26" fmla="*/ 6 w 178"/>
                <a:gd name="T27" fmla="*/ 0 h 212"/>
                <a:gd name="T28" fmla="*/ 0 w 178"/>
                <a:gd name="T29" fmla="*/ 31 h 2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8" h="212">
                  <a:moveTo>
                    <a:pt x="0" y="35"/>
                  </a:moveTo>
                  <a:lnTo>
                    <a:pt x="6" y="206"/>
                  </a:lnTo>
                  <a:lnTo>
                    <a:pt x="149" y="211"/>
                  </a:lnTo>
                  <a:lnTo>
                    <a:pt x="174" y="184"/>
                  </a:lnTo>
                  <a:lnTo>
                    <a:pt x="177" y="164"/>
                  </a:lnTo>
                  <a:lnTo>
                    <a:pt x="124" y="44"/>
                  </a:lnTo>
                  <a:lnTo>
                    <a:pt x="149" y="83"/>
                  </a:lnTo>
                  <a:lnTo>
                    <a:pt x="164" y="50"/>
                  </a:lnTo>
                  <a:lnTo>
                    <a:pt x="149" y="6"/>
                  </a:lnTo>
                  <a:lnTo>
                    <a:pt x="116" y="15"/>
                  </a:lnTo>
                  <a:lnTo>
                    <a:pt x="114" y="4"/>
                  </a:lnTo>
                  <a:lnTo>
                    <a:pt x="97" y="4"/>
                  </a:lnTo>
                  <a:lnTo>
                    <a:pt x="68" y="17"/>
                  </a:lnTo>
                  <a:lnTo>
                    <a:pt x="6" y="0"/>
                  </a:lnTo>
                  <a:lnTo>
                    <a:pt x="0" y="35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6" name="Freeform 232"/>
            <p:cNvSpPr>
              <a:spLocks/>
            </p:cNvSpPr>
            <p:nvPr/>
          </p:nvSpPr>
          <p:spPr bwMode="auto">
            <a:xfrm>
              <a:off x="2603" y="2713"/>
              <a:ext cx="119" cy="106"/>
            </a:xfrm>
            <a:custGeom>
              <a:avLst/>
              <a:gdLst>
                <a:gd name="T0" fmla="*/ 0 w 122"/>
                <a:gd name="T1" fmla="*/ 84 h 114"/>
                <a:gd name="T2" fmla="*/ 8 w 122"/>
                <a:gd name="T3" fmla="*/ 93 h 114"/>
                <a:gd name="T4" fmla="*/ 39 w 122"/>
                <a:gd name="T5" fmla="*/ 98 h 114"/>
                <a:gd name="T6" fmla="*/ 35 w 122"/>
                <a:gd name="T7" fmla="*/ 73 h 114"/>
                <a:gd name="T8" fmla="*/ 75 w 122"/>
                <a:gd name="T9" fmla="*/ 68 h 114"/>
                <a:gd name="T10" fmla="*/ 91 w 122"/>
                <a:gd name="T11" fmla="*/ 73 h 114"/>
                <a:gd name="T12" fmla="*/ 115 w 122"/>
                <a:gd name="T13" fmla="*/ 56 h 114"/>
                <a:gd name="T14" fmla="*/ 83 w 122"/>
                <a:gd name="T15" fmla="*/ 19 h 114"/>
                <a:gd name="T16" fmla="*/ 83 w 122"/>
                <a:gd name="T17" fmla="*/ 0 h 114"/>
                <a:gd name="T18" fmla="*/ 18 w 122"/>
                <a:gd name="T19" fmla="*/ 32 h 114"/>
                <a:gd name="T20" fmla="*/ 0 w 122"/>
                <a:gd name="T21" fmla="*/ 84 h 1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2" h="114">
                  <a:moveTo>
                    <a:pt x="0" y="97"/>
                  </a:moveTo>
                  <a:lnTo>
                    <a:pt x="8" y="108"/>
                  </a:lnTo>
                  <a:lnTo>
                    <a:pt x="41" y="113"/>
                  </a:lnTo>
                  <a:lnTo>
                    <a:pt x="37" y="84"/>
                  </a:lnTo>
                  <a:lnTo>
                    <a:pt x="79" y="79"/>
                  </a:lnTo>
                  <a:lnTo>
                    <a:pt x="95" y="84"/>
                  </a:lnTo>
                  <a:lnTo>
                    <a:pt x="121" y="64"/>
                  </a:lnTo>
                  <a:lnTo>
                    <a:pt x="87" y="22"/>
                  </a:lnTo>
                  <a:lnTo>
                    <a:pt x="87" y="0"/>
                  </a:lnTo>
                  <a:lnTo>
                    <a:pt x="18" y="37"/>
                  </a:lnTo>
                  <a:lnTo>
                    <a:pt x="0" y="97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7" name="Freeform 233"/>
            <p:cNvSpPr>
              <a:spLocks/>
            </p:cNvSpPr>
            <p:nvPr/>
          </p:nvSpPr>
          <p:spPr bwMode="auto">
            <a:xfrm>
              <a:off x="3358" y="2637"/>
              <a:ext cx="150" cy="123"/>
            </a:xfrm>
            <a:custGeom>
              <a:avLst/>
              <a:gdLst>
                <a:gd name="T0" fmla="*/ 0 w 154"/>
                <a:gd name="T1" fmla="*/ 115 h 131"/>
                <a:gd name="T2" fmla="*/ 38 w 154"/>
                <a:gd name="T3" fmla="*/ 88 h 131"/>
                <a:gd name="T4" fmla="*/ 32 w 154"/>
                <a:gd name="T5" fmla="*/ 77 h 131"/>
                <a:gd name="T6" fmla="*/ 44 w 154"/>
                <a:gd name="T7" fmla="*/ 61 h 131"/>
                <a:gd name="T8" fmla="*/ 82 w 154"/>
                <a:gd name="T9" fmla="*/ 11 h 131"/>
                <a:gd name="T10" fmla="*/ 131 w 154"/>
                <a:gd name="T11" fmla="*/ 0 h 131"/>
                <a:gd name="T12" fmla="*/ 145 w 154"/>
                <a:gd name="T13" fmla="*/ 43 h 131"/>
                <a:gd name="T14" fmla="*/ 132 w 154"/>
                <a:gd name="T15" fmla="*/ 61 h 131"/>
                <a:gd name="T16" fmla="*/ 80 w 154"/>
                <a:gd name="T17" fmla="*/ 93 h 131"/>
                <a:gd name="T18" fmla="*/ 0 w 154"/>
                <a:gd name="T19" fmla="*/ 115 h 1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4" h="131">
                  <a:moveTo>
                    <a:pt x="0" y="130"/>
                  </a:moveTo>
                  <a:lnTo>
                    <a:pt x="40" y="100"/>
                  </a:lnTo>
                  <a:lnTo>
                    <a:pt x="34" y="87"/>
                  </a:lnTo>
                  <a:lnTo>
                    <a:pt x="46" y="69"/>
                  </a:lnTo>
                  <a:lnTo>
                    <a:pt x="86" y="13"/>
                  </a:lnTo>
                  <a:lnTo>
                    <a:pt x="138" y="0"/>
                  </a:lnTo>
                  <a:lnTo>
                    <a:pt x="153" y="49"/>
                  </a:lnTo>
                  <a:lnTo>
                    <a:pt x="140" y="69"/>
                  </a:lnTo>
                  <a:lnTo>
                    <a:pt x="84" y="105"/>
                  </a:lnTo>
                  <a:lnTo>
                    <a:pt x="0" y="130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8" name="Freeform 234"/>
            <p:cNvSpPr>
              <a:spLocks/>
            </p:cNvSpPr>
            <p:nvPr/>
          </p:nvSpPr>
          <p:spPr bwMode="auto">
            <a:xfrm>
              <a:off x="3351" y="2671"/>
              <a:ext cx="54" cy="89"/>
            </a:xfrm>
            <a:custGeom>
              <a:avLst/>
              <a:gdLst>
                <a:gd name="T0" fmla="*/ 0 w 56"/>
                <a:gd name="T1" fmla="*/ 15 h 95"/>
                <a:gd name="T2" fmla="*/ 10 w 56"/>
                <a:gd name="T3" fmla="*/ 82 h 95"/>
                <a:gd name="T4" fmla="*/ 45 w 56"/>
                <a:gd name="T5" fmla="*/ 56 h 95"/>
                <a:gd name="T6" fmla="*/ 40 w 56"/>
                <a:gd name="T7" fmla="*/ 45 h 95"/>
                <a:gd name="T8" fmla="*/ 51 w 56"/>
                <a:gd name="T9" fmla="*/ 31 h 95"/>
                <a:gd name="T10" fmla="*/ 51 w 56"/>
                <a:gd name="T11" fmla="*/ 11 h 95"/>
                <a:gd name="T12" fmla="*/ 25 w 56"/>
                <a:gd name="T13" fmla="*/ 0 h 95"/>
                <a:gd name="T14" fmla="*/ 0 w 56"/>
                <a:gd name="T15" fmla="*/ 15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" h="95">
                  <a:moveTo>
                    <a:pt x="0" y="17"/>
                  </a:moveTo>
                  <a:lnTo>
                    <a:pt x="10" y="94"/>
                  </a:lnTo>
                  <a:lnTo>
                    <a:pt x="49" y="64"/>
                  </a:lnTo>
                  <a:lnTo>
                    <a:pt x="43" y="51"/>
                  </a:lnTo>
                  <a:lnTo>
                    <a:pt x="55" y="35"/>
                  </a:lnTo>
                  <a:lnTo>
                    <a:pt x="55" y="13"/>
                  </a:lnTo>
                  <a:lnTo>
                    <a:pt x="27" y="0"/>
                  </a:lnTo>
                  <a:lnTo>
                    <a:pt x="0" y="17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9" name="Freeform 235"/>
            <p:cNvSpPr>
              <a:spLocks/>
            </p:cNvSpPr>
            <p:nvPr/>
          </p:nvSpPr>
          <p:spPr bwMode="auto">
            <a:xfrm>
              <a:off x="3024" y="3154"/>
              <a:ext cx="184" cy="186"/>
            </a:xfrm>
            <a:custGeom>
              <a:avLst/>
              <a:gdLst>
                <a:gd name="T0" fmla="*/ 0 w 189"/>
                <a:gd name="T1" fmla="*/ 84 h 199"/>
                <a:gd name="T2" fmla="*/ 0 w 189"/>
                <a:gd name="T3" fmla="*/ 151 h 199"/>
                <a:gd name="T4" fmla="*/ 18 w 189"/>
                <a:gd name="T5" fmla="*/ 168 h 199"/>
                <a:gd name="T6" fmla="*/ 48 w 189"/>
                <a:gd name="T7" fmla="*/ 173 h 199"/>
                <a:gd name="T8" fmla="*/ 75 w 189"/>
                <a:gd name="T9" fmla="*/ 173 h 199"/>
                <a:gd name="T10" fmla="*/ 100 w 189"/>
                <a:gd name="T11" fmla="*/ 151 h 199"/>
                <a:gd name="T12" fmla="*/ 104 w 189"/>
                <a:gd name="T13" fmla="*/ 139 h 199"/>
                <a:gd name="T14" fmla="*/ 126 w 189"/>
                <a:gd name="T15" fmla="*/ 132 h 199"/>
                <a:gd name="T16" fmla="*/ 123 w 189"/>
                <a:gd name="T17" fmla="*/ 124 h 199"/>
                <a:gd name="T18" fmla="*/ 169 w 189"/>
                <a:gd name="T19" fmla="*/ 103 h 199"/>
                <a:gd name="T20" fmla="*/ 162 w 189"/>
                <a:gd name="T21" fmla="*/ 97 h 199"/>
                <a:gd name="T22" fmla="*/ 178 w 189"/>
                <a:gd name="T23" fmla="*/ 43 h 199"/>
                <a:gd name="T24" fmla="*/ 167 w 189"/>
                <a:gd name="T25" fmla="*/ 21 h 199"/>
                <a:gd name="T26" fmla="*/ 138 w 189"/>
                <a:gd name="T27" fmla="*/ 6 h 199"/>
                <a:gd name="T28" fmla="*/ 129 w 189"/>
                <a:gd name="T29" fmla="*/ 0 h 199"/>
                <a:gd name="T30" fmla="*/ 104 w 189"/>
                <a:gd name="T31" fmla="*/ 18 h 199"/>
                <a:gd name="T32" fmla="*/ 100 w 189"/>
                <a:gd name="T33" fmla="*/ 62 h 199"/>
                <a:gd name="T34" fmla="*/ 117 w 189"/>
                <a:gd name="T35" fmla="*/ 70 h 199"/>
                <a:gd name="T36" fmla="*/ 117 w 189"/>
                <a:gd name="T37" fmla="*/ 89 h 199"/>
                <a:gd name="T38" fmla="*/ 31 w 189"/>
                <a:gd name="T39" fmla="*/ 48 h 199"/>
                <a:gd name="T40" fmla="*/ 33 w 189"/>
                <a:gd name="T41" fmla="*/ 84 h 199"/>
                <a:gd name="T42" fmla="*/ 0 w 189"/>
                <a:gd name="T43" fmla="*/ 84 h 1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89" h="199">
                  <a:moveTo>
                    <a:pt x="0" y="96"/>
                  </a:moveTo>
                  <a:lnTo>
                    <a:pt x="0" y="173"/>
                  </a:lnTo>
                  <a:lnTo>
                    <a:pt x="18" y="193"/>
                  </a:lnTo>
                  <a:lnTo>
                    <a:pt x="50" y="198"/>
                  </a:lnTo>
                  <a:lnTo>
                    <a:pt x="79" y="198"/>
                  </a:lnTo>
                  <a:lnTo>
                    <a:pt x="106" y="173"/>
                  </a:lnTo>
                  <a:lnTo>
                    <a:pt x="110" y="159"/>
                  </a:lnTo>
                  <a:lnTo>
                    <a:pt x="133" y="151"/>
                  </a:lnTo>
                  <a:lnTo>
                    <a:pt x="129" y="142"/>
                  </a:lnTo>
                  <a:lnTo>
                    <a:pt x="179" y="118"/>
                  </a:lnTo>
                  <a:lnTo>
                    <a:pt x="171" y="111"/>
                  </a:lnTo>
                  <a:lnTo>
                    <a:pt x="188" y="49"/>
                  </a:lnTo>
                  <a:lnTo>
                    <a:pt x="177" y="24"/>
                  </a:lnTo>
                  <a:lnTo>
                    <a:pt x="146" y="6"/>
                  </a:lnTo>
                  <a:lnTo>
                    <a:pt x="137" y="0"/>
                  </a:lnTo>
                  <a:lnTo>
                    <a:pt x="110" y="20"/>
                  </a:lnTo>
                  <a:lnTo>
                    <a:pt x="106" y="71"/>
                  </a:lnTo>
                  <a:lnTo>
                    <a:pt x="123" y="80"/>
                  </a:lnTo>
                  <a:lnTo>
                    <a:pt x="123" y="102"/>
                  </a:lnTo>
                  <a:lnTo>
                    <a:pt x="33" y="55"/>
                  </a:lnTo>
                  <a:lnTo>
                    <a:pt x="35" y="96"/>
                  </a:lnTo>
                  <a:lnTo>
                    <a:pt x="0" y="96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0" name="Freeform 236"/>
            <p:cNvSpPr>
              <a:spLocks/>
            </p:cNvSpPr>
            <p:nvPr/>
          </p:nvSpPr>
          <p:spPr bwMode="auto">
            <a:xfrm>
              <a:off x="2941" y="3423"/>
              <a:ext cx="253" cy="249"/>
            </a:xfrm>
            <a:custGeom>
              <a:avLst/>
              <a:gdLst>
                <a:gd name="T0" fmla="*/ 0 w 259"/>
                <a:gd name="T1" fmla="*/ 121 h 266"/>
                <a:gd name="T2" fmla="*/ 8 w 259"/>
                <a:gd name="T3" fmla="*/ 113 h 266"/>
                <a:gd name="T4" fmla="*/ 20 w 259"/>
                <a:gd name="T5" fmla="*/ 128 h 266"/>
                <a:gd name="T6" fmla="*/ 37 w 259"/>
                <a:gd name="T7" fmla="*/ 128 h 266"/>
                <a:gd name="T8" fmla="*/ 52 w 259"/>
                <a:gd name="T9" fmla="*/ 117 h 266"/>
                <a:gd name="T10" fmla="*/ 52 w 259"/>
                <a:gd name="T11" fmla="*/ 45 h 266"/>
                <a:gd name="T12" fmla="*/ 64 w 259"/>
                <a:gd name="T13" fmla="*/ 64 h 266"/>
                <a:gd name="T14" fmla="*/ 63 w 259"/>
                <a:gd name="T15" fmla="*/ 83 h 266"/>
                <a:gd name="T16" fmla="*/ 85 w 259"/>
                <a:gd name="T17" fmla="*/ 81 h 266"/>
                <a:gd name="T18" fmla="*/ 103 w 259"/>
                <a:gd name="T19" fmla="*/ 61 h 266"/>
                <a:gd name="T20" fmla="*/ 135 w 259"/>
                <a:gd name="T21" fmla="*/ 61 h 266"/>
                <a:gd name="T22" fmla="*/ 191 w 259"/>
                <a:gd name="T23" fmla="*/ 0 h 266"/>
                <a:gd name="T24" fmla="*/ 227 w 259"/>
                <a:gd name="T25" fmla="*/ 7 h 266"/>
                <a:gd name="T26" fmla="*/ 232 w 259"/>
                <a:gd name="T27" fmla="*/ 64 h 266"/>
                <a:gd name="T28" fmla="*/ 216 w 259"/>
                <a:gd name="T29" fmla="*/ 80 h 266"/>
                <a:gd name="T30" fmla="*/ 227 w 259"/>
                <a:gd name="T31" fmla="*/ 93 h 266"/>
                <a:gd name="T32" fmla="*/ 233 w 259"/>
                <a:gd name="T33" fmla="*/ 83 h 266"/>
                <a:gd name="T34" fmla="*/ 246 w 259"/>
                <a:gd name="T35" fmla="*/ 83 h 266"/>
                <a:gd name="T36" fmla="*/ 239 w 259"/>
                <a:gd name="T37" fmla="*/ 117 h 266"/>
                <a:gd name="T38" fmla="*/ 204 w 259"/>
                <a:gd name="T39" fmla="*/ 169 h 266"/>
                <a:gd name="T40" fmla="*/ 158 w 259"/>
                <a:gd name="T41" fmla="*/ 213 h 266"/>
                <a:gd name="T42" fmla="*/ 127 w 259"/>
                <a:gd name="T43" fmla="*/ 229 h 266"/>
                <a:gd name="T44" fmla="*/ 29 w 259"/>
                <a:gd name="T45" fmla="*/ 232 h 266"/>
                <a:gd name="T46" fmla="*/ 21 w 259"/>
                <a:gd name="T47" fmla="*/ 204 h 266"/>
                <a:gd name="T48" fmla="*/ 25 w 259"/>
                <a:gd name="T49" fmla="*/ 185 h 266"/>
                <a:gd name="T50" fmla="*/ 0 w 259"/>
                <a:gd name="T51" fmla="*/ 121 h 26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9" h="266">
                  <a:moveTo>
                    <a:pt x="0" y="138"/>
                  </a:moveTo>
                  <a:lnTo>
                    <a:pt x="8" y="129"/>
                  </a:lnTo>
                  <a:lnTo>
                    <a:pt x="20" y="146"/>
                  </a:lnTo>
                  <a:lnTo>
                    <a:pt x="39" y="146"/>
                  </a:lnTo>
                  <a:lnTo>
                    <a:pt x="54" y="133"/>
                  </a:lnTo>
                  <a:lnTo>
                    <a:pt x="54" y="51"/>
                  </a:lnTo>
                  <a:lnTo>
                    <a:pt x="68" y="73"/>
                  </a:lnTo>
                  <a:lnTo>
                    <a:pt x="66" y="95"/>
                  </a:lnTo>
                  <a:lnTo>
                    <a:pt x="89" y="93"/>
                  </a:lnTo>
                  <a:lnTo>
                    <a:pt x="108" y="69"/>
                  </a:lnTo>
                  <a:lnTo>
                    <a:pt x="141" y="69"/>
                  </a:lnTo>
                  <a:lnTo>
                    <a:pt x="201" y="0"/>
                  </a:lnTo>
                  <a:lnTo>
                    <a:pt x="237" y="8"/>
                  </a:lnTo>
                  <a:lnTo>
                    <a:pt x="243" y="73"/>
                  </a:lnTo>
                  <a:lnTo>
                    <a:pt x="226" y="91"/>
                  </a:lnTo>
                  <a:lnTo>
                    <a:pt x="237" y="106"/>
                  </a:lnTo>
                  <a:lnTo>
                    <a:pt x="245" y="95"/>
                  </a:lnTo>
                  <a:lnTo>
                    <a:pt x="258" y="95"/>
                  </a:lnTo>
                  <a:lnTo>
                    <a:pt x="251" y="133"/>
                  </a:lnTo>
                  <a:lnTo>
                    <a:pt x="214" y="193"/>
                  </a:lnTo>
                  <a:lnTo>
                    <a:pt x="166" y="244"/>
                  </a:lnTo>
                  <a:lnTo>
                    <a:pt x="133" y="262"/>
                  </a:lnTo>
                  <a:lnTo>
                    <a:pt x="31" y="265"/>
                  </a:lnTo>
                  <a:lnTo>
                    <a:pt x="22" y="233"/>
                  </a:lnTo>
                  <a:lnTo>
                    <a:pt x="27" y="211"/>
                  </a:lnTo>
                  <a:lnTo>
                    <a:pt x="0" y="138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1" name="Freeform 237"/>
            <p:cNvSpPr>
              <a:spLocks/>
            </p:cNvSpPr>
            <p:nvPr/>
          </p:nvSpPr>
          <p:spPr bwMode="auto">
            <a:xfrm>
              <a:off x="3103" y="3560"/>
              <a:ext cx="38" cy="42"/>
            </a:xfrm>
            <a:custGeom>
              <a:avLst/>
              <a:gdLst>
                <a:gd name="T0" fmla="*/ 0 w 39"/>
                <a:gd name="T1" fmla="*/ 20 h 45"/>
                <a:gd name="T2" fmla="*/ 14 w 39"/>
                <a:gd name="T3" fmla="*/ 38 h 45"/>
                <a:gd name="T4" fmla="*/ 36 w 39"/>
                <a:gd name="T5" fmla="*/ 20 h 45"/>
                <a:gd name="T6" fmla="*/ 25 w 39"/>
                <a:gd name="T7" fmla="*/ 0 h 45"/>
                <a:gd name="T8" fmla="*/ 0 w 39"/>
                <a:gd name="T9" fmla="*/ 20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45">
                  <a:moveTo>
                    <a:pt x="0" y="22"/>
                  </a:moveTo>
                  <a:lnTo>
                    <a:pt x="14" y="44"/>
                  </a:lnTo>
                  <a:lnTo>
                    <a:pt x="38" y="22"/>
                  </a:lnTo>
                  <a:lnTo>
                    <a:pt x="27" y="0"/>
                  </a:lnTo>
                  <a:lnTo>
                    <a:pt x="0" y="22"/>
                  </a:lnTo>
                </a:path>
              </a:pathLst>
            </a:custGeom>
            <a:grpFill/>
            <a:ln w="0" cap="rnd" cmpd="sng">
              <a:solidFill>
                <a:schemeClr val="bg2">
                  <a:lumMod val="65000"/>
                </a:schemeClr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2" name="Oval 238"/>
            <p:cNvSpPr>
              <a:spLocks noChangeArrowheads="1"/>
            </p:cNvSpPr>
            <p:nvPr/>
          </p:nvSpPr>
          <p:spPr bwMode="auto">
            <a:xfrm>
              <a:off x="1260" y="2612"/>
              <a:ext cx="69" cy="28"/>
            </a:xfrm>
            <a:prstGeom prst="ellipse">
              <a:avLst/>
            </a:prstGeom>
            <a:grpFill/>
            <a:ln w="0">
              <a:solidFill>
                <a:schemeClr val="bg2">
                  <a:lumMod val="6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rgbClr val="009900"/>
                </a:buClr>
                <a:buChar char="•"/>
                <a:defRPr sz="2000">
                  <a:solidFill>
                    <a:srgbClr val="5F5F5F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rgbClr val="009900"/>
                </a:buClr>
                <a:buChar char="–"/>
                <a:defRPr>
                  <a:solidFill>
                    <a:srgbClr val="5F5F5F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rgbClr val="009900"/>
                </a:buClr>
                <a:buChar char="•"/>
                <a:defRPr sz="1600">
                  <a:solidFill>
                    <a:srgbClr val="5F5F5F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rgbClr val="009900"/>
                </a:buClr>
                <a:buChar char="–"/>
                <a:defRPr sz="1400">
                  <a:solidFill>
                    <a:srgbClr val="5F5F5F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rgbClr val="009900"/>
                </a:buClr>
                <a:buChar char="»"/>
                <a:defRPr sz="1400">
                  <a:solidFill>
                    <a:srgbClr val="5F5F5F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900"/>
                </a:buClr>
                <a:buChar char="»"/>
                <a:defRPr sz="1400">
                  <a:solidFill>
                    <a:srgbClr val="5F5F5F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900"/>
                </a:buClr>
                <a:buChar char="»"/>
                <a:defRPr sz="1400">
                  <a:solidFill>
                    <a:srgbClr val="5F5F5F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900"/>
                </a:buClr>
                <a:buChar char="»"/>
                <a:defRPr sz="1400">
                  <a:solidFill>
                    <a:srgbClr val="5F5F5F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900"/>
                </a:buClr>
                <a:buChar char="»"/>
                <a:defRPr sz="1400">
                  <a:solidFill>
                    <a:srgbClr val="5F5F5F"/>
                  </a:solidFill>
                  <a:latin typeface="Arial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altLang="el-GR" sz="2000" b="0" i="0" u="none" strike="noStrike" kern="1200" cap="none" spc="0" normalizeH="0" baseline="0" noProof="0">
                <a:ln>
                  <a:noFill/>
                </a:ln>
                <a:solidFill>
                  <a:srgbClr val="007833"/>
                </a:solidFill>
                <a:effectLst/>
                <a:uLnTx/>
                <a:uFillTx/>
                <a:latin typeface="Univers 45 Light" pitchFamily="2" charset="0"/>
                <a:ea typeface="+mn-ea"/>
                <a:cs typeface="+mn-cs"/>
              </a:endParaRPr>
            </a:p>
          </p:txBody>
        </p:sp>
        <p:sp>
          <p:nvSpPr>
            <p:cNvPr id="243" name="Oval 239"/>
            <p:cNvSpPr>
              <a:spLocks noChangeArrowheads="1"/>
            </p:cNvSpPr>
            <p:nvPr/>
          </p:nvSpPr>
          <p:spPr bwMode="auto">
            <a:xfrm>
              <a:off x="3249" y="2310"/>
              <a:ext cx="21" cy="18"/>
            </a:xfrm>
            <a:prstGeom prst="ellipse">
              <a:avLst/>
            </a:prstGeom>
            <a:grpFill/>
            <a:ln w="0">
              <a:solidFill>
                <a:schemeClr val="bg2">
                  <a:lumMod val="6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rgbClr val="009900"/>
                </a:buClr>
                <a:buChar char="•"/>
                <a:defRPr sz="2000">
                  <a:solidFill>
                    <a:srgbClr val="5F5F5F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rgbClr val="009900"/>
                </a:buClr>
                <a:buChar char="–"/>
                <a:defRPr>
                  <a:solidFill>
                    <a:srgbClr val="5F5F5F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rgbClr val="009900"/>
                </a:buClr>
                <a:buChar char="•"/>
                <a:defRPr sz="1600">
                  <a:solidFill>
                    <a:srgbClr val="5F5F5F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rgbClr val="009900"/>
                </a:buClr>
                <a:buChar char="–"/>
                <a:defRPr sz="1400">
                  <a:solidFill>
                    <a:srgbClr val="5F5F5F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rgbClr val="009900"/>
                </a:buClr>
                <a:buChar char="»"/>
                <a:defRPr sz="1400">
                  <a:solidFill>
                    <a:srgbClr val="5F5F5F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900"/>
                </a:buClr>
                <a:buChar char="»"/>
                <a:defRPr sz="1400">
                  <a:solidFill>
                    <a:srgbClr val="5F5F5F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900"/>
                </a:buClr>
                <a:buChar char="»"/>
                <a:defRPr sz="1400">
                  <a:solidFill>
                    <a:srgbClr val="5F5F5F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900"/>
                </a:buClr>
                <a:buChar char="»"/>
                <a:defRPr sz="1400">
                  <a:solidFill>
                    <a:srgbClr val="5F5F5F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900"/>
                </a:buClr>
                <a:buChar char="»"/>
                <a:defRPr sz="1400">
                  <a:solidFill>
                    <a:srgbClr val="5F5F5F"/>
                  </a:solidFill>
                  <a:latin typeface="Arial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altLang="el-GR" sz="2000" b="0" i="0" u="none" strike="noStrike" kern="1200" cap="none" spc="0" normalizeH="0" baseline="0" noProof="0">
                <a:ln>
                  <a:noFill/>
                </a:ln>
                <a:solidFill>
                  <a:srgbClr val="007833"/>
                </a:solidFill>
                <a:effectLst/>
                <a:uLnTx/>
                <a:uFillTx/>
                <a:latin typeface="Univers 45 Light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56" name="Group 255"/>
          <p:cNvGrpSpPr/>
          <p:nvPr/>
        </p:nvGrpSpPr>
        <p:grpSpPr>
          <a:xfrm>
            <a:off x="1855064" y="3937439"/>
            <a:ext cx="1251627" cy="430561"/>
            <a:chOff x="2144431" y="6043416"/>
            <a:chExt cx="1251627" cy="430561"/>
          </a:xfrm>
        </p:grpSpPr>
        <p:sp>
          <p:nvSpPr>
            <p:cNvPr id="258" name="Rectangle 257"/>
            <p:cNvSpPr/>
            <p:nvPr/>
          </p:nvSpPr>
          <p:spPr>
            <a:xfrm>
              <a:off x="2144431" y="6043416"/>
              <a:ext cx="1251627" cy="42358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29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2272959" y="6073867"/>
              <a:ext cx="10070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343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WARMINSTER, </a:t>
              </a:r>
              <a:br>
                <a:rPr kumimoji="0" lang="de-DE" alt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343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</a:br>
              <a:r>
                <a:rPr kumimoji="0" lang="de-DE" alt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PENNSYLVANIA</a:t>
              </a: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215276" y="3366252"/>
            <a:ext cx="1261297" cy="423580"/>
            <a:chOff x="2144431" y="6043416"/>
            <a:chExt cx="1261297" cy="423580"/>
          </a:xfrm>
        </p:grpSpPr>
        <p:sp>
          <p:nvSpPr>
            <p:cNvPr id="263" name="Rectangle 262"/>
            <p:cNvSpPr/>
            <p:nvPr/>
          </p:nvSpPr>
          <p:spPr>
            <a:xfrm>
              <a:off x="2144431" y="6043416"/>
              <a:ext cx="1251627" cy="423580"/>
            </a:xfrm>
            <a:prstGeom prst="rect">
              <a:avLst/>
            </a:prstGeom>
            <a:solidFill>
              <a:schemeClr val="bg2"/>
            </a:solidFill>
            <a:ln cmpd="sng">
              <a:solidFill>
                <a:srgbClr val="FF0000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2144431" y="6055151"/>
              <a:ext cx="1261297" cy="4001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altLang="de-DE" sz="1000" b="1" dirty="0">
                  <a:solidFill>
                    <a:srgbClr val="F00023"/>
                  </a:solidFill>
                  <a:latin typeface="Arial Narrow" charset="0"/>
                </a:rPr>
                <a:t>NAPERVILLE,</a:t>
              </a:r>
              <a:br>
                <a:rPr kumimoji="0" lang="de-DE" alt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343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</a:br>
              <a:r>
                <a:rPr kumimoji="0" lang="de-DE" alt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ILLINOIS</a:t>
              </a:r>
            </a:p>
          </p:txBody>
        </p:sp>
      </p:grpSp>
      <p:cxnSp>
        <p:nvCxnSpPr>
          <p:cNvPr id="262" name="Elbow Connector 261"/>
          <p:cNvCxnSpPr/>
          <p:nvPr/>
        </p:nvCxnSpPr>
        <p:spPr>
          <a:xfrm flipV="1">
            <a:off x="1355442" y="3493505"/>
            <a:ext cx="675482" cy="292314"/>
          </a:xfrm>
          <a:prstGeom prst="bentConnector2">
            <a:avLst/>
          </a:prstGeom>
          <a:ln>
            <a:solidFill>
              <a:srgbClr val="FF0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5" name="Group 264"/>
          <p:cNvGrpSpPr/>
          <p:nvPr/>
        </p:nvGrpSpPr>
        <p:grpSpPr>
          <a:xfrm>
            <a:off x="4590406" y="4089458"/>
            <a:ext cx="1251627" cy="905865"/>
            <a:chOff x="4756130" y="4445858"/>
            <a:chExt cx="1251627" cy="905865"/>
          </a:xfrm>
        </p:grpSpPr>
        <p:grpSp>
          <p:nvGrpSpPr>
            <p:cNvPr id="266" name="Group 265"/>
            <p:cNvGrpSpPr/>
            <p:nvPr/>
          </p:nvGrpSpPr>
          <p:grpSpPr>
            <a:xfrm>
              <a:off x="4756130" y="4928143"/>
              <a:ext cx="1251627" cy="423580"/>
              <a:chOff x="2144431" y="6043416"/>
              <a:chExt cx="1251627" cy="423580"/>
            </a:xfrm>
          </p:grpSpPr>
          <p:sp>
            <p:nvSpPr>
              <p:cNvPr id="268" name="Rectangle 267"/>
              <p:cNvSpPr/>
              <p:nvPr/>
            </p:nvSpPr>
            <p:spPr>
              <a:xfrm>
                <a:off x="2144431" y="6043416"/>
                <a:ext cx="1251627" cy="42358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9" name="Rectangle 268"/>
              <p:cNvSpPr/>
              <p:nvPr/>
            </p:nvSpPr>
            <p:spPr>
              <a:xfrm>
                <a:off x="2433453" y="6055151"/>
                <a:ext cx="673582" cy="400110"/>
              </a:xfrm>
              <a:prstGeom prst="rect">
                <a:avLst/>
              </a:prstGeom>
              <a:ln>
                <a:noFill/>
                <a:tailEnd type="oval"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0023"/>
                    </a:solidFill>
                    <a:effectLst/>
                    <a:uLnTx/>
                    <a:uFillTx/>
                    <a:latin typeface="Arial Narrow" charset="0"/>
                    <a:ea typeface="Arial Narrow" charset="0"/>
                    <a:cs typeface="Arial Narrow" charset="0"/>
                  </a:rPr>
                  <a:t>MUMBAI, </a:t>
                </a:r>
                <a:br>
                  <a:rPr kumimoji="0" lang="de-DE" alt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0023"/>
                    </a:solidFill>
                    <a:effectLst/>
                    <a:uLnTx/>
                    <a:uFillTx/>
                    <a:latin typeface="Arial Narrow" charset="0"/>
                    <a:ea typeface="Arial Narrow" charset="0"/>
                    <a:cs typeface="Arial Narrow" charset="0"/>
                  </a:rPr>
                </a:br>
                <a:r>
                  <a:rPr kumimoji="0" lang="de-DE" alt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charset="0"/>
                    <a:ea typeface="Arial Narrow" charset="0"/>
                    <a:cs typeface="Arial Narrow" charset="0"/>
                  </a:rPr>
                  <a:t>INDIA</a:t>
                </a:r>
              </a:p>
            </p:txBody>
          </p:sp>
        </p:grpSp>
        <p:cxnSp>
          <p:nvCxnSpPr>
            <p:cNvPr id="267" name="Elbow Connector 266"/>
            <p:cNvCxnSpPr/>
            <p:nvPr/>
          </p:nvCxnSpPr>
          <p:spPr>
            <a:xfrm rot="5400000" flipH="1" flipV="1">
              <a:off x="5303964" y="4523839"/>
              <a:ext cx="482285" cy="326324"/>
            </a:xfrm>
            <a:prstGeom prst="bentConnector2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1" name="Group 270"/>
          <p:cNvGrpSpPr/>
          <p:nvPr/>
        </p:nvGrpSpPr>
        <p:grpSpPr>
          <a:xfrm>
            <a:off x="7213256" y="3855746"/>
            <a:ext cx="1251627" cy="423580"/>
            <a:chOff x="2144431" y="6043416"/>
            <a:chExt cx="1251627" cy="423580"/>
          </a:xfrm>
        </p:grpSpPr>
        <p:sp>
          <p:nvSpPr>
            <p:cNvPr id="273" name="Rectangle 272"/>
            <p:cNvSpPr/>
            <p:nvPr/>
          </p:nvSpPr>
          <p:spPr>
            <a:xfrm>
              <a:off x="2144431" y="6043416"/>
              <a:ext cx="1251627" cy="42358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2370135" y="6055151"/>
              <a:ext cx="800220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00023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SHANGHAI, </a:t>
              </a:r>
              <a:br>
                <a:rPr kumimoji="0" lang="de-DE" alt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00023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</a:br>
              <a:r>
                <a:rPr kumimoji="0" lang="de-DE" alt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CHINA</a:t>
              </a:r>
            </a:p>
          </p:txBody>
        </p:sp>
      </p:grpSp>
      <p:cxnSp>
        <p:nvCxnSpPr>
          <p:cNvPr id="272" name="Elbow Connector 271"/>
          <p:cNvCxnSpPr>
            <a:stCxn id="273" idx="1"/>
          </p:cNvCxnSpPr>
          <p:nvPr/>
        </p:nvCxnSpPr>
        <p:spPr>
          <a:xfrm rot="10800000">
            <a:off x="6608552" y="3894012"/>
            <a:ext cx="604705" cy="173525"/>
          </a:xfrm>
          <a:prstGeom prst="bentConnector3">
            <a:avLst>
              <a:gd name="adj1" fmla="val 99272"/>
            </a:avLst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5" name="Group 274"/>
          <p:cNvGrpSpPr/>
          <p:nvPr/>
        </p:nvGrpSpPr>
        <p:grpSpPr>
          <a:xfrm>
            <a:off x="7173674" y="5017339"/>
            <a:ext cx="1477989" cy="681520"/>
            <a:chOff x="7397351" y="5304356"/>
            <a:chExt cx="1477989" cy="681520"/>
          </a:xfrm>
        </p:grpSpPr>
        <p:grpSp>
          <p:nvGrpSpPr>
            <p:cNvPr id="276" name="Group 275"/>
            <p:cNvGrpSpPr/>
            <p:nvPr/>
          </p:nvGrpSpPr>
          <p:grpSpPr>
            <a:xfrm>
              <a:off x="7623713" y="5304356"/>
              <a:ext cx="1251627" cy="423580"/>
              <a:chOff x="2268451" y="6087535"/>
              <a:chExt cx="1251627" cy="423580"/>
            </a:xfrm>
          </p:grpSpPr>
          <p:sp>
            <p:nvSpPr>
              <p:cNvPr id="278" name="Rectangle 277"/>
              <p:cNvSpPr/>
              <p:nvPr/>
            </p:nvSpPr>
            <p:spPr>
              <a:xfrm>
                <a:off x="2268451" y="6087535"/>
                <a:ext cx="1251627" cy="42358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rgbClr val="029342"/>
                </a:solidFill>
                <a:tailEnd type="oval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9" name="Rectangle 278"/>
              <p:cNvSpPr/>
              <p:nvPr/>
            </p:nvSpPr>
            <p:spPr>
              <a:xfrm>
                <a:off x="2470649" y="6104886"/>
                <a:ext cx="918842" cy="400110"/>
              </a:xfrm>
              <a:prstGeom prst="rect">
                <a:avLst/>
              </a:prstGeom>
              <a:ln>
                <a:noFill/>
                <a:tailEnd type="oval"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343"/>
                    </a:solidFill>
                    <a:effectLst/>
                    <a:uLnTx/>
                    <a:uFillTx/>
                    <a:latin typeface="Arial Narrow" charset="0"/>
                    <a:ea typeface="Arial Narrow" charset="0"/>
                    <a:cs typeface="Arial Narrow" charset="0"/>
                  </a:rPr>
                  <a:t>MELBOURNE, </a:t>
                </a:r>
                <a:br>
                  <a:rPr kumimoji="0" lang="de-DE" alt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343"/>
                    </a:solidFill>
                    <a:effectLst/>
                    <a:uLnTx/>
                    <a:uFillTx/>
                    <a:latin typeface="Arial Narrow" charset="0"/>
                    <a:ea typeface="Arial Narrow" charset="0"/>
                    <a:cs typeface="Arial Narrow" charset="0"/>
                  </a:rPr>
                </a:br>
                <a:r>
                  <a:rPr kumimoji="0" lang="de-DE" alt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charset="0"/>
                    <a:ea typeface="Arial Narrow" charset="0"/>
                    <a:cs typeface="Arial Narrow" charset="0"/>
                  </a:rPr>
                  <a:t>AUSTRALIA</a:t>
                </a:r>
              </a:p>
            </p:txBody>
          </p:sp>
        </p:grpSp>
        <p:cxnSp>
          <p:nvCxnSpPr>
            <p:cNvPr id="277" name="Elbow Connector 276"/>
            <p:cNvCxnSpPr/>
            <p:nvPr/>
          </p:nvCxnSpPr>
          <p:spPr>
            <a:xfrm rot="10800000" flipV="1">
              <a:off x="7397351" y="5525517"/>
              <a:ext cx="232342" cy="460359"/>
            </a:xfrm>
            <a:prstGeom prst="bentConnector2">
              <a:avLst/>
            </a:prstGeom>
            <a:ln>
              <a:solidFill>
                <a:srgbClr val="02934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 280"/>
          <p:cNvGrpSpPr/>
          <p:nvPr/>
        </p:nvGrpSpPr>
        <p:grpSpPr>
          <a:xfrm>
            <a:off x="4924036" y="2338443"/>
            <a:ext cx="1251627" cy="423580"/>
            <a:chOff x="2144431" y="6043416"/>
            <a:chExt cx="1251627" cy="423580"/>
          </a:xfrm>
        </p:grpSpPr>
        <p:sp>
          <p:nvSpPr>
            <p:cNvPr id="283" name="Rectangle 282"/>
            <p:cNvSpPr/>
            <p:nvPr/>
          </p:nvSpPr>
          <p:spPr>
            <a:xfrm>
              <a:off x="2144431" y="6043416"/>
              <a:ext cx="1251627" cy="42358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29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2411815" y="6055151"/>
              <a:ext cx="716863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343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LANDAU,</a:t>
              </a:r>
              <a:br>
                <a:rPr kumimoji="0" lang="de-DE" alt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</a:br>
              <a:r>
                <a:rPr kumimoji="0" lang="de-DE" alt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GERMANY</a:t>
              </a:r>
            </a:p>
          </p:txBody>
        </p:sp>
      </p:grpSp>
      <p:cxnSp>
        <p:nvCxnSpPr>
          <p:cNvPr id="282" name="Elbow Connector 281"/>
          <p:cNvCxnSpPr/>
          <p:nvPr/>
        </p:nvCxnSpPr>
        <p:spPr>
          <a:xfrm flipV="1">
            <a:off x="4330771" y="2550233"/>
            <a:ext cx="593265" cy="715707"/>
          </a:xfrm>
          <a:prstGeom prst="bentConnector3">
            <a:avLst>
              <a:gd name="adj1" fmla="val 50000"/>
            </a:avLst>
          </a:prstGeom>
          <a:ln>
            <a:solidFill>
              <a:srgbClr val="029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5" name="Group 284"/>
          <p:cNvGrpSpPr/>
          <p:nvPr/>
        </p:nvGrpSpPr>
        <p:grpSpPr>
          <a:xfrm>
            <a:off x="4244741" y="1692849"/>
            <a:ext cx="1626453" cy="1455934"/>
            <a:chOff x="4476250" y="1982467"/>
            <a:chExt cx="1626453" cy="1455934"/>
          </a:xfrm>
        </p:grpSpPr>
        <p:grpSp>
          <p:nvGrpSpPr>
            <p:cNvPr id="286" name="Group 285"/>
            <p:cNvGrpSpPr/>
            <p:nvPr/>
          </p:nvGrpSpPr>
          <p:grpSpPr>
            <a:xfrm>
              <a:off x="4707088" y="1982467"/>
              <a:ext cx="1395615" cy="423580"/>
              <a:chOff x="2065687" y="6043416"/>
              <a:chExt cx="1395615" cy="423580"/>
            </a:xfrm>
          </p:grpSpPr>
          <p:sp>
            <p:nvSpPr>
              <p:cNvPr id="288" name="Rectangle 287"/>
              <p:cNvSpPr/>
              <p:nvPr/>
            </p:nvSpPr>
            <p:spPr>
              <a:xfrm>
                <a:off x="2065687" y="6043416"/>
                <a:ext cx="1330371" cy="42358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9" name="Rectangle 288"/>
              <p:cNvSpPr/>
              <p:nvPr/>
            </p:nvSpPr>
            <p:spPr>
              <a:xfrm>
                <a:off x="2079192" y="6055151"/>
                <a:ext cx="1382110" cy="400110"/>
              </a:xfrm>
              <a:prstGeom prst="rect">
                <a:avLst/>
              </a:prstGeom>
              <a:ln>
                <a:noFill/>
                <a:tailEnd type="oval"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0023"/>
                    </a:solidFill>
                    <a:effectLst/>
                    <a:uLnTx/>
                    <a:uFillTx/>
                    <a:latin typeface="Arial Narrow" charset="0"/>
                    <a:ea typeface="Arial Narrow" charset="0"/>
                    <a:cs typeface="Arial Narrow" charset="0"/>
                  </a:rPr>
                  <a:t>MÖNCHENGLADBACH,</a:t>
                </a:r>
                <a:r>
                  <a:rPr kumimoji="0" lang="de-DE" altLang="de-DE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343"/>
                    </a:solidFill>
                    <a:effectLst/>
                    <a:uLnTx/>
                    <a:uFillTx/>
                    <a:latin typeface="Arial Narrow" charset="0"/>
                    <a:ea typeface="Arial Narrow" charset="0"/>
                    <a:cs typeface="Arial Narrow" charset="0"/>
                  </a:rPr>
                  <a:t> </a:t>
                </a:r>
                <a:br>
                  <a:rPr kumimoji="0" lang="de-DE" alt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343"/>
                    </a:solidFill>
                    <a:effectLst/>
                    <a:uLnTx/>
                    <a:uFillTx/>
                    <a:latin typeface="Arial Narrow" charset="0"/>
                    <a:ea typeface="Arial Narrow" charset="0"/>
                    <a:cs typeface="Arial Narrow" charset="0"/>
                  </a:rPr>
                </a:br>
                <a:r>
                  <a:rPr kumimoji="0" lang="de-DE" alt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charset="0"/>
                    <a:ea typeface="Arial Narrow" charset="0"/>
                    <a:cs typeface="Arial Narrow" charset="0"/>
                  </a:rPr>
                  <a:t>GERMANY</a:t>
                </a:r>
              </a:p>
            </p:txBody>
          </p:sp>
        </p:grpSp>
        <p:cxnSp>
          <p:nvCxnSpPr>
            <p:cNvPr id="287" name="Elbow Connector 286"/>
            <p:cNvCxnSpPr/>
            <p:nvPr/>
          </p:nvCxnSpPr>
          <p:spPr>
            <a:xfrm rot="10800000" flipV="1">
              <a:off x="4476250" y="2194257"/>
              <a:ext cx="230839" cy="1244144"/>
            </a:xfrm>
            <a:prstGeom prst="bentConnector2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1" name="Group 290"/>
          <p:cNvGrpSpPr/>
          <p:nvPr/>
        </p:nvGrpSpPr>
        <p:grpSpPr>
          <a:xfrm>
            <a:off x="2398451" y="2478840"/>
            <a:ext cx="1251627" cy="423580"/>
            <a:chOff x="2144431" y="6043416"/>
            <a:chExt cx="1251627" cy="423580"/>
          </a:xfrm>
        </p:grpSpPr>
        <p:sp>
          <p:nvSpPr>
            <p:cNvPr id="293" name="Rectangle 292"/>
            <p:cNvSpPr/>
            <p:nvPr/>
          </p:nvSpPr>
          <p:spPr>
            <a:xfrm>
              <a:off x="2144431" y="6043416"/>
              <a:ext cx="1251627" cy="42358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29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2404664" y="6055151"/>
              <a:ext cx="761747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343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PÉRONNE, </a:t>
              </a:r>
              <a:br>
                <a:rPr kumimoji="0" lang="de-DE" alt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343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</a:br>
              <a:r>
                <a:rPr kumimoji="0" lang="de-DE" alt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FRANCE</a:t>
              </a:r>
            </a:p>
          </p:txBody>
        </p:sp>
      </p:grpSp>
      <p:grpSp>
        <p:nvGrpSpPr>
          <p:cNvPr id="295" name="Group 294"/>
          <p:cNvGrpSpPr/>
          <p:nvPr/>
        </p:nvGrpSpPr>
        <p:grpSpPr>
          <a:xfrm>
            <a:off x="2847731" y="1709219"/>
            <a:ext cx="1251627" cy="1405256"/>
            <a:chOff x="3013455" y="2065619"/>
            <a:chExt cx="1251627" cy="1405256"/>
          </a:xfrm>
        </p:grpSpPr>
        <p:grpSp>
          <p:nvGrpSpPr>
            <p:cNvPr id="296" name="Group 295"/>
            <p:cNvGrpSpPr/>
            <p:nvPr/>
          </p:nvGrpSpPr>
          <p:grpSpPr>
            <a:xfrm>
              <a:off x="3013455" y="2065619"/>
              <a:ext cx="1251627" cy="423580"/>
              <a:chOff x="2144431" y="6043416"/>
              <a:chExt cx="1251627" cy="423580"/>
            </a:xfrm>
          </p:grpSpPr>
          <p:sp>
            <p:nvSpPr>
              <p:cNvPr id="298" name="Rectangle 297"/>
              <p:cNvSpPr/>
              <p:nvPr/>
            </p:nvSpPr>
            <p:spPr>
              <a:xfrm>
                <a:off x="2144431" y="6043416"/>
                <a:ext cx="1251627" cy="42358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9" name="Rectangle 298"/>
              <p:cNvSpPr/>
              <p:nvPr/>
            </p:nvSpPr>
            <p:spPr>
              <a:xfrm>
                <a:off x="2285179" y="6055151"/>
                <a:ext cx="970138" cy="400110"/>
              </a:xfrm>
              <a:prstGeom prst="rect">
                <a:avLst/>
              </a:prstGeom>
              <a:ln>
                <a:noFill/>
                <a:tailEnd type="oval"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0023"/>
                    </a:solidFill>
                    <a:effectLst/>
                    <a:uLnTx/>
                    <a:uFillTx/>
                    <a:latin typeface="Arial Narrow" charset="0"/>
                    <a:ea typeface="Arial Narrow" charset="0"/>
                    <a:cs typeface="Arial Narrow" charset="0"/>
                  </a:rPr>
                  <a:t>PANGBOURNE,</a:t>
                </a:r>
                <a:br>
                  <a:rPr kumimoji="0" lang="de-DE" alt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0023"/>
                    </a:solidFill>
                    <a:effectLst/>
                    <a:uLnTx/>
                    <a:uFillTx/>
                    <a:latin typeface="Arial Narrow" charset="0"/>
                    <a:ea typeface="Arial Narrow" charset="0"/>
                    <a:cs typeface="Arial Narrow" charset="0"/>
                  </a:rPr>
                </a:br>
                <a:r>
                  <a:rPr kumimoji="0" lang="de-DE" alt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charset="0"/>
                    <a:ea typeface="Arial Narrow" charset="0"/>
                    <a:cs typeface="Arial Narrow" charset="0"/>
                  </a:rPr>
                  <a:t>UK</a:t>
                </a:r>
              </a:p>
            </p:txBody>
          </p:sp>
        </p:grpSp>
        <p:cxnSp>
          <p:nvCxnSpPr>
            <p:cNvPr id="297" name="Elbow Connector 296"/>
            <p:cNvCxnSpPr/>
            <p:nvPr/>
          </p:nvCxnSpPr>
          <p:spPr>
            <a:xfrm rot="16200000" flipH="1">
              <a:off x="3412811" y="2715656"/>
              <a:ext cx="981677" cy="528761"/>
            </a:xfrm>
            <a:prstGeom prst="bentConnector3">
              <a:avLst>
                <a:gd name="adj1" fmla="val 20954"/>
              </a:avLst>
            </a:prstGeom>
            <a:ln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1" name="Rectangle 300"/>
          <p:cNvSpPr/>
          <p:nvPr/>
        </p:nvSpPr>
        <p:spPr>
          <a:xfrm>
            <a:off x="4618037" y="5873359"/>
            <a:ext cx="149215" cy="149215"/>
          </a:xfrm>
          <a:prstGeom prst="rect">
            <a:avLst/>
          </a:prstGeom>
          <a:solidFill>
            <a:srgbClr val="02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2" name="Rectangle 301"/>
          <p:cNvSpPr/>
          <p:nvPr/>
        </p:nvSpPr>
        <p:spPr>
          <a:xfrm>
            <a:off x="4772208" y="5802787"/>
            <a:ext cx="12891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Production centre</a:t>
            </a:r>
          </a:p>
        </p:txBody>
      </p:sp>
      <p:sp>
        <p:nvSpPr>
          <p:cNvPr id="304" name="Oval 303"/>
          <p:cNvSpPr/>
          <p:nvPr/>
        </p:nvSpPr>
        <p:spPr>
          <a:xfrm>
            <a:off x="4608138" y="6137075"/>
            <a:ext cx="159126" cy="15912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5" name="Rectangle 304"/>
          <p:cNvSpPr/>
          <p:nvPr/>
        </p:nvSpPr>
        <p:spPr>
          <a:xfrm>
            <a:off x="4767264" y="6070710"/>
            <a:ext cx="134524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Technology centre</a:t>
            </a:r>
          </a:p>
        </p:txBody>
      </p: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C7D72D5B-B067-48A4-9D4A-F0F8B91F1FF9}"/>
              </a:ext>
            </a:extLst>
          </p:cNvPr>
          <p:cNvGrpSpPr/>
          <p:nvPr/>
        </p:nvGrpSpPr>
        <p:grpSpPr>
          <a:xfrm>
            <a:off x="7225736" y="2560642"/>
            <a:ext cx="1251627" cy="423580"/>
            <a:chOff x="2048894" y="6055858"/>
            <a:chExt cx="1251627" cy="423580"/>
          </a:xfrm>
        </p:grpSpPr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039963FB-876E-4B56-92AA-09CEBBCD157E}"/>
                </a:ext>
              </a:extLst>
            </p:cNvPr>
            <p:cNvSpPr/>
            <p:nvPr/>
          </p:nvSpPr>
          <p:spPr>
            <a:xfrm>
              <a:off x="2048894" y="6055858"/>
              <a:ext cx="1251627" cy="42358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29342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7B1E2C88-5C4C-4EE1-8E91-4E39DD0695B8}"/>
                </a:ext>
              </a:extLst>
            </p:cNvPr>
            <p:cNvSpPr/>
            <p:nvPr/>
          </p:nvSpPr>
          <p:spPr>
            <a:xfrm>
              <a:off x="2325071" y="6063012"/>
              <a:ext cx="718466" cy="400110"/>
            </a:xfrm>
            <a:prstGeom prst="rect">
              <a:avLst/>
            </a:prstGeom>
            <a:ln>
              <a:noFill/>
              <a:tailEnd type="oval"/>
            </a:ln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343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TAICANG, </a:t>
              </a:r>
              <a:br>
                <a:rPr kumimoji="0" lang="de-DE" alt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</a:br>
              <a:r>
                <a:rPr kumimoji="0" lang="de-DE" alt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CHINA</a:t>
              </a:r>
            </a:p>
          </p:txBody>
        </p:sp>
      </p:grpSp>
      <p:cxnSp>
        <p:nvCxnSpPr>
          <p:cNvPr id="309" name="Elbow Connector 20">
            <a:extLst>
              <a:ext uri="{FF2B5EF4-FFF2-40B4-BE49-F238E27FC236}">
                <a16:creationId xmlns:a16="http://schemas.microsoft.com/office/drawing/2014/main" id="{914E3396-6D71-4B1A-B22D-FCDCEFE7693F}"/>
              </a:ext>
            </a:extLst>
          </p:cNvPr>
          <p:cNvCxnSpPr>
            <a:cxnSpLocks/>
          </p:cNvCxnSpPr>
          <p:nvPr/>
        </p:nvCxnSpPr>
        <p:spPr>
          <a:xfrm rot="10800000" flipV="1">
            <a:off x="6625946" y="2772432"/>
            <a:ext cx="606140" cy="956098"/>
          </a:xfrm>
          <a:prstGeom prst="bentConnector2">
            <a:avLst/>
          </a:prstGeom>
          <a:ln cap="flat">
            <a:solidFill>
              <a:srgbClr val="02934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437D0F51-DDA2-4359-B9C7-0294BEC900A8}"/>
              </a:ext>
            </a:extLst>
          </p:cNvPr>
          <p:cNvGrpSpPr/>
          <p:nvPr/>
        </p:nvGrpSpPr>
        <p:grpSpPr>
          <a:xfrm>
            <a:off x="7030171" y="3205774"/>
            <a:ext cx="1431287" cy="483940"/>
            <a:chOff x="7195895" y="4160776"/>
            <a:chExt cx="1431287" cy="483940"/>
          </a:xfrm>
        </p:grpSpPr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8107A1F0-455F-4ED8-BBEA-8A5E100F09FF}"/>
                </a:ext>
              </a:extLst>
            </p:cNvPr>
            <p:cNvGrpSpPr/>
            <p:nvPr/>
          </p:nvGrpSpPr>
          <p:grpSpPr>
            <a:xfrm>
              <a:off x="7375555" y="4160776"/>
              <a:ext cx="1251627" cy="423580"/>
              <a:chOff x="2144431" y="6043416"/>
              <a:chExt cx="1251627" cy="423580"/>
            </a:xfrm>
          </p:grpSpPr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3AA51A55-2A8B-47FF-BF67-3CDC94BE1011}"/>
                  </a:ext>
                </a:extLst>
              </p:cNvPr>
              <p:cNvSpPr/>
              <p:nvPr/>
            </p:nvSpPr>
            <p:spPr>
              <a:xfrm>
                <a:off x="2144431" y="6043416"/>
                <a:ext cx="1251627" cy="42358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3A9C6847-354A-492E-AEE6-8A01351CF40F}"/>
                  </a:ext>
                </a:extLst>
              </p:cNvPr>
              <p:cNvSpPr/>
              <p:nvPr/>
            </p:nvSpPr>
            <p:spPr>
              <a:xfrm>
                <a:off x="2419028" y="6055151"/>
                <a:ext cx="702436" cy="400110"/>
              </a:xfrm>
              <a:prstGeom prst="rect">
                <a:avLst/>
              </a:prstGeom>
              <a:ln>
                <a:noFill/>
                <a:tailEnd type="oval"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0023"/>
                    </a:solidFill>
                    <a:effectLst/>
                    <a:uLnTx/>
                    <a:uFillTx/>
                    <a:latin typeface="Arial Narrow" charset="0"/>
                    <a:ea typeface="Arial Narrow" charset="0"/>
                    <a:cs typeface="Arial Narrow" charset="0"/>
                  </a:rPr>
                  <a:t>NAGOYA, </a:t>
                </a:r>
                <a:br>
                  <a:rPr kumimoji="0" lang="de-DE" alt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0023"/>
                    </a:solidFill>
                    <a:effectLst/>
                    <a:uLnTx/>
                    <a:uFillTx/>
                    <a:latin typeface="Arial Narrow" charset="0"/>
                    <a:ea typeface="Arial Narrow" charset="0"/>
                    <a:cs typeface="Arial Narrow" charset="0"/>
                  </a:rPr>
                </a:br>
                <a:r>
                  <a:rPr kumimoji="0" lang="de-DE" alt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charset="0"/>
                    <a:ea typeface="Arial Narrow" charset="0"/>
                    <a:cs typeface="Arial Narrow" charset="0"/>
                  </a:rPr>
                  <a:t>JAPAN</a:t>
                </a:r>
              </a:p>
            </p:txBody>
          </p:sp>
        </p:grpSp>
        <p:cxnSp>
          <p:nvCxnSpPr>
            <p:cNvPr id="314" name="Elbow Connector 18">
              <a:extLst>
                <a:ext uri="{FF2B5EF4-FFF2-40B4-BE49-F238E27FC236}">
                  <a16:creationId xmlns:a16="http://schemas.microsoft.com/office/drawing/2014/main" id="{4B93CA21-8F7B-4AEA-9B81-F077D9E28B2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195895" y="4372566"/>
              <a:ext cx="179661" cy="272150"/>
            </a:xfrm>
            <a:prstGeom prst="bentConnector2">
              <a:avLst/>
            </a:prstGeom>
            <a:ln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8" name="TextBox 317"/>
          <p:cNvSpPr txBox="1"/>
          <p:nvPr/>
        </p:nvSpPr>
        <p:spPr>
          <a:xfrm>
            <a:off x="10447699" y="56855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cxnSp>
        <p:nvCxnSpPr>
          <p:cNvPr id="325" name="Straight Arrow Connector 324"/>
          <p:cNvCxnSpPr>
            <a:stCxn id="258" idx="0"/>
            <a:endCxn id="326" idx="0"/>
          </p:cNvCxnSpPr>
          <p:nvPr/>
        </p:nvCxnSpPr>
        <p:spPr>
          <a:xfrm flipV="1">
            <a:off x="2480878" y="3457996"/>
            <a:ext cx="13979" cy="479443"/>
          </a:xfrm>
          <a:prstGeom prst="straightConnector1">
            <a:avLst/>
          </a:prstGeom>
          <a:ln>
            <a:solidFill>
              <a:srgbClr val="02934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6" name="Rectangle 325"/>
          <p:cNvSpPr/>
          <p:nvPr/>
        </p:nvSpPr>
        <p:spPr>
          <a:xfrm>
            <a:off x="2462322" y="3457996"/>
            <a:ext cx="65069" cy="65069"/>
          </a:xfrm>
          <a:prstGeom prst="rect">
            <a:avLst/>
          </a:prstGeom>
          <a:solidFill>
            <a:srgbClr val="02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Rectangle 326"/>
          <p:cNvSpPr/>
          <p:nvPr/>
        </p:nvSpPr>
        <p:spPr>
          <a:xfrm>
            <a:off x="4068566" y="3229511"/>
            <a:ext cx="65069" cy="65069"/>
          </a:xfrm>
          <a:prstGeom prst="rect">
            <a:avLst/>
          </a:prstGeom>
          <a:solidFill>
            <a:srgbClr val="02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Rectangle 327"/>
          <p:cNvSpPr/>
          <p:nvPr/>
        </p:nvSpPr>
        <p:spPr>
          <a:xfrm>
            <a:off x="4280899" y="3229511"/>
            <a:ext cx="65069" cy="65069"/>
          </a:xfrm>
          <a:prstGeom prst="rect">
            <a:avLst/>
          </a:prstGeom>
          <a:solidFill>
            <a:srgbClr val="02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Rectangle 330"/>
          <p:cNvSpPr/>
          <p:nvPr/>
        </p:nvSpPr>
        <p:spPr>
          <a:xfrm>
            <a:off x="7143964" y="5671335"/>
            <a:ext cx="65069" cy="65069"/>
          </a:xfrm>
          <a:prstGeom prst="rect">
            <a:avLst/>
          </a:prstGeom>
          <a:solidFill>
            <a:srgbClr val="02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Rectangle 302"/>
          <p:cNvSpPr/>
          <p:nvPr/>
        </p:nvSpPr>
        <p:spPr>
          <a:xfrm>
            <a:off x="6593951" y="3702424"/>
            <a:ext cx="65069" cy="65069"/>
          </a:xfrm>
          <a:prstGeom prst="rect">
            <a:avLst/>
          </a:prstGeom>
          <a:solidFill>
            <a:srgbClr val="02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0" name="Straight Connector 259"/>
          <p:cNvCxnSpPr/>
          <p:nvPr/>
        </p:nvCxnSpPr>
        <p:spPr>
          <a:xfrm flipH="1">
            <a:off x="3418187" y="2908086"/>
            <a:ext cx="2244" cy="360697"/>
          </a:xfrm>
          <a:prstGeom prst="line">
            <a:avLst/>
          </a:prstGeom>
          <a:ln w="6350">
            <a:solidFill>
              <a:srgbClr val="029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/>
          <p:cNvCxnSpPr>
            <a:stCxn id="327" idx="1"/>
          </p:cNvCxnSpPr>
          <p:nvPr/>
        </p:nvCxnSpPr>
        <p:spPr>
          <a:xfrm flipH="1">
            <a:off x="3418954" y="3262046"/>
            <a:ext cx="649612" cy="11145"/>
          </a:xfrm>
          <a:prstGeom prst="line">
            <a:avLst/>
          </a:prstGeom>
          <a:ln w="6350">
            <a:solidFill>
              <a:srgbClr val="029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629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/>
          <p:cNvSpPr/>
          <p:nvPr/>
        </p:nvSpPr>
        <p:spPr>
          <a:xfrm>
            <a:off x="464599" y="509563"/>
            <a:ext cx="8124406" cy="324000"/>
          </a:xfrm>
          <a:custGeom>
            <a:avLst/>
            <a:gdLst/>
            <a:ahLst/>
            <a:cxnLst/>
            <a:rect l="l" t="t" r="r" b="b"/>
            <a:pathLst>
              <a:path w="8424545" h="762000">
                <a:moveTo>
                  <a:pt x="0" y="762000"/>
                </a:moveTo>
                <a:lnTo>
                  <a:pt x="8423998" y="762000"/>
                </a:lnTo>
                <a:lnTo>
                  <a:pt x="8423998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5F5EB"/>
          </a:solidFill>
        </p:spPr>
        <p:txBody>
          <a:bodyPr wrap="square" lIns="90000" tIns="46800" rIns="90000" bIns="46800"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sz="1300" dirty="0">
                <a:latin typeface="Arial" charset="0"/>
                <a:ea typeface="Arial" charset="0"/>
                <a:cs typeface="Arial" charset="0"/>
              </a:rPr>
              <a:t>To remain competitive, manufacturers are increasingly focused on eliminating waste and inefficiencies</a:t>
            </a:r>
          </a:p>
        </p:txBody>
      </p:sp>
      <p:sp>
        <p:nvSpPr>
          <p:cNvPr id="16" name="object 3"/>
          <p:cNvSpPr/>
          <p:nvPr/>
        </p:nvSpPr>
        <p:spPr>
          <a:xfrm>
            <a:off x="464599" y="1206127"/>
            <a:ext cx="8124406" cy="504000"/>
          </a:xfrm>
          <a:custGeom>
            <a:avLst/>
            <a:gdLst/>
            <a:ahLst/>
            <a:cxnLst/>
            <a:rect l="l" t="t" r="r" b="b"/>
            <a:pathLst>
              <a:path w="8424545" h="762000">
                <a:moveTo>
                  <a:pt x="0" y="762000"/>
                </a:moveTo>
                <a:lnTo>
                  <a:pt x="8423998" y="762000"/>
                </a:lnTo>
                <a:lnTo>
                  <a:pt x="8423998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5F5EB"/>
          </a:solidFill>
        </p:spPr>
        <p:txBody>
          <a:bodyPr wrap="square" lIns="90000" tIns="46800" rIns="90000" bIns="46800" rtlCol="0" anchor="ctr"/>
          <a:lstStyle/>
          <a:p>
            <a:pPr marL="298450" marR="1569720" lvl="0" indent="-285750">
              <a:buFont typeface="Arial" charset="0"/>
              <a:buChar char="•"/>
            </a:pPr>
            <a:r>
              <a:rPr lang="en-US" sz="1300" spc="10" dirty="0">
                <a:latin typeface="Arial" charset="0"/>
                <a:ea typeface="Arial" charset="0"/>
                <a:cs typeface="Arial" charset="0"/>
              </a:rPr>
              <a:t>Stricter legislation can increase cutting fluid disposal costs, and can limit the use of chemicals once widely used in manufacturing</a:t>
            </a:r>
          </a:p>
        </p:txBody>
      </p:sp>
      <p:sp>
        <p:nvSpPr>
          <p:cNvPr id="17" name="object 4"/>
          <p:cNvSpPr/>
          <p:nvPr/>
        </p:nvSpPr>
        <p:spPr>
          <a:xfrm>
            <a:off x="464599" y="2099357"/>
            <a:ext cx="8124406" cy="324000"/>
          </a:xfrm>
          <a:custGeom>
            <a:avLst/>
            <a:gdLst/>
            <a:ahLst/>
            <a:cxnLst/>
            <a:rect l="l" t="t" r="r" b="b"/>
            <a:pathLst>
              <a:path w="8424545" h="381000">
                <a:moveTo>
                  <a:pt x="0" y="381000"/>
                </a:moveTo>
                <a:lnTo>
                  <a:pt x="8423998" y="381000"/>
                </a:lnTo>
                <a:lnTo>
                  <a:pt x="8423998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E5F5EB"/>
          </a:solidFill>
        </p:spPr>
        <p:txBody>
          <a:bodyPr wrap="square" lIns="90000" tIns="46800" rIns="90000" bIns="46800" rtlCol="0" anchor="ctr"/>
          <a:lstStyle/>
          <a:p>
            <a:pPr marL="298450" lvl="0" indent="-285750">
              <a:spcBef>
                <a:spcPts val="1080"/>
              </a:spcBef>
              <a:buFont typeface="Arial" charset="0"/>
              <a:buChar char="•"/>
            </a:pPr>
            <a:r>
              <a:rPr lang="en-US" sz="1300" spc="-10" dirty="0">
                <a:latin typeface="Arial" charset="0"/>
                <a:ea typeface="Arial" charset="0"/>
                <a:cs typeface="Arial" charset="0"/>
              </a:rPr>
              <a:t>Choosing the optimum cutting </a:t>
            </a:r>
            <a:r>
              <a:rPr lang="en-US" sz="1300" spc="-15" dirty="0">
                <a:latin typeface="Arial" charset="0"/>
                <a:ea typeface="Arial" charset="0"/>
                <a:cs typeface="Arial" charset="0"/>
              </a:rPr>
              <a:t>fluid </a:t>
            </a:r>
            <a:r>
              <a:rPr lang="en-US" sz="1300" spc="-5" dirty="0">
                <a:latin typeface="Arial" charset="0"/>
                <a:ea typeface="Arial" charset="0"/>
                <a:cs typeface="Arial" charset="0"/>
              </a:rPr>
              <a:t>is </a:t>
            </a:r>
            <a:r>
              <a:rPr lang="en-US" sz="1300" spc="-10" dirty="0">
                <a:latin typeface="Arial" charset="0"/>
                <a:ea typeface="Arial" charset="0"/>
                <a:cs typeface="Arial" charset="0"/>
              </a:rPr>
              <a:t>key </a:t>
            </a:r>
            <a:r>
              <a:rPr lang="en-US" sz="1300" spc="-5" dirty="0">
                <a:latin typeface="Arial" charset="0"/>
                <a:ea typeface="Arial" charset="0"/>
                <a:cs typeface="Arial" charset="0"/>
              </a:rPr>
              <a:t>in </a:t>
            </a:r>
            <a:r>
              <a:rPr lang="en-US" sz="1300" spc="-10" dirty="0">
                <a:latin typeface="Arial" charset="0"/>
                <a:ea typeface="Arial" charset="0"/>
                <a:cs typeface="Arial" charset="0"/>
              </a:rPr>
              <a:t>helping </a:t>
            </a:r>
            <a:r>
              <a:rPr lang="en-US" sz="1300" dirty="0"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sz="1300" spc="-5" dirty="0">
                <a:latin typeface="Arial" charset="0"/>
                <a:ea typeface="Arial" charset="0"/>
                <a:cs typeface="Arial" charset="0"/>
              </a:rPr>
              <a:t>future-proof</a:t>
            </a:r>
            <a:r>
              <a:rPr lang="en-US" sz="1300" spc="-7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00" spc="-10" dirty="0">
                <a:latin typeface="Arial" charset="0"/>
                <a:ea typeface="Arial" charset="0"/>
                <a:cs typeface="Arial" charset="0"/>
              </a:rPr>
              <a:t>production</a:t>
            </a:r>
          </a:p>
        </p:txBody>
      </p:sp>
      <p:sp>
        <p:nvSpPr>
          <p:cNvPr id="18" name="object 5"/>
          <p:cNvSpPr/>
          <p:nvPr/>
        </p:nvSpPr>
        <p:spPr>
          <a:xfrm>
            <a:off x="464600" y="863595"/>
            <a:ext cx="8124406" cy="324000"/>
          </a:xfrm>
          <a:custGeom>
            <a:avLst/>
            <a:gdLst/>
            <a:ahLst/>
            <a:cxnLst/>
            <a:rect l="l" t="t" r="r" b="b"/>
            <a:pathLst>
              <a:path w="8424545" h="762000">
                <a:moveTo>
                  <a:pt x="0" y="762000"/>
                </a:moveTo>
                <a:lnTo>
                  <a:pt x="8423998" y="762000"/>
                </a:lnTo>
                <a:lnTo>
                  <a:pt x="8423998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3E0C2"/>
          </a:solidFill>
        </p:spPr>
        <p:txBody>
          <a:bodyPr wrap="none" lIns="90000" tIns="46800" rIns="0" bIns="46800" rtlCol="0" anchor="ctr"/>
          <a:lstStyle/>
          <a:p>
            <a:pPr marL="298450" marR="2173605" lvl="0" indent="-285750">
              <a:spcBef>
                <a:spcPts val="5"/>
              </a:spcBef>
              <a:buFont typeface="Arial" charset="0"/>
              <a:buChar char="•"/>
            </a:pPr>
            <a:r>
              <a:rPr lang="en-US" sz="1300" spc="10" dirty="0">
                <a:latin typeface="Arial" charset="0"/>
                <a:ea typeface="Arial" charset="0"/>
                <a:cs typeface="Arial" charset="0"/>
              </a:rPr>
              <a:t>Manufacturing industries are constantly under pressure to improve their operational processes</a:t>
            </a:r>
          </a:p>
        </p:txBody>
      </p:sp>
      <p:sp>
        <p:nvSpPr>
          <p:cNvPr id="19" name="object 6"/>
          <p:cNvSpPr/>
          <p:nvPr/>
        </p:nvSpPr>
        <p:spPr>
          <a:xfrm>
            <a:off x="464599" y="1740124"/>
            <a:ext cx="8124406" cy="324000"/>
          </a:xfrm>
          <a:custGeom>
            <a:avLst/>
            <a:gdLst/>
            <a:ahLst/>
            <a:cxnLst/>
            <a:rect l="l" t="t" r="r" b="b"/>
            <a:pathLst>
              <a:path w="8424545" h="381000">
                <a:moveTo>
                  <a:pt x="0" y="381000"/>
                </a:moveTo>
                <a:lnTo>
                  <a:pt x="8423998" y="381000"/>
                </a:lnTo>
                <a:lnTo>
                  <a:pt x="8423998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B3E0C2"/>
          </a:solidFill>
        </p:spPr>
        <p:txBody>
          <a:bodyPr wrap="square" lIns="90000" tIns="46800" rIns="90000" bIns="46800" rtlCol="0" anchor="ctr"/>
          <a:lstStyle/>
          <a:p>
            <a:pPr marL="298450" lvl="0" indent="-285750">
              <a:spcBef>
                <a:spcPts val="1580"/>
              </a:spcBef>
              <a:buFont typeface="Arial" charset="0"/>
              <a:buChar char="•"/>
            </a:pPr>
            <a:r>
              <a:rPr lang="en-US" sz="1300" spc="-5" dirty="0">
                <a:latin typeface="Arial" charset="0"/>
                <a:ea typeface="Arial" charset="0"/>
                <a:cs typeface="Arial" charset="0"/>
              </a:rPr>
              <a:t>Machining </a:t>
            </a:r>
            <a:r>
              <a:rPr lang="en-US" sz="1300" dirty="0">
                <a:latin typeface="Arial" charset="0"/>
                <a:ea typeface="Arial" charset="0"/>
                <a:cs typeface="Arial" charset="0"/>
              </a:rPr>
              <a:t>excellence cannot be</a:t>
            </a:r>
            <a:r>
              <a:rPr lang="en-US" sz="1300" spc="-2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00" dirty="0">
                <a:latin typeface="Arial" charset="0"/>
                <a:ea typeface="Arial" charset="0"/>
                <a:cs typeface="Arial" charset="0"/>
              </a:rPr>
              <a:t>compromised</a:t>
            </a:r>
          </a:p>
        </p:txBody>
      </p:sp>
      <p:sp>
        <p:nvSpPr>
          <p:cNvPr id="20" name="Rectangle 2"/>
          <p:cNvSpPr/>
          <p:nvPr/>
        </p:nvSpPr>
        <p:spPr>
          <a:xfrm>
            <a:off x="0" y="0"/>
            <a:ext cx="2697479" cy="437146"/>
          </a:xfrm>
          <a:custGeom>
            <a:avLst/>
            <a:gdLst>
              <a:gd name="connsiteX0" fmla="*/ 0 w 3124200"/>
              <a:gd name="connsiteY0" fmla="*/ 0 h 437146"/>
              <a:gd name="connsiteX1" fmla="*/ 3124200 w 3124200"/>
              <a:gd name="connsiteY1" fmla="*/ 0 h 437146"/>
              <a:gd name="connsiteX2" fmla="*/ 3124200 w 3124200"/>
              <a:gd name="connsiteY2" fmla="*/ 437146 h 437146"/>
              <a:gd name="connsiteX3" fmla="*/ 0 w 3124200"/>
              <a:gd name="connsiteY3" fmla="*/ 437146 h 437146"/>
              <a:gd name="connsiteX4" fmla="*/ 0 w 3124200"/>
              <a:gd name="connsiteY4" fmla="*/ 0 h 437146"/>
              <a:gd name="connsiteX0" fmla="*/ 0 w 3241765"/>
              <a:gd name="connsiteY0" fmla="*/ 0 h 437146"/>
              <a:gd name="connsiteX1" fmla="*/ 3241765 w 3241765"/>
              <a:gd name="connsiteY1" fmla="*/ 0 h 437146"/>
              <a:gd name="connsiteX2" fmla="*/ 3124200 w 3241765"/>
              <a:gd name="connsiteY2" fmla="*/ 437146 h 437146"/>
              <a:gd name="connsiteX3" fmla="*/ 0 w 3241765"/>
              <a:gd name="connsiteY3" fmla="*/ 437146 h 437146"/>
              <a:gd name="connsiteX4" fmla="*/ 0 w 3241765"/>
              <a:gd name="connsiteY4" fmla="*/ 0 h 43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1765" h="437146">
                <a:moveTo>
                  <a:pt x="0" y="0"/>
                </a:moveTo>
                <a:lnTo>
                  <a:pt x="3241765" y="0"/>
                </a:lnTo>
                <a:lnTo>
                  <a:pt x="3124200" y="437146"/>
                </a:lnTo>
                <a:lnTo>
                  <a:pt x="0" y="437146"/>
                </a:lnTo>
                <a:lnTo>
                  <a:pt x="0" y="0"/>
                </a:lnTo>
                <a:close/>
              </a:path>
            </a:pathLst>
          </a:custGeom>
          <a:solidFill>
            <a:srgbClr val="00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9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 Regular" charset="0"/>
              <a:ea typeface="+mn-ea"/>
              <a:cs typeface="+mn-cs"/>
            </a:endParaRPr>
          </a:p>
        </p:txBody>
      </p:sp>
      <p:sp>
        <p:nvSpPr>
          <p:cNvPr id="14" name="object 13"/>
          <p:cNvSpPr txBox="1">
            <a:spLocks/>
          </p:cNvSpPr>
          <p:nvPr/>
        </p:nvSpPr>
        <p:spPr>
          <a:xfrm>
            <a:off x="285193" y="0"/>
            <a:ext cx="3226104" cy="385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0" i="0">
                <a:solidFill>
                  <a:srgbClr val="525759"/>
                </a:solidFill>
                <a:latin typeface="CastrolSansCon-Medium"/>
                <a:ea typeface="+mj-ea"/>
                <a:cs typeface="CastrolSansCon-Medium"/>
              </a:defRPr>
            </a:lvl1pPr>
          </a:lstStyle>
          <a:p>
            <a:pPr marL="12700" defTabSz="457200">
              <a:lnSpc>
                <a:spcPts val="3420"/>
              </a:lnSpc>
              <a:defRPr/>
            </a:pPr>
            <a:r>
              <a:rPr lang="en-US" sz="2000" dirty="0">
                <a:solidFill>
                  <a:schemeClr val="bg1"/>
                </a:solidFill>
                <a:latin typeface="Arial Narrow"/>
                <a:cs typeface="Arial Narrow"/>
              </a:rPr>
              <a:t>Current M</a:t>
            </a:r>
            <a:r>
              <a:rPr lang="en-GB" sz="2000" spc="-15" dirty="0" err="1">
                <a:solidFill>
                  <a:schemeClr val="bg1"/>
                </a:solidFill>
                <a:latin typeface="Arial Narrow"/>
                <a:cs typeface="Arial Narrow"/>
              </a:rPr>
              <a:t>arket</a:t>
            </a:r>
            <a:r>
              <a:rPr lang="en-GB" sz="2000" spc="-15" dirty="0">
                <a:solidFill>
                  <a:schemeClr val="bg1"/>
                </a:solidFill>
                <a:latin typeface="Arial Narrow"/>
                <a:cs typeface="Arial Narrow"/>
              </a:rPr>
              <a:t> Trends</a:t>
            </a:r>
            <a:endParaRPr lang="en-US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031" y="6010470"/>
            <a:ext cx="3790969" cy="329649"/>
          </a:xfrm>
          <a:prstGeom prst="rect">
            <a:avLst/>
          </a:prstGeom>
        </p:spPr>
      </p:pic>
      <p:sp>
        <p:nvSpPr>
          <p:cNvPr id="12" name="Rectangle 2"/>
          <p:cNvSpPr/>
          <p:nvPr/>
        </p:nvSpPr>
        <p:spPr>
          <a:xfrm>
            <a:off x="-1" y="2665326"/>
            <a:ext cx="4276579" cy="437146"/>
          </a:xfrm>
          <a:custGeom>
            <a:avLst/>
            <a:gdLst>
              <a:gd name="connsiteX0" fmla="*/ 0 w 3124200"/>
              <a:gd name="connsiteY0" fmla="*/ 0 h 437146"/>
              <a:gd name="connsiteX1" fmla="*/ 3124200 w 3124200"/>
              <a:gd name="connsiteY1" fmla="*/ 0 h 437146"/>
              <a:gd name="connsiteX2" fmla="*/ 3124200 w 3124200"/>
              <a:gd name="connsiteY2" fmla="*/ 437146 h 437146"/>
              <a:gd name="connsiteX3" fmla="*/ 0 w 3124200"/>
              <a:gd name="connsiteY3" fmla="*/ 437146 h 437146"/>
              <a:gd name="connsiteX4" fmla="*/ 0 w 3124200"/>
              <a:gd name="connsiteY4" fmla="*/ 0 h 437146"/>
              <a:gd name="connsiteX0" fmla="*/ 0 w 3241765"/>
              <a:gd name="connsiteY0" fmla="*/ 0 h 437146"/>
              <a:gd name="connsiteX1" fmla="*/ 3241765 w 3241765"/>
              <a:gd name="connsiteY1" fmla="*/ 0 h 437146"/>
              <a:gd name="connsiteX2" fmla="*/ 3124200 w 3241765"/>
              <a:gd name="connsiteY2" fmla="*/ 437146 h 437146"/>
              <a:gd name="connsiteX3" fmla="*/ 0 w 3241765"/>
              <a:gd name="connsiteY3" fmla="*/ 437146 h 437146"/>
              <a:gd name="connsiteX4" fmla="*/ 0 w 3241765"/>
              <a:gd name="connsiteY4" fmla="*/ 0 h 43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1765" h="437146">
                <a:moveTo>
                  <a:pt x="0" y="0"/>
                </a:moveTo>
                <a:lnTo>
                  <a:pt x="3241765" y="0"/>
                </a:lnTo>
                <a:lnTo>
                  <a:pt x="3124200" y="437146"/>
                </a:lnTo>
                <a:lnTo>
                  <a:pt x="0" y="437146"/>
                </a:lnTo>
                <a:lnTo>
                  <a:pt x="0" y="0"/>
                </a:lnTo>
                <a:close/>
              </a:path>
            </a:pathLst>
          </a:custGeom>
          <a:solidFill>
            <a:srgbClr val="00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9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 Regular" charset="0"/>
              <a:ea typeface="+mn-ea"/>
              <a:cs typeface="+mn-cs"/>
            </a:endParaRPr>
          </a:p>
        </p:txBody>
      </p:sp>
      <p:sp>
        <p:nvSpPr>
          <p:cNvPr id="21" name="object 13"/>
          <p:cNvSpPr txBox="1">
            <a:spLocks/>
          </p:cNvSpPr>
          <p:nvPr/>
        </p:nvSpPr>
        <p:spPr>
          <a:xfrm>
            <a:off x="285192" y="2665326"/>
            <a:ext cx="4914695" cy="38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0" i="0">
                <a:solidFill>
                  <a:srgbClr val="525759"/>
                </a:solidFill>
                <a:latin typeface="CastrolSansCon-Medium"/>
                <a:ea typeface="+mj-ea"/>
                <a:cs typeface="CastrolSansCon-Medium"/>
              </a:defRPr>
            </a:lvl1pPr>
          </a:lstStyle>
          <a:p>
            <a:pPr marL="12700" defTabSz="457200">
              <a:lnSpc>
                <a:spcPts val="3420"/>
              </a:lnSpc>
              <a:defRPr/>
            </a:pPr>
            <a:r>
              <a:rPr lang="en-US" sz="2000" spc="-5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What </a:t>
            </a:r>
            <a:r>
              <a:rPr lang="en-US" sz="2000" spc="-2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do </a:t>
            </a:r>
            <a:r>
              <a:rPr lang="en-US" sz="2000" spc="-3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you</a:t>
            </a:r>
            <a:r>
              <a:rPr lang="en-US" sz="2000" spc="-2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expect </a:t>
            </a:r>
            <a:r>
              <a:rPr lang="en-GB" sz="2000" spc="-15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from your coolants?</a:t>
            </a:r>
            <a:endParaRPr lang="en-US" sz="20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4" name="object 2"/>
          <p:cNvSpPr/>
          <p:nvPr/>
        </p:nvSpPr>
        <p:spPr>
          <a:xfrm>
            <a:off x="464599" y="3417809"/>
            <a:ext cx="8124406" cy="324000"/>
          </a:xfrm>
          <a:custGeom>
            <a:avLst/>
            <a:gdLst/>
            <a:ahLst/>
            <a:cxnLst/>
            <a:rect l="l" t="t" r="r" b="b"/>
            <a:pathLst>
              <a:path w="8424545" h="762000">
                <a:moveTo>
                  <a:pt x="0" y="762000"/>
                </a:moveTo>
                <a:lnTo>
                  <a:pt x="8423998" y="762000"/>
                </a:lnTo>
                <a:lnTo>
                  <a:pt x="8423998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5F6EB"/>
          </a:solidFill>
        </p:spPr>
        <p:txBody>
          <a:bodyPr wrap="square" lIns="90000" tIns="46800" rIns="90000" bIns="46800"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sz="1300" dirty="0">
                <a:latin typeface="Arial" charset="0"/>
                <a:ea typeface="Arial" charset="0"/>
                <a:cs typeface="Arial" charset="0"/>
              </a:rPr>
              <a:t>Have a long life (e.g. it does not become contaminated rapidly)</a:t>
            </a:r>
          </a:p>
        </p:txBody>
      </p:sp>
      <p:sp>
        <p:nvSpPr>
          <p:cNvPr id="25" name="object 3"/>
          <p:cNvSpPr/>
          <p:nvPr/>
        </p:nvSpPr>
        <p:spPr>
          <a:xfrm>
            <a:off x="464598" y="4129108"/>
            <a:ext cx="8124407" cy="324000"/>
          </a:xfrm>
          <a:custGeom>
            <a:avLst/>
            <a:gdLst/>
            <a:ahLst/>
            <a:cxnLst/>
            <a:rect l="l" t="t" r="r" b="b"/>
            <a:pathLst>
              <a:path w="8424545" h="762000">
                <a:moveTo>
                  <a:pt x="0" y="762000"/>
                </a:moveTo>
                <a:lnTo>
                  <a:pt x="8423998" y="762000"/>
                </a:lnTo>
                <a:lnTo>
                  <a:pt x="8423998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5F5EB"/>
          </a:solidFill>
        </p:spPr>
        <p:txBody>
          <a:bodyPr wrap="square" lIns="90000" tIns="46800" rIns="90000" bIns="46800"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sz="1300" dirty="0">
                <a:latin typeface="Arial" charset="0"/>
                <a:ea typeface="Arial" charset="0"/>
                <a:cs typeface="Arial" charset="0"/>
              </a:rPr>
              <a:t>Perform well and meet specifications</a:t>
            </a:r>
          </a:p>
        </p:txBody>
      </p:sp>
      <p:sp>
        <p:nvSpPr>
          <p:cNvPr id="26" name="object 6"/>
          <p:cNvSpPr/>
          <p:nvPr/>
        </p:nvSpPr>
        <p:spPr>
          <a:xfrm>
            <a:off x="464598" y="4488465"/>
            <a:ext cx="8124407" cy="324000"/>
          </a:xfrm>
          <a:custGeom>
            <a:avLst/>
            <a:gdLst/>
            <a:ahLst/>
            <a:cxnLst/>
            <a:rect l="l" t="t" r="r" b="b"/>
            <a:pathLst>
              <a:path w="8424545" h="381000">
                <a:moveTo>
                  <a:pt x="0" y="381000"/>
                </a:moveTo>
                <a:lnTo>
                  <a:pt x="8423998" y="381000"/>
                </a:lnTo>
                <a:lnTo>
                  <a:pt x="8423998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B3E0C2"/>
          </a:solidFill>
        </p:spPr>
        <p:txBody>
          <a:bodyPr wrap="square" lIns="90000" tIns="46800" rIns="90000" bIns="46800" rtlCol="0" anchor="ctr"/>
          <a:lstStyle/>
          <a:p>
            <a:pPr marL="298450" lvl="0" indent="-285750">
              <a:spcBef>
                <a:spcPts val="1580"/>
              </a:spcBef>
              <a:buFont typeface="Arial" charset="0"/>
              <a:buChar char="•"/>
            </a:pPr>
            <a:r>
              <a:rPr lang="en-US" sz="1300" spc="-5" dirty="0">
                <a:latin typeface="Arial" charset="0"/>
                <a:ea typeface="Arial" charset="0"/>
                <a:cs typeface="Arial" charset="0"/>
              </a:rPr>
              <a:t>Provide product consistency – to specification, every time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64598" y="5208465"/>
            <a:ext cx="8124407" cy="324000"/>
          </a:xfrm>
          <a:prstGeom prst="rect">
            <a:avLst/>
          </a:prstGeom>
          <a:solidFill>
            <a:srgbClr val="B3E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Ins="90000" numCol="1" rtlCol="0" anchor="ctr"/>
          <a:lstStyle/>
          <a:p>
            <a:pPr marL="298450" lvl="0" indent="-285750">
              <a:spcBef>
                <a:spcPts val="1080"/>
              </a:spcBef>
              <a:buFont typeface="Arial" charset="0"/>
              <a:buChar char="•"/>
            </a:pPr>
            <a:r>
              <a:rPr lang="en-US" sz="1300" spc="-1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Works well and prevents downtime across different metal types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64598" y="5568465"/>
            <a:ext cx="8124407" cy="324000"/>
          </a:xfrm>
          <a:prstGeom prst="rect">
            <a:avLst/>
          </a:prstGeom>
          <a:solidFill>
            <a:srgbClr val="E5F6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Ins="90000" numCol="1"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sz="13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Be eco-friendly</a:t>
            </a:r>
          </a:p>
        </p:txBody>
      </p:sp>
      <p:sp>
        <p:nvSpPr>
          <p:cNvPr id="29" name="object 6"/>
          <p:cNvSpPr/>
          <p:nvPr/>
        </p:nvSpPr>
        <p:spPr>
          <a:xfrm>
            <a:off x="464598" y="3777809"/>
            <a:ext cx="8124407" cy="324000"/>
          </a:xfrm>
          <a:custGeom>
            <a:avLst/>
            <a:gdLst/>
            <a:ahLst/>
            <a:cxnLst/>
            <a:rect l="l" t="t" r="r" b="b"/>
            <a:pathLst>
              <a:path w="8424545" h="381000">
                <a:moveTo>
                  <a:pt x="0" y="381000"/>
                </a:moveTo>
                <a:lnTo>
                  <a:pt x="8423998" y="381000"/>
                </a:lnTo>
                <a:lnTo>
                  <a:pt x="8423998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B3E0C2"/>
          </a:solidFill>
        </p:spPr>
        <p:txBody>
          <a:bodyPr wrap="square" lIns="90000" tIns="46800" rIns="90000" bIns="46800" rtlCol="0" anchor="ctr"/>
          <a:lstStyle/>
          <a:p>
            <a:pPr marL="298450" lvl="0" indent="-285750">
              <a:spcBef>
                <a:spcPts val="1580"/>
              </a:spcBef>
              <a:buFont typeface="Arial" charset="0"/>
              <a:buChar char="•"/>
            </a:pPr>
            <a:r>
              <a:rPr lang="en-US" sz="1300" spc="-5" dirty="0">
                <a:latin typeface="Arial" charset="0"/>
                <a:ea typeface="Arial" charset="0"/>
                <a:cs typeface="Arial" charset="0"/>
              </a:rPr>
              <a:t>Not require excessive usage of biocides to keep it fresh</a:t>
            </a:r>
          </a:p>
        </p:txBody>
      </p:sp>
      <p:sp>
        <p:nvSpPr>
          <p:cNvPr id="30" name="object 6"/>
          <p:cNvSpPr/>
          <p:nvPr/>
        </p:nvSpPr>
        <p:spPr>
          <a:xfrm>
            <a:off x="464598" y="4848465"/>
            <a:ext cx="8124407" cy="324000"/>
          </a:xfrm>
          <a:custGeom>
            <a:avLst/>
            <a:gdLst/>
            <a:ahLst/>
            <a:cxnLst/>
            <a:rect l="l" t="t" r="r" b="b"/>
            <a:pathLst>
              <a:path w="8424545" h="381000">
                <a:moveTo>
                  <a:pt x="0" y="381000"/>
                </a:moveTo>
                <a:lnTo>
                  <a:pt x="8423998" y="381000"/>
                </a:lnTo>
                <a:lnTo>
                  <a:pt x="8423998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E5F6EB"/>
          </a:solidFill>
        </p:spPr>
        <p:txBody>
          <a:bodyPr wrap="square" lIns="90000" tIns="46800" rIns="90000" bIns="46800" rtlCol="0" anchor="ctr"/>
          <a:lstStyle/>
          <a:p>
            <a:pPr marL="298450" lvl="0" indent="-285750">
              <a:spcBef>
                <a:spcPts val="1080"/>
              </a:spcBef>
              <a:buFont typeface="Arial" charset="0"/>
              <a:buChar char="•"/>
            </a:pPr>
            <a:r>
              <a:rPr lang="en-US" sz="1300" spc="-10" dirty="0">
                <a:latin typeface="Arial" charset="0"/>
                <a:ea typeface="Arial" charset="0"/>
                <a:cs typeface="Arial" charset="0"/>
              </a:rPr>
              <a:t>Does not cause problems with machines or with personnel (e.g. skin irritation)</a:t>
            </a:r>
          </a:p>
        </p:txBody>
      </p:sp>
    </p:spTree>
    <p:extLst>
      <p:ext uri="{BB962C8B-B14F-4D97-AF65-F5344CB8AC3E}">
        <p14:creationId xmlns:p14="http://schemas.microsoft.com/office/powerpoint/2010/main" val="1619103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0" cy="2294965"/>
          </a:xfrm>
          <a:prstGeom prst="rect">
            <a:avLst/>
          </a:prstGeom>
        </p:spPr>
      </p:pic>
      <p:sp>
        <p:nvSpPr>
          <p:cNvPr id="4" name="Rectangle 2"/>
          <p:cNvSpPr/>
          <p:nvPr/>
        </p:nvSpPr>
        <p:spPr>
          <a:xfrm>
            <a:off x="-1" y="0"/>
            <a:ext cx="4972929" cy="437146"/>
          </a:xfrm>
          <a:custGeom>
            <a:avLst/>
            <a:gdLst>
              <a:gd name="connsiteX0" fmla="*/ 0 w 3124200"/>
              <a:gd name="connsiteY0" fmla="*/ 0 h 437146"/>
              <a:gd name="connsiteX1" fmla="*/ 3124200 w 3124200"/>
              <a:gd name="connsiteY1" fmla="*/ 0 h 437146"/>
              <a:gd name="connsiteX2" fmla="*/ 3124200 w 3124200"/>
              <a:gd name="connsiteY2" fmla="*/ 437146 h 437146"/>
              <a:gd name="connsiteX3" fmla="*/ 0 w 3124200"/>
              <a:gd name="connsiteY3" fmla="*/ 437146 h 437146"/>
              <a:gd name="connsiteX4" fmla="*/ 0 w 3124200"/>
              <a:gd name="connsiteY4" fmla="*/ 0 h 437146"/>
              <a:gd name="connsiteX0" fmla="*/ 0 w 3241765"/>
              <a:gd name="connsiteY0" fmla="*/ 0 h 437146"/>
              <a:gd name="connsiteX1" fmla="*/ 3241765 w 3241765"/>
              <a:gd name="connsiteY1" fmla="*/ 0 h 437146"/>
              <a:gd name="connsiteX2" fmla="*/ 3124200 w 3241765"/>
              <a:gd name="connsiteY2" fmla="*/ 437146 h 437146"/>
              <a:gd name="connsiteX3" fmla="*/ 0 w 3241765"/>
              <a:gd name="connsiteY3" fmla="*/ 437146 h 437146"/>
              <a:gd name="connsiteX4" fmla="*/ 0 w 3241765"/>
              <a:gd name="connsiteY4" fmla="*/ 0 h 43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1765" h="437146">
                <a:moveTo>
                  <a:pt x="0" y="0"/>
                </a:moveTo>
                <a:lnTo>
                  <a:pt x="3241765" y="0"/>
                </a:lnTo>
                <a:lnTo>
                  <a:pt x="3124200" y="437146"/>
                </a:lnTo>
                <a:lnTo>
                  <a:pt x="0" y="437146"/>
                </a:lnTo>
                <a:lnTo>
                  <a:pt x="0" y="0"/>
                </a:lnTo>
                <a:close/>
              </a:path>
            </a:pathLst>
          </a:custGeom>
          <a:solidFill>
            <a:srgbClr val="009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9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 Regular" charset="0"/>
              <a:ea typeface="+mn-ea"/>
              <a:cs typeface="+mn-cs"/>
            </a:endParaRPr>
          </a:p>
        </p:txBody>
      </p:sp>
      <p:sp>
        <p:nvSpPr>
          <p:cNvPr id="5" name="object 13"/>
          <p:cNvSpPr txBox="1">
            <a:spLocks/>
          </p:cNvSpPr>
          <p:nvPr/>
        </p:nvSpPr>
        <p:spPr>
          <a:xfrm>
            <a:off x="285192" y="0"/>
            <a:ext cx="5827219" cy="38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0" i="0">
                <a:solidFill>
                  <a:srgbClr val="525759"/>
                </a:solidFill>
                <a:latin typeface="CastrolSansCon-Medium"/>
                <a:ea typeface="+mj-ea"/>
                <a:cs typeface="CastrolSansCon-Medium"/>
              </a:defRPr>
            </a:lvl1pPr>
          </a:lstStyle>
          <a:p>
            <a:pPr marL="12700" defTabSz="457200">
              <a:lnSpc>
                <a:spcPts val="3420"/>
              </a:lnSpc>
              <a:defRPr/>
            </a:pPr>
            <a:r>
              <a:rPr lang="en-US" sz="2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Requirements from customers and distributors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387130" y="3214787"/>
            <a:ext cx="7163201" cy="659868"/>
            <a:chOff x="387130" y="1686840"/>
            <a:chExt cx="6493063" cy="659868"/>
          </a:xfrm>
        </p:grpSpPr>
        <p:sp>
          <p:nvSpPr>
            <p:cNvPr id="33" name="Parallelogram 32"/>
            <p:cNvSpPr/>
            <p:nvPr/>
          </p:nvSpPr>
          <p:spPr>
            <a:xfrm>
              <a:off x="699683" y="1686840"/>
              <a:ext cx="6180510" cy="659868"/>
            </a:xfrm>
            <a:prstGeom prst="parallelogram">
              <a:avLst>
                <a:gd name="adj" fmla="val 0"/>
              </a:avLst>
            </a:prstGeom>
            <a:solidFill>
              <a:srgbClr val="00934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387130" y="1686840"/>
              <a:ext cx="642154" cy="659868"/>
              <a:chOff x="1323281" y="1259042"/>
              <a:chExt cx="642154" cy="65986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323281" y="1259042"/>
                <a:ext cx="642154" cy="65986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398943" y="1336888"/>
                <a:ext cx="483822" cy="497167"/>
              </a:xfrm>
              <a:prstGeom prst="ellipse">
                <a:avLst/>
              </a:prstGeom>
              <a:solidFill>
                <a:srgbClr val="52575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</p:grpSp>
        <p:sp>
          <p:nvSpPr>
            <p:cNvPr id="35" name="Title 3"/>
            <p:cNvSpPr txBox="1">
              <a:spLocks/>
            </p:cNvSpPr>
            <p:nvPr/>
          </p:nvSpPr>
          <p:spPr>
            <a:xfrm>
              <a:off x="1036562" y="1820791"/>
              <a:ext cx="5745978" cy="30777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 kern="1200">
                  <a:solidFill>
                    <a:schemeClr val="accent1"/>
                  </a:solidFill>
                  <a:latin typeface="Arial Narrow"/>
                  <a:ea typeface="+mj-ea"/>
                  <a:cs typeface="Arial Narrow"/>
                </a:defRPr>
              </a:lvl1pPr>
              <a:lvl2pPr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Improved anti-corrosion performance and pH stability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45931" y="1767471"/>
              <a:ext cx="2922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997" y="1866651"/>
              <a:ext cx="305322" cy="305322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387129" y="3983005"/>
            <a:ext cx="7163201" cy="659868"/>
            <a:chOff x="387130" y="3989896"/>
            <a:chExt cx="6493063" cy="659868"/>
          </a:xfrm>
        </p:grpSpPr>
        <p:sp>
          <p:nvSpPr>
            <p:cNvPr id="48" name="Parallelogram 47"/>
            <p:cNvSpPr/>
            <p:nvPr/>
          </p:nvSpPr>
          <p:spPr>
            <a:xfrm>
              <a:off x="699683" y="3989896"/>
              <a:ext cx="6180510" cy="659868"/>
            </a:xfrm>
            <a:prstGeom prst="parallelogram">
              <a:avLst>
                <a:gd name="adj" fmla="val 0"/>
              </a:avLst>
            </a:prstGeom>
            <a:solidFill>
              <a:srgbClr val="00934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387130" y="3989896"/>
              <a:ext cx="642154" cy="659868"/>
              <a:chOff x="1323281" y="1259042"/>
              <a:chExt cx="642154" cy="659868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1323281" y="1259042"/>
                <a:ext cx="642154" cy="65986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1398943" y="1336888"/>
                <a:ext cx="483822" cy="497167"/>
              </a:xfrm>
              <a:prstGeom prst="ellipse">
                <a:avLst/>
              </a:prstGeom>
              <a:solidFill>
                <a:srgbClr val="52575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</p:grpSp>
        <p:sp>
          <p:nvSpPr>
            <p:cNvPr id="52" name="Title 3"/>
            <p:cNvSpPr txBox="1">
              <a:spLocks/>
            </p:cNvSpPr>
            <p:nvPr/>
          </p:nvSpPr>
          <p:spPr>
            <a:xfrm>
              <a:off x="1036562" y="4168233"/>
              <a:ext cx="4997737" cy="30777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 kern="1200">
                  <a:solidFill>
                    <a:schemeClr val="accent1"/>
                  </a:solidFill>
                  <a:latin typeface="Arial Narrow"/>
                  <a:ea typeface="+mj-ea"/>
                  <a:cs typeface="Arial Narrow"/>
                </a:defRPr>
              </a:lvl1pPr>
              <a:lvl2pPr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Low foam in soft and hard water conditions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45931" y="4070527"/>
              <a:ext cx="2922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997" y="4169707"/>
              <a:ext cx="305322" cy="305322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>
            <a:off x="387129" y="4760445"/>
            <a:ext cx="7163201" cy="659868"/>
            <a:chOff x="387130" y="5216303"/>
            <a:chExt cx="6493063" cy="659868"/>
          </a:xfrm>
        </p:grpSpPr>
        <p:sp>
          <p:nvSpPr>
            <p:cNvPr id="55" name="Parallelogram 54"/>
            <p:cNvSpPr/>
            <p:nvPr/>
          </p:nvSpPr>
          <p:spPr>
            <a:xfrm>
              <a:off x="699682" y="5216303"/>
              <a:ext cx="6180511" cy="659868"/>
            </a:xfrm>
            <a:prstGeom prst="parallelogram">
              <a:avLst>
                <a:gd name="adj" fmla="val 0"/>
              </a:avLst>
            </a:prstGeom>
            <a:solidFill>
              <a:srgbClr val="00934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387130" y="5216303"/>
              <a:ext cx="642154" cy="659868"/>
              <a:chOff x="1323281" y="1259042"/>
              <a:chExt cx="642154" cy="659868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1323281" y="1259042"/>
                <a:ext cx="642154" cy="65986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1398943" y="1336888"/>
                <a:ext cx="483822" cy="497167"/>
              </a:xfrm>
              <a:prstGeom prst="ellipse">
                <a:avLst/>
              </a:prstGeom>
              <a:solidFill>
                <a:srgbClr val="52575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</p:grpSp>
        <p:sp>
          <p:nvSpPr>
            <p:cNvPr id="59" name="Title 3"/>
            <p:cNvSpPr txBox="1">
              <a:spLocks/>
            </p:cNvSpPr>
            <p:nvPr/>
          </p:nvSpPr>
          <p:spPr>
            <a:xfrm>
              <a:off x="1036562" y="5287988"/>
              <a:ext cx="5745979" cy="52322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 kern="1200">
                  <a:solidFill>
                    <a:schemeClr val="accent1"/>
                  </a:solidFill>
                  <a:latin typeface="Arial Narrow"/>
                  <a:ea typeface="+mj-ea"/>
                  <a:cs typeface="Arial Narrow"/>
                </a:defRPr>
              </a:lvl1pPr>
              <a:lvl2pPr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Meet current and future regulatory requirements for health, safety and waste treatment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45931" y="5296934"/>
              <a:ext cx="2922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997" y="5396114"/>
              <a:ext cx="305322" cy="305322"/>
            </a:xfrm>
            <a:prstGeom prst="rect">
              <a:avLst/>
            </a:prstGeom>
          </p:spPr>
        </p:pic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031" y="6010470"/>
            <a:ext cx="3790969" cy="32964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ED1E4A0-1014-4118-A83C-F7A13C1349F4}"/>
              </a:ext>
            </a:extLst>
          </p:cNvPr>
          <p:cNvGrpSpPr/>
          <p:nvPr/>
        </p:nvGrpSpPr>
        <p:grpSpPr>
          <a:xfrm>
            <a:off x="387130" y="2424942"/>
            <a:ext cx="7163201" cy="668493"/>
            <a:chOff x="387130" y="1678215"/>
            <a:chExt cx="6493063" cy="668493"/>
          </a:xfrm>
        </p:grpSpPr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B724B777-1ABF-40D0-BDC3-0136563FA728}"/>
                </a:ext>
              </a:extLst>
            </p:cNvPr>
            <p:cNvSpPr/>
            <p:nvPr/>
          </p:nvSpPr>
          <p:spPr>
            <a:xfrm>
              <a:off x="699683" y="1678215"/>
              <a:ext cx="6180510" cy="659868"/>
            </a:xfrm>
            <a:prstGeom prst="parallelogram">
              <a:avLst>
                <a:gd name="adj" fmla="val 0"/>
              </a:avLst>
            </a:prstGeom>
            <a:solidFill>
              <a:srgbClr val="00934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5868FF1-446E-44C2-87E7-1632CBBB0DCF}"/>
                </a:ext>
              </a:extLst>
            </p:cNvPr>
            <p:cNvGrpSpPr/>
            <p:nvPr/>
          </p:nvGrpSpPr>
          <p:grpSpPr>
            <a:xfrm>
              <a:off x="387130" y="1686840"/>
              <a:ext cx="642154" cy="659868"/>
              <a:chOff x="1323281" y="1259042"/>
              <a:chExt cx="642154" cy="659868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CF732D67-FB08-48CA-A3D0-E0DC669291D6}"/>
                  </a:ext>
                </a:extLst>
              </p:cNvPr>
              <p:cNvSpPr/>
              <p:nvPr/>
            </p:nvSpPr>
            <p:spPr>
              <a:xfrm>
                <a:off x="1323281" y="1259042"/>
                <a:ext cx="642154" cy="65986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24100D41-E389-4FC5-844D-CD9EDF84D306}"/>
                  </a:ext>
                </a:extLst>
              </p:cNvPr>
              <p:cNvSpPr/>
              <p:nvPr/>
            </p:nvSpPr>
            <p:spPr>
              <a:xfrm>
                <a:off x="1398943" y="1336888"/>
                <a:ext cx="483822" cy="497167"/>
              </a:xfrm>
              <a:prstGeom prst="ellipse">
                <a:avLst/>
              </a:prstGeom>
              <a:solidFill>
                <a:srgbClr val="52575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</p:grpSp>
        <p:sp>
          <p:nvSpPr>
            <p:cNvPr id="39" name="Title 3">
              <a:extLst>
                <a:ext uri="{FF2B5EF4-FFF2-40B4-BE49-F238E27FC236}">
                  <a16:creationId xmlns:a16="http://schemas.microsoft.com/office/drawing/2014/main" id="{92AC8C46-E795-4C16-9A48-13099386CE41}"/>
                </a:ext>
              </a:extLst>
            </p:cNvPr>
            <p:cNvSpPr txBox="1">
              <a:spLocks/>
            </p:cNvSpPr>
            <p:nvPr/>
          </p:nvSpPr>
          <p:spPr>
            <a:xfrm>
              <a:off x="1036562" y="1810206"/>
              <a:ext cx="5745978" cy="30777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 kern="1200">
                  <a:solidFill>
                    <a:schemeClr val="accent1"/>
                  </a:solidFill>
                  <a:latin typeface="Arial Narrow"/>
                  <a:ea typeface="+mj-ea"/>
                  <a:cs typeface="Arial Narrow"/>
                </a:defRPr>
              </a:lvl1pPr>
              <a:lvl2pPr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Suitable across ferrous alloys (like cast iron) machining  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BE87BAB-2E23-4668-BE3E-FF3815FE7BA2}"/>
                </a:ext>
              </a:extLst>
            </p:cNvPr>
            <p:cNvSpPr txBox="1"/>
            <p:nvPr/>
          </p:nvSpPr>
          <p:spPr>
            <a:xfrm>
              <a:off x="545931" y="1767471"/>
              <a:ext cx="2922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3892D68-87C5-4A57-9A65-92EEF21B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997" y="1866651"/>
              <a:ext cx="305322" cy="3053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4865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61" b="489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bject 256"/>
          <p:cNvSpPr/>
          <p:nvPr/>
        </p:nvSpPr>
        <p:spPr>
          <a:xfrm>
            <a:off x="338659" y="381000"/>
            <a:ext cx="6668810" cy="2942492"/>
          </a:xfrm>
          <a:custGeom>
            <a:avLst/>
            <a:gdLst/>
            <a:ahLst/>
            <a:cxnLst/>
            <a:rect l="l" t="t" r="r" b="b"/>
            <a:pathLst>
              <a:path w="4212590" h="1854200">
                <a:moveTo>
                  <a:pt x="0" y="1854200"/>
                </a:moveTo>
                <a:lnTo>
                  <a:pt x="4212005" y="1854200"/>
                </a:lnTo>
                <a:lnTo>
                  <a:pt x="4212005" y="0"/>
                </a:lnTo>
                <a:lnTo>
                  <a:pt x="0" y="0"/>
                </a:lnTo>
                <a:lnTo>
                  <a:pt x="0" y="1854200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05145" y="705886"/>
            <a:ext cx="6015464" cy="238382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200" b="0" i="0">
                <a:solidFill>
                  <a:srgbClr val="525759"/>
                </a:solidFill>
                <a:latin typeface="CastrolSansCon-Medium"/>
                <a:ea typeface="+mj-ea"/>
                <a:cs typeface="CastrolSansCon-Medium"/>
              </a:defRPr>
            </a:lvl1pPr>
          </a:lstStyle>
          <a:p>
            <a:pPr>
              <a:lnSpc>
                <a:spcPts val="3500"/>
              </a:lnSpc>
              <a:spcAft>
                <a:spcPts val="600"/>
              </a:spcAft>
              <a:defRPr/>
            </a:pPr>
            <a:r>
              <a:rPr lang="de-DE" sz="4400" kern="0" dirty="0">
                <a:solidFill>
                  <a:srgbClr val="666666"/>
                </a:solidFill>
                <a:latin typeface="Arial Narrow" charset="0"/>
              </a:rPr>
              <a:t>HYSOL SL 3</a:t>
            </a:r>
            <a:r>
              <a:rPr lang="de-DE" sz="4400" kern="0" dirty="0">
                <a:solidFill>
                  <a:srgbClr val="666666"/>
                </a:solidFill>
                <a:latin typeface="Arial Narrow" charset="0"/>
                <a:ea typeface="Arial Narrow" charset="0"/>
                <a:cs typeface="Arial Narrow" charset="0"/>
              </a:rPr>
              <a:t>0 XBB</a:t>
            </a:r>
          </a:p>
          <a:p>
            <a:pPr defTabSz="457200">
              <a:spcBef>
                <a:spcPct val="20000"/>
              </a:spcBef>
              <a:buClr>
                <a:srgbClr val="007B32"/>
              </a:buClr>
              <a:defRPr/>
            </a:pPr>
            <a:r>
              <a:rPr lang="en-US" sz="2400" dirty="0">
                <a:latin typeface="Arial Narrow" charset="0"/>
                <a:ea typeface="Arial Narrow" charset="0"/>
                <a:cs typeface="Arial Narrow" charset="0"/>
              </a:rPr>
              <a:t>Semi-Synthetic Metalworking Fluid</a:t>
            </a:r>
          </a:p>
          <a:p>
            <a:pPr marL="342900" indent="-342900" defTabSz="457200">
              <a:spcBef>
                <a:spcPct val="20000"/>
              </a:spcBef>
              <a:buClr>
                <a:srgbClr val="007B32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Overcome the severe requirements of foam, long emulsion stability and anti-corrosion performance</a:t>
            </a:r>
            <a:endParaRPr lang="de-DE" sz="1800" b="1" kern="0" dirty="0">
              <a:solidFill>
                <a:srgbClr val="666666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342900" lvl="0" indent="-342900" defTabSz="457200">
              <a:spcBef>
                <a:spcPct val="20000"/>
              </a:spcBef>
              <a:buClr>
                <a:srgbClr val="007B3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1800" dirty="0">
                <a:latin typeface="Arial Narrow" charset="0"/>
                <a:ea typeface="Arial Narrow" charset="0"/>
                <a:cs typeface="Arial Narrow" charset="0"/>
              </a:rPr>
              <a:t>F</a:t>
            </a:r>
            <a:r>
              <a:rPr lang="en-US" sz="1800" dirty="0">
                <a:latin typeface="Arial Narrow" charset="0"/>
                <a:ea typeface="Arial Narrow" charset="0"/>
                <a:cs typeface="Arial Narrow" charset="0"/>
              </a:rPr>
              <a:t>ormulated without b</a:t>
            </a:r>
            <a:r>
              <a:rPr lang="en-US" sz="1800" dirty="0">
                <a:solidFill>
                  <a:srgbClr val="525759"/>
                </a:solidFill>
                <a:latin typeface="Arial Narrow" charset="0"/>
              </a:rPr>
              <a:t>oron, DCHA, formaldehyde </a:t>
            </a:r>
            <a:r>
              <a:rPr lang="en-US" sz="1800" dirty="0">
                <a:latin typeface="Arial Narrow" charset="0"/>
              </a:rPr>
              <a:t>r</a:t>
            </a:r>
            <a:r>
              <a:rPr lang="en-US" sz="1800" dirty="0">
                <a:solidFill>
                  <a:srgbClr val="525759"/>
                </a:solidFill>
                <a:latin typeface="Arial Narrow" charset="0"/>
              </a:rPr>
              <a:t>eleasing </a:t>
            </a:r>
            <a:r>
              <a:rPr lang="en-US" sz="1800" dirty="0">
                <a:latin typeface="Arial Narrow" charset="0"/>
              </a:rPr>
              <a:t>a</a:t>
            </a:r>
            <a:r>
              <a:rPr lang="en-US" sz="1800" dirty="0">
                <a:solidFill>
                  <a:srgbClr val="525759"/>
                </a:solidFill>
                <a:latin typeface="Arial Narrow" charset="0"/>
              </a:rPr>
              <a:t>gent, and </a:t>
            </a:r>
            <a:r>
              <a:rPr lang="en-US" sz="1800" dirty="0" err="1">
                <a:latin typeface="Arial Narrow" charset="0"/>
              </a:rPr>
              <a:t>m</a:t>
            </a:r>
            <a:r>
              <a:rPr lang="en-US" sz="1800" dirty="0" err="1">
                <a:solidFill>
                  <a:srgbClr val="525759"/>
                </a:solidFill>
                <a:latin typeface="Arial Narrow" charset="0"/>
              </a:rPr>
              <a:t>onoethanolamine</a:t>
            </a:r>
            <a:r>
              <a:rPr lang="en-US" sz="1800" dirty="0">
                <a:solidFill>
                  <a:srgbClr val="525759"/>
                </a:solidFill>
                <a:latin typeface="Arial Narrow" charset="0"/>
              </a:rPr>
              <a:t>.</a:t>
            </a:r>
          </a:p>
        </p:txBody>
      </p:sp>
      <p:sp>
        <p:nvSpPr>
          <p:cNvPr id="15" name="object 257"/>
          <p:cNvSpPr/>
          <p:nvPr/>
        </p:nvSpPr>
        <p:spPr>
          <a:xfrm>
            <a:off x="605145" y="1227912"/>
            <a:ext cx="6015464" cy="161273"/>
          </a:xfrm>
          <a:custGeom>
            <a:avLst/>
            <a:gdLst/>
            <a:ahLst/>
            <a:cxnLst/>
            <a:rect l="l" t="t" r="r" b="b"/>
            <a:pathLst>
              <a:path w="3924300">
                <a:moveTo>
                  <a:pt x="0" y="0"/>
                </a:moveTo>
                <a:lnTo>
                  <a:pt x="3923995" y="0"/>
                </a:lnTo>
              </a:path>
            </a:pathLst>
          </a:cu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031" y="6010470"/>
            <a:ext cx="3790969" cy="32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817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313CB995483C4BA34E18BF770EAB04" ma:contentTypeVersion="7" ma:contentTypeDescription="Create a new document." ma:contentTypeScope="" ma:versionID="37490f4b67b570cff7081657c4d97a47">
  <xsd:schema xmlns:xsd="http://www.w3.org/2001/XMLSchema" xmlns:xs="http://www.w3.org/2001/XMLSchema" xmlns:p="http://schemas.microsoft.com/office/2006/metadata/properties" xmlns:ns2="ccc7531c-c40d-4afb-927d-931dac72c620" targetNamespace="http://schemas.microsoft.com/office/2006/metadata/properties" ma:root="true" ma:fieldsID="5f0bbefe9f92ad3c60bc0d7630f3bb77" ns2:_="">
    <xsd:import namespace="ccc7531c-c40d-4afb-927d-931dac72c6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7531c-c40d-4afb-927d-931dac72c6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145D01-9A2D-45DB-B50C-089BB65EE2BE}">
  <ds:schemaRefs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http://purl.org/dc/terms/"/>
    <ds:schemaRef ds:uri="778fde0f-1249-4db6-8476-0c9edf4469d6"/>
    <ds:schemaRef ds:uri="http://schemas.microsoft.com/office/2006/metadata/properties"/>
    <ds:schemaRef ds:uri="9b6ae918-e52e-4001-b551-1241157fae90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504E054-B3C3-47A0-9A1B-430F1F6F4E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c7531c-c40d-4afb-927d-931dac72c6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1EFD49A-58B1-42AF-9FC5-1DC3831847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8924</TotalTime>
  <Words>1954</Words>
  <Application>Microsoft Macintosh PowerPoint</Application>
  <PresentationFormat>On-screen Show (4:3)</PresentationFormat>
  <Paragraphs>470</Paragraphs>
  <Slides>24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Arial Narrow</vt:lpstr>
      <vt:lpstr>Arial Regular</vt:lpstr>
      <vt:lpstr>Calibri</vt:lpstr>
      <vt:lpstr>Calibri Light</vt:lpstr>
      <vt:lpstr>CastrolSansCon-Medium</vt:lpstr>
      <vt:lpstr>Univers 45 Light</vt:lpstr>
      <vt:lpstr>Office Theme</vt:lpstr>
      <vt:lpstr>Photo Editor Photo</vt:lpstr>
      <vt:lpstr>PowerPoint Presentation</vt:lpstr>
      <vt:lpstr>PowerPoint Presentation</vt:lpstr>
      <vt:lpstr>PowerPoint Presentation</vt:lpstr>
      <vt:lpstr>PowerPoint Presentation</vt:lpstr>
      <vt:lpstr>CASTROL:  A SPECIALIST LUBRICANTS BUSINESS AND PART OF BP</vt:lpstr>
      <vt:lpstr>OUR TECHNOLOGY AND MANUFACTURING  CENTRES FOR INDUSTRIAL PRODUCTS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Dion Rushovich</dc:creator>
  <cp:lastModifiedBy>Joe Bond</cp:lastModifiedBy>
  <cp:revision>118</cp:revision>
  <cp:lastPrinted>2019-10-08T11:47:15Z</cp:lastPrinted>
  <dcterms:created xsi:type="dcterms:W3CDTF">2018-08-20T10:21:21Z</dcterms:created>
  <dcterms:modified xsi:type="dcterms:W3CDTF">2022-02-23T20:37:24Z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69bf4a9-87bd-4dbf-a36c-1db5158e5def_Enabled">
    <vt:lpwstr>True</vt:lpwstr>
  </property>
  <property fmtid="{D5CDD505-2E9C-101B-9397-08002B2CF9AE}" pid="3" name="MSIP_Label_569bf4a9-87bd-4dbf-a36c-1db5158e5def_SiteId">
    <vt:lpwstr>ea80952e-a476-42d4-aaf4-5457852b0f7e</vt:lpwstr>
  </property>
  <property fmtid="{D5CDD505-2E9C-101B-9397-08002B2CF9AE}" pid="4" name="MSIP_Label_569bf4a9-87bd-4dbf-a36c-1db5158e5def_Owner">
    <vt:lpwstr>Helen.Ling@bp.com</vt:lpwstr>
  </property>
  <property fmtid="{D5CDD505-2E9C-101B-9397-08002B2CF9AE}" pid="5" name="MSIP_Label_569bf4a9-87bd-4dbf-a36c-1db5158e5def_SetDate">
    <vt:lpwstr>2019-10-08T11:43:08.5308906Z</vt:lpwstr>
  </property>
  <property fmtid="{D5CDD505-2E9C-101B-9397-08002B2CF9AE}" pid="6" name="MSIP_Label_569bf4a9-87bd-4dbf-a36c-1db5158e5def_Name">
    <vt:lpwstr>General</vt:lpwstr>
  </property>
  <property fmtid="{D5CDD505-2E9C-101B-9397-08002B2CF9AE}" pid="7" name="MSIP_Label_569bf4a9-87bd-4dbf-a36c-1db5158e5def_Application">
    <vt:lpwstr>Microsoft Azure Information Protection</vt:lpwstr>
  </property>
  <property fmtid="{D5CDD505-2E9C-101B-9397-08002B2CF9AE}" pid="8" name="MSIP_Label_569bf4a9-87bd-4dbf-a36c-1db5158e5def_ActionId">
    <vt:lpwstr>0fc2f1fc-78d9-4ab2-b63d-f9f0e85b6dd3</vt:lpwstr>
  </property>
  <property fmtid="{D5CDD505-2E9C-101B-9397-08002B2CF9AE}" pid="9" name="MSIP_Label_569bf4a9-87bd-4dbf-a36c-1db5158e5def_Extended_MSFT_Method">
    <vt:lpwstr>Manual</vt:lpwstr>
  </property>
  <property fmtid="{D5CDD505-2E9C-101B-9397-08002B2CF9AE}" pid="10" name="Sensitivity">
    <vt:lpwstr>General</vt:lpwstr>
  </property>
  <property fmtid="{D5CDD505-2E9C-101B-9397-08002B2CF9AE}" pid="11" name="ContentTypeId">
    <vt:lpwstr>0x0101009E313CB995483C4BA34E18BF770EAB04</vt:lpwstr>
  </property>
  <property fmtid="{D5CDD505-2E9C-101B-9397-08002B2CF9AE}" pid="12" name="Order">
    <vt:lpwstr>300.000000000000</vt:lpwstr>
  </property>
  <property fmtid="{D5CDD505-2E9C-101B-9397-08002B2CF9AE}" pid="13" name="ComplianceAssetId">
    <vt:lpwstr/>
  </property>
  <property fmtid="{D5CDD505-2E9C-101B-9397-08002B2CF9AE}" pid="14" name="_ExtendedDescription">
    <vt:lpwstr/>
  </property>
  <property fmtid="{D5CDD505-2E9C-101B-9397-08002B2CF9AE}" pid="15" name="TriggerFlowInfo">
    <vt:lpwstr/>
  </property>
</Properties>
</file>